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8" r:id="rId3"/>
    <p:sldId id="262" r:id="rId4"/>
    <p:sldId id="263" r:id="rId5"/>
    <p:sldId id="266" r:id="rId6"/>
    <p:sldId id="265" r:id="rId7"/>
    <p:sldId id="267" r:id="rId8"/>
    <p:sldId id="268" r:id="rId9"/>
    <p:sldId id="270" r:id="rId10"/>
    <p:sldId id="269" r:id="rId11"/>
    <p:sldId id="272" r:id="rId12"/>
    <p:sldId id="271" r:id="rId13"/>
    <p:sldId id="264" r:id="rId14"/>
    <p:sldId id="273" r:id="rId15"/>
    <p:sldId id="274" r:id="rId16"/>
    <p:sldId id="276" r:id="rId17"/>
    <p:sldId id="275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0.71</c:v>
                </c:pt>
                <c:pt idx="1">
                  <c:v>0.86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0.1</c:v>
                </c:pt>
                <c:pt idx="1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0.19</c:v>
                </c:pt>
                <c:pt idx="1">
                  <c:v>0.05</c:v>
                </c:pt>
              </c:numCache>
            </c:numRef>
          </c:val>
        </c:ser>
        <c:shape val="cone"/>
        <c:axId val="58174080"/>
        <c:axId val="58306944"/>
        <c:axId val="0"/>
      </c:bar3DChart>
      <c:catAx>
        <c:axId val="58174080"/>
        <c:scaling>
          <c:orientation val="minMax"/>
        </c:scaling>
        <c:axPos val="b"/>
        <c:numFmt formatCode="General" sourceLinked="1"/>
        <c:tickLblPos val="nextTo"/>
        <c:crossAx val="58306944"/>
        <c:crosses val="autoZero"/>
        <c:auto val="1"/>
        <c:lblAlgn val="ctr"/>
        <c:lblOffset val="100"/>
      </c:catAx>
      <c:valAx>
        <c:axId val="58306944"/>
        <c:scaling>
          <c:orientation val="minMax"/>
        </c:scaling>
        <c:axPos val="l"/>
        <c:majorGridlines/>
        <c:numFmt formatCode="0%" sourceLinked="1"/>
        <c:tickLblPos val="nextTo"/>
        <c:crossAx val="58174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22796690836806"/>
          <c:y val="0.38990956318765968"/>
          <c:w val="0.17169812751383484"/>
          <c:h val="0.23129168824715141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0.83</c:v>
                </c:pt>
                <c:pt idx="1">
                  <c:v>0.5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0.08</c:v>
                </c:pt>
                <c:pt idx="1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0.09</c:v>
                </c:pt>
                <c:pt idx="1">
                  <c:v>0.27</c:v>
                </c:pt>
              </c:numCache>
            </c:numRef>
          </c:val>
        </c:ser>
        <c:shape val="cone"/>
        <c:axId val="60019840"/>
        <c:axId val="60021376"/>
        <c:axId val="0"/>
      </c:bar3DChart>
      <c:catAx>
        <c:axId val="60019840"/>
        <c:scaling>
          <c:orientation val="minMax"/>
        </c:scaling>
        <c:axPos val="b"/>
        <c:numFmt formatCode="General" sourceLinked="1"/>
        <c:tickLblPos val="nextTo"/>
        <c:crossAx val="60021376"/>
        <c:crosses val="autoZero"/>
        <c:auto val="1"/>
        <c:lblAlgn val="ctr"/>
        <c:lblOffset val="100"/>
      </c:catAx>
      <c:valAx>
        <c:axId val="60021376"/>
        <c:scaling>
          <c:orientation val="minMax"/>
        </c:scaling>
        <c:axPos val="l"/>
        <c:majorGridlines/>
        <c:numFmt formatCode="0%" sourceLinked="1"/>
        <c:tickLblPos val="nextTo"/>
        <c:crossAx val="600198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0.31</c:v>
                </c:pt>
                <c:pt idx="1">
                  <c:v>0.59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0.48</c:v>
                </c:pt>
                <c:pt idx="1">
                  <c:v>0.36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0.21</c:v>
                </c:pt>
                <c:pt idx="1">
                  <c:v>0.05</c:v>
                </c:pt>
              </c:numCache>
            </c:numRef>
          </c:val>
        </c:ser>
        <c:shape val="cone"/>
        <c:axId val="60078720"/>
        <c:axId val="60096896"/>
        <c:axId val="0"/>
      </c:bar3DChart>
      <c:catAx>
        <c:axId val="60078720"/>
        <c:scaling>
          <c:orientation val="minMax"/>
        </c:scaling>
        <c:axPos val="b"/>
        <c:numFmt formatCode="General" sourceLinked="1"/>
        <c:tickLblPos val="nextTo"/>
        <c:crossAx val="60096896"/>
        <c:crosses val="autoZero"/>
        <c:auto val="1"/>
        <c:lblAlgn val="ctr"/>
        <c:lblOffset val="100"/>
      </c:catAx>
      <c:valAx>
        <c:axId val="60096896"/>
        <c:scaling>
          <c:orientation val="minMax"/>
        </c:scaling>
        <c:axPos val="l"/>
        <c:majorGridlines/>
        <c:numFmt formatCode="0%" sourceLinked="1"/>
        <c:tickLblPos val="nextTo"/>
        <c:crossAx val="600787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0.35</c:v>
                </c:pt>
                <c:pt idx="1">
                  <c:v>0.5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0.17</c:v>
                </c:pt>
                <c:pt idx="1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0.48</c:v>
                </c:pt>
                <c:pt idx="1">
                  <c:v>0.23</c:v>
                </c:pt>
              </c:numCache>
            </c:numRef>
          </c:val>
        </c:ser>
        <c:shape val="cone"/>
        <c:axId val="61301120"/>
        <c:axId val="61302656"/>
        <c:axId val="0"/>
      </c:bar3DChart>
      <c:catAx>
        <c:axId val="61301120"/>
        <c:scaling>
          <c:orientation val="minMax"/>
        </c:scaling>
        <c:axPos val="b"/>
        <c:numFmt formatCode="General" sourceLinked="1"/>
        <c:tickLblPos val="nextTo"/>
        <c:crossAx val="61302656"/>
        <c:crosses val="autoZero"/>
        <c:auto val="1"/>
        <c:lblAlgn val="ctr"/>
        <c:lblOffset val="100"/>
      </c:catAx>
      <c:valAx>
        <c:axId val="61302656"/>
        <c:scaling>
          <c:orientation val="minMax"/>
        </c:scaling>
        <c:axPos val="l"/>
        <c:majorGridlines/>
        <c:numFmt formatCode="0%" sourceLinked="1"/>
        <c:tickLblPos val="nextTo"/>
        <c:crossAx val="613011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0.73</c:v>
                </c:pt>
                <c:pt idx="1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0.16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0.11</c:v>
                </c:pt>
                <c:pt idx="1">
                  <c:v>0.09</c:v>
                </c:pt>
              </c:numCache>
            </c:numRef>
          </c:val>
        </c:ser>
        <c:shape val="cone"/>
        <c:axId val="61347712"/>
        <c:axId val="61349248"/>
        <c:axId val="0"/>
      </c:bar3DChart>
      <c:catAx>
        <c:axId val="61347712"/>
        <c:scaling>
          <c:orientation val="minMax"/>
        </c:scaling>
        <c:axPos val="b"/>
        <c:numFmt formatCode="General" sourceLinked="1"/>
        <c:tickLblPos val="nextTo"/>
        <c:crossAx val="61349248"/>
        <c:crosses val="autoZero"/>
        <c:auto val="1"/>
        <c:lblAlgn val="ctr"/>
        <c:lblOffset val="100"/>
      </c:catAx>
      <c:valAx>
        <c:axId val="61349248"/>
        <c:scaling>
          <c:orientation val="minMax"/>
        </c:scaling>
        <c:axPos val="l"/>
        <c:majorGridlines/>
        <c:numFmt formatCode="0%" sourceLinked="1"/>
        <c:tickLblPos val="nextTo"/>
        <c:crossAx val="613477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0.53</c:v>
                </c:pt>
                <c:pt idx="1">
                  <c:v>0.86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0.21</c:v>
                </c:pt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0.26</c:v>
                </c:pt>
                <c:pt idx="1">
                  <c:v>0.09</c:v>
                </c:pt>
              </c:numCache>
            </c:numRef>
          </c:val>
        </c:ser>
        <c:shape val="cone"/>
        <c:axId val="61410688"/>
        <c:axId val="61416576"/>
        <c:axId val="0"/>
      </c:bar3DChart>
      <c:catAx>
        <c:axId val="61410688"/>
        <c:scaling>
          <c:orientation val="minMax"/>
        </c:scaling>
        <c:axPos val="b"/>
        <c:numFmt formatCode="General" sourceLinked="1"/>
        <c:tickLblPos val="nextTo"/>
        <c:crossAx val="61416576"/>
        <c:crosses val="autoZero"/>
        <c:auto val="1"/>
        <c:lblAlgn val="ctr"/>
        <c:lblOffset val="100"/>
      </c:catAx>
      <c:valAx>
        <c:axId val="61416576"/>
        <c:scaling>
          <c:orientation val="minMax"/>
        </c:scaling>
        <c:axPos val="l"/>
        <c:majorGridlines/>
        <c:numFmt formatCode="0%" sourceLinked="1"/>
        <c:tickLblPos val="nextTo"/>
        <c:crossAx val="614106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Polska</c:v>
                </c:pt>
              </c:strCache>
            </c:strRef>
          </c:tx>
          <c:dLbls>
            <c:showVal val="1"/>
          </c:dLbls>
          <c:cat>
            <c:strRef>
              <c:f>Arkusz1!$A$2:$A$6</c:f>
              <c:strCache>
                <c:ptCount val="5"/>
                <c:pt idx="0">
                  <c:v>oszczędność energii</c:v>
                </c:pt>
                <c:pt idx="1">
                  <c:v>ochrona środowiska</c:v>
                </c:pt>
                <c:pt idx="2">
                  <c:v>uniezależnienie od cen</c:v>
                </c:pt>
                <c:pt idx="3">
                  <c:v>bezpieczeństwo energetyczne</c:v>
                </c:pt>
                <c:pt idx="4">
                  <c:v>nie ma żadnych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0.58000000000000007</c:v>
                </c:pt>
                <c:pt idx="1">
                  <c:v>0.70000000000000029</c:v>
                </c:pt>
                <c:pt idx="2">
                  <c:v>0.14000000000000001</c:v>
                </c:pt>
                <c:pt idx="3">
                  <c:v>0.16</c:v>
                </c:pt>
                <c:pt idx="4">
                  <c:v>6.0000000000000026E-2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Cypr</c:v>
                </c:pt>
              </c:strCache>
            </c:strRef>
          </c:tx>
          <c:dLbls>
            <c:showVal val="1"/>
          </c:dLbls>
          <c:cat>
            <c:strRef>
              <c:f>Arkusz1!$A$2:$A$6</c:f>
              <c:strCache>
                <c:ptCount val="5"/>
                <c:pt idx="0">
                  <c:v>oszczędność energii</c:v>
                </c:pt>
                <c:pt idx="1">
                  <c:v>ochrona środowiska</c:v>
                </c:pt>
                <c:pt idx="2">
                  <c:v>uniezależnienie od cen</c:v>
                </c:pt>
                <c:pt idx="3">
                  <c:v>bezpieczeństwo energetyczne</c:v>
                </c:pt>
                <c:pt idx="4">
                  <c:v>nie ma żadnych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0">
                  <c:v>0.5</c:v>
                </c:pt>
                <c:pt idx="1">
                  <c:v>0.77000000000000035</c:v>
                </c:pt>
                <c:pt idx="2">
                  <c:v>0.27</c:v>
                </c:pt>
                <c:pt idx="3">
                  <c:v>0.32000000000000017</c:v>
                </c:pt>
                <c:pt idx="4">
                  <c:v>0</c:v>
                </c:pt>
              </c:numCache>
            </c:numRef>
          </c:val>
        </c:ser>
        <c:shape val="cone"/>
        <c:axId val="46710784"/>
        <c:axId val="59043840"/>
        <c:axId val="0"/>
      </c:bar3DChart>
      <c:catAx>
        <c:axId val="46710784"/>
        <c:scaling>
          <c:orientation val="minMax"/>
        </c:scaling>
        <c:axPos val="b"/>
        <c:tickLblPos val="nextTo"/>
        <c:crossAx val="59043840"/>
        <c:crosses val="autoZero"/>
        <c:auto val="1"/>
        <c:lblAlgn val="ctr"/>
        <c:lblOffset val="100"/>
      </c:catAx>
      <c:valAx>
        <c:axId val="59043840"/>
        <c:scaling>
          <c:orientation val="minMax"/>
        </c:scaling>
        <c:axPos val="l"/>
        <c:majorGridlines/>
        <c:numFmt formatCode="0%" sourceLinked="1"/>
        <c:tickLblPos val="nextTo"/>
        <c:crossAx val="467107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Poland</c:v>
                </c:pt>
              </c:strCache>
            </c:strRef>
          </c:tx>
          <c:dLbls>
            <c:showVal val="1"/>
          </c:dLbls>
          <c:cat>
            <c:strRef>
              <c:f>Arkusz1!$A$2:$A$7</c:f>
              <c:strCache>
                <c:ptCount val="6"/>
                <c:pt idx="0">
                  <c:v>wind energy</c:v>
                </c:pt>
                <c:pt idx="1">
                  <c:v>solar energy</c:v>
                </c:pt>
                <c:pt idx="2">
                  <c:v>hydropower energy</c:v>
                </c:pt>
                <c:pt idx="3">
                  <c:v>geothermal energy</c:v>
                </c:pt>
                <c:pt idx="4">
                  <c:v>biomass</c:v>
                </c:pt>
                <c:pt idx="5">
                  <c:v>biogas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0.31</c:v>
                </c:pt>
                <c:pt idx="1">
                  <c:v>0.61</c:v>
                </c:pt>
                <c:pt idx="2">
                  <c:v>0.15</c:v>
                </c:pt>
                <c:pt idx="3">
                  <c:v>0.15</c:v>
                </c:pt>
                <c:pt idx="4">
                  <c:v>0.22</c:v>
                </c:pt>
                <c:pt idx="5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Cyprus</c:v>
                </c:pt>
              </c:strCache>
            </c:strRef>
          </c:tx>
          <c:dLbls>
            <c:showVal val="1"/>
          </c:dLbls>
          <c:cat>
            <c:strRef>
              <c:f>Arkusz1!$A$2:$A$7</c:f>
              <c:strCache>
                <c:ptCount val="6"/>
                <c:pt idx="0">
                  <c:v>wind energy</c:v>
                </c:pt>
                <c:pt idx="1">
                  <c:v>solar energy</c:v>
                </c:pt>
                <c:pt idx="2">
                  <c:v>hydropower energy</c:v>
                </c:pt>
                <c:pt idx="3">
                  <c:v>geothermal energy</c:v>
                </c:pt>
                <c:pt idx="4">
                  <c:v>biomass</c:v>
                </c:pt>
                <c:pt idx="5">
                  <c:v>biogas</c:v>
                </c:pt>
              </c:strCache>
            </c:strRef>
          </c:cat>
          <c:val>
            <c:numRef>
              <c:f>Arkusz1!$C$2:$C$7</c:f>
              <c:numCache>
                <c:formatCode>0%</c:formatCode>
                <c:ptCount val="6"/>
                <c:pt idx="0">
                  <c:v>0.5</c:v>
                </c:pt>
                <c:pt idx="1">
                  <c:v>1</c:v>
                </c:pt>
                <c:pt idx="2">
                  <c:v>0.05</c:v>
                </c:pt>
                <c:pt idx="3">
                  <c:v>0.09</c:v>
                </c:pt>
                <c:pt idx="4">
                  <c:v>0.05</c:v>
                </c:pt>
                <c:pt idx="5">
                  <c:v>0.09</c:v>
                </c:pt>
              </c:numCache>
            </c:numRef>
          </c:val>
        </c:ser>
        <c:shape val="cone"/>
        <c:axId val="58758656"/>
        <c:axId val="58770944"/>
        <c:axId val="0"/>
      </c:bar3DChart>
      <c:catAx>
        <c:axId val="58758656"/>
        <c:scaling>
          <c:orientation val="minMax"/>
        </c:scaling>
        <c:axPos val="b"/>
        <c:tickLblPos val="nextTo"/>
        <c:crossAx val="58770944"/>
        <c:crosses val="autoZero"/>
        <c:auto val="1"/>
        <c:lblAlgn val="ctr"/>
        <c:lblOffset val="100"/>
      </c:catAx>
      <c:valAx>
        <c:axId val="58770944"/>
        <c:scaling>
          <c:orientation val="minMax"/>
        </c:scaling>
        <c:axPos val="l"/>
        <c:majorGridlines/>
        <c:numFmt formatCode="0%" sourceLinked="1"/>
        <c:tickLblPos val="nextTo"/>
        <c:crossAx val="587586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0.51</c:v>
                </c:pt>
                <c:pt idx="1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0.44</c:v>
                </c:pt>
                <c:pt idx="1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 formatCode="0%">
                  <c:v>0.05</c:v>
                </c:pt>
              </c:numCache>
            </c:numRef>
          </c:val>
        </c:ser>
        <c:shape val="cone"/>
        <c:axId val="55939456"/>
        <c:axId val="55940992"/>
        <c:axId val="0"/>
      </c:bar3DChart>
      <c:catAx>
        <c:axId val="55939456"/>
        <c:scaling>
          <c:orientation val="minMax"/>
        </c:scaling>
        <c:axPos val="b"/>
        <c:numFmt formatCode="General" sourceLinked="1"/>
        <c:tickLblPos val="nextTo"/>
        <c:crossAx val="55940992"/>
        <c:crosses val="autoZero"/>
        <c:auto val="1"/>
        <c:lblAlgn val="ctr"/>
        <c:lblOffset val="100"/>
      </c:catAx>
      <c:valAx>
        <c:axId val="55940992"/>
        <c:scaling>
          <c:orientation val="minMax"/>
        </c:scaling>
        <c:axPos val="l"/>
        <c:majorGridlines/>
        <c:numFmt formatCode="0%" sourceLinked="1"/>
        <c:tickLblPos val="nextTo"/>
        <c:crossAx val="559394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0.94</c:v>
                </c:pt>
                <c:pt idx="1">
                  <c:v>0.82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0.04</c:v>
                </c:pt>
                <c:pt idx="1">
                  <c:v>0.18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 formatCode="0%">
                  <c:v>0.02</c:v>
                </c:pt>
              </c:numCache>
            </c:numRef>
          </c:val>
        </c:ser>
        <c:shape val="cone"/>
        <c:axId val="58300288"/>
        <c:axId val="58301824"/>
        <c:axId val="0"/>
      </c:bar3DChart>
      <c:catAx>
        <c:axId val="58300288"/>
        <c:scaling>
          <c:orientation val="minMax"/>
        </c:scaling>
        <c:axPos val="b"/>
        <c:numFmt formatCode="General" sourceLinked="1"/>
        <c:tickLblPos val="nextTo"/>
        <c:crossAx val="58301824"/>
        <c:crosses val="autoZero"/>
        <c:auto val="1"/>
        <c:lblAlgn val="ctr"/>
        <c:lblOffset val="100"/>
      </c:catAx>
      <c:valAx>
        <c:axId val="58301824"/>
        <c:scaling>
          <c:orientation val="minMax"/>
        </c:scaling>
        <c:axPos val="l"/>
        <c:majorGridlines/>
        <c:numFmt formatCode="0%" sourceLinked="1"/>
        <c:tickLblPos val="nextTo"/>
        <c:crossAx val="583002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0.45</c:v>
                </c:pt>
                <c:pt idx="1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0.39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0.16</c:v>
                </c:pt>
                <c:pt idx="1">
                  <c:v>0.45</c:v>
                </c:pt>
              </c:numCache>
            </c:numRef>
          </c:val>
        </c:ser>
        <c:shape val="cone"/>
        <c:axId val="59596160"/>
        <c:axId val="59606144"/>
        <c:axId val="0"/>
      </c:bar3DChart>
      <c:catAx>
        <c:axId val="59596160"/>
        <c:scaling>
          <c:orientation val="minMax"/>
        </c:scaling>
        <c:axPos val="b"/>
        <c:numFmt formatCode="General" sourceLinked="1"/>
        <c:tickLblPos val="nextTo"/>
        <c:crossAx val="59606144"/>
        <c:crosses val="autoZero"/>
        <c:auto val="1"/>
        <c:lblAlgn val="ctr"/>
        <c:lblOffset val="100"/>
      </c:catAx>
      <c:valAx>
        <c:axId val="59606144"/>
        <c:scaling>
          <c:orientation val="minMax"/>
        </c:scaling>
        <c:axPos val="l"/>
        <c:majorGridlines/>
        <c:numFmt formatCode="0%" sourceLinked="1"/>
        <c:tickLblPos val="nextTo"/>
        <c:crossAx val="595961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0.26</c:v>
                </c:pt>
                <c:pt idx="1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0.47</c:v>
                </c:pt>
                <c:pt idx="1">
                  <c:v>0.36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0.27</c:v>
                </c:pt>
                <c:pt idx="1">
                  <c:v>0.09</c:v>
                </c:pt>
              </c:numCache>
            </c:numRef>
          </c:val>
        </c:ser>
        <c:shape val="cone"/>
        <c:axId val="59643008"/>
        <c:axId val="59644544"/>
        <c:axId val="0"/>
      </c:bar3DChart>
      <c:catAx>
        <c:axId val="59643008"/>
        <c:scaling>
          <c:orientation val="minMax"/>
        </c:scaling>
        <c:axPos val="b"/>
        <c:numFmt formatCode="General" sourceLinked="1"/>
        <c:tickLblPos val="nextTo"/>
        <c:crossAx val="59644544"/>
        <c:crosses val="autoZero"/>
        <c:auto val="1"/>
        <c:lblAlgn val="ctr"/>
        <c:lblOffset val="100"/>
      </c:catAx>
      <c:valAx>
        <c:axId val="59644544"/>
        <c:scaling>
          <c:orientation val="minMax"/>
        </c:scaling>
        <c:axPos val="l"/>
        <c:majorGridlines/>
        <c:numFmt formatCode="0%" sourceLinked="1"/>
        <c:tickLblPos val="nextTo"/>
        <c:crossAx val="596430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0.06</c:v>
                </c:pt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0.9</c:v>
                </c:pt>
                <c:pt idx="1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0.04</c:v>
                </c:pt>
                <c:pt idx="1">
                  <c:v>0.27</c:v>
                </c:pt>
              </c:numCache>
            </c:numRef>
          </c:val>
        </c:ser>
        <c:shape val="cone"/>
        <c:axId val="59718272"/>
        <c:axId val="59724160"/>
        <c:axId val="0"/>
      </c:bar3DChart>
      <c:catAx>
        <c:axId val="59718272"/>
        <c:scaling>
          <c:orientation val="minMax"/>
        </c:scaling>
        <c:axPos val="b"/>
        <c:numFmt formatCode="General" sourceLinked="1"/>
        <c:tickLblPos val="nextTo"/>
        <c:crossAx val="59724160"/>
        <c:crosses val="autoZero"/>
        <c:auto val="1"/>
        <c:lblAlgn val="ctr"/>
        <c:lblOffset val="100"/>
      </c:catAx>
      <c:valAx>
        <c:axId val="59724160"/>
        <c:scaling>
          <c:orientation val="minMax"/>
        </c:scaling>
        <c:axPos val="l"/>
        <c:majorGridlines/>
        <c:numFmt formatCode="0%" sourceLinked="1"/>
        <c:tickLblPos val="nextTo"/>
        <c:crossAx val="597182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0.42</c:v>
                </c:pt>
                <c:pt idx="1">
                  <c:v>0.73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 formatCode="0%">
                  <c:v>0.03</c:v>
                </c:pt>
              </c:numCache>
            </c:numRef>
          </c:val>
        </c:ser>
        <c:shape val="cone"/>
        <c:axId val="59801984"/>
        <c:axId val="59803520"/>
        <c:axId val="0"/>
      </c:bar3DChart>
      <c:catAx>
        <c:axId val="59801984"/>
        <c:scaling>
          <c:orientation val="minMax"/>
        </c:scaling>
        <c:axPos val="b"/>
        <c:numFmt formatCode="General" sourceLinked="1"/>
        <c:tickLblPos val="nextTo"/>
        <c:crossAx val="59803520"/>
        <c:crosses val="autoZero"/>
        <c:auto val="1"/>
        <c:lblAlgn val="ctr"/>
        <c:lblOffset val="100"/>
      </c:catAx>
      <c:valAx>
        <c:axId val="59803520"/>
        <c:scaling>
          <c:orientation val="minMax"/>
        </c:scaling>
        <c:axPos val="l"/>
        <c:majorGridlines/>
        <c:numFmt formatCode="0%" sourceLinked="1"/>
        <c:tickLblPos val="nextTo"/>
        <c:crossAx val="598019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0.44</c:v>
                </c:pt>
                <c:pt idx="1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0.52</c:v>
                </c:pt>
                <c:pt idx="1">
                  <c:v>0.32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 formatCode="0%">
                  <c:v>0.04</c:v>
                </c:pt>
              </c:numCache>
            </c:numRef>
          </c:val>
        </c:ser>
        <c:shape val="cone"/>
        <c:axId val="59856768"/>
        <c:axId val="59858304"/>
        <c:axId val="0"/>
      </c:bar3DChart>
      <c:catAx>
        <c:axId val="59856768"/>
        <c:scaling>
          <c:orientation val="minMax"/>
        </c:scaling>
        <c:axPos val="b"/>
        <c:numFmt formatCode="General" sourceLinked="1"/>
        <c:tickLblPos val="nextTo"/>
        <c:crossAx val="59858304"/>
        <c:crosses val="autoZero"/>
        <c:auto val="1"/>
        <c:lblAlgn val="ctr"/>
        <c:lblOffset val="100"/>
      </c:catAx>
      <c:valAx>
        <c:axId val="59858304"/>
        <c:scaling>
          <c:orientation val="minMax"/>
        </c:scaling>
        <c:axPos val="l"/>
        <c:majorGridlines/>
        <c:numFmt formatCode="0%" sourceLinked="1"/>
        <c:tickLblPos val="nextTo"/>
        <c:crossAx val="5985676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0.51</c:v>
                </c:pt>
                <c:pt idx="1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0.35</c:v>
                </c:pt>
                <c:pt idx="1">
                  <c:v>0.18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Poland</c:v>
                </c:pt>
                <c:pt idx="1">
                  <c:v>Cyprus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0.14000000000000001</c:v>
                </c:pt>
              </c:numCache>
            </c:numRef>
          </c:val>
        </c:ser>
        <c:shape val="cone"/>
        <c:axId val="59927936"/>
        <c:axId val="59937920"/>
        <c:axId val="0"/>
      </c:bar3DChart>
      <c:catAx>
        <c:axId val="59927936"/>
        <c:scaling>
          <c:orientation val="minMax"/>
        </c:scaling>
        <c:axPos val="b"/>
        <c:numFmt formatCode="General" sourceLinked="1"/>
        <c:tickLblPos val="nextTo"/>
        <c:crossAx val="59937920"/>
        <c:crosses val="autoZero"/>
        <c:auto val="1"/>
        <c:lblAlgn val="ctr"/>
        <c:lblOffset val="100"/>
      </c:catAx>
      <c:valAx>
        <c:axId val="59937920"/>
        <c:scaling>
          <c:orientation val="minMax"/>
        </c:scaling>
        <c:axPos val="l"/>
        <c:majorGridlines/>
        <c:numFmt formatCode="0%" sourceLinked="1"/>
        <c:tickLblPos val="nextTo"/>
        <c:crossAx val="599279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500166" y="1142984"/>
            <a:ext cx="7186634" cy="714380"/>
          </a:xfrm>
        </p:spPr>
        <p:txBody>
          <a:bodyPr>
            <a:noAutofit/>
          </a:bodyPr>
          <a:lstStyle/>
          <a:p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pl-PL" sz="4000" dirty="0" err="1" smtClean="0"/>
              <a:t>questionnaire</a:t>
            </a:r>
            <a:r>
              <a:rPr lang="pl-PL" sz="4000" dirty="0" smtClean="0"/>
              <a:t> </a:t>
            </a:r>
            <a:r>
              <a:rPr lang="pl-PL" sz="4000" dirty="0" err="1" smtClean="0"/>
              <a:t>results</a:t>
            </a: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Prostokąt 10"/>
          <p:cNvSpPr/>
          <p:nvPr/>
        </p:nvSpPr>
        <p:spPr>
          <a:xfrm>
            <a:off x="1000100" y="2857496"/>
            <a:ext cx="80010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>XV Liceum Ogólnokształcące </a:t>
            </a:r>
          </a:p>
          <a:p>
            <a:pPr algn="ctr"/>
            <a:r>
              <a:rPr lang="pl-PL" sz="3200" dirty="0" smtClean="0"/>
              <a:t>im. </a:t>
            </a:r>
            <a:r>
              <a:rPr lang="pl-PL" sz="3200" dirty="0" err="1" smtClean="0"/>
              <a:t>rtm</a:t>
            </a:r>
            <a:r>
              <a:rPr lang="pl-PL" sz="3200" dirty="0" smtClean="0"/>
              <a:t>. Witolda </a:t>
            </a:r>
            <a:r>
              <a:rPr lang="pl-PL" sz="3200" smtClean="0"/>
              <a:t>Pileckiego </a:t>
            </a:r>
            <a:r>
              <a:rPr lang="pl-PL" sz="3200" smtClean="0"/>
              <a:t>w Katowicach</a:t>
            </a:r>
          </a:p>
          <a:p>
            <a:pPr algn="ctr"/>
            <a:r>
              <a:rPr lang="pl-PL" sz="3200" smtClean="0"/>
              <a:t>LYCEUM </a:t>
            </a:r>
            <a:r>
              <a:rPr lang="pl-PL" sz="3200" dirty="0" smtClean="0"/>
              <a:t>ETHNOMARTYRAS KYPRIANOS, STROVALOS NICOSIA (</a:t>
            </a:r>
            <a:r>
              <a:rPr lang="pl-PL" sz="3200" dirty="0" err="1" smtClean="0"/>
              <a:t>NICOSIA</a:t>
            </a:r>
            <a:r>
              <a:rPr lang="pl-PL" sz="3200" dirty="0" smtClean="0"/>
              <a:t>)</a:t>
            </a:r>
            <a:endParaRPr lang="pl-P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9.</a:t>
            </a:r>
            <a:r>
              <a:rPr lang="en-US" sz="2800" dirty="0"/>
              <a:t> Do you know how big the bills in your house are?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1127853436"/>
              </p:ext>
            </p:extLst>
          </p:nvPr>
        </p:nvGraphicFramePr>
        <p:xfrm>
          <a:off x="1524000" y="1928802"/>
          <a:ext cx="704852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10. </a:t>
            </a:r>
            <a:r>
              <a:rPr lang="en-US" sz="2800" dirty="0"/>
              <a:t>Are the windows in your house hermetic?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3253072861"/>
              </p:ext>
            </p:extLst>
          </p:nvPr>
        </p:nvGraphicFramePr>
        <p:xfrm>
          <a:off x="1524000" y="1857364"/>
          <a:ext cx="697709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11. </a:t>
            </a:r>
            <a:r>
              <a:rPr lang="en-US" sz="2800" dirty="0"/>
              <a:t>Is the temperature in your house decreased for nights?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910669587"/>
              </p:ext>
            </p:extLst>
          </p:nvPr>
        </p:nvGraphicFramePr>
        <p:xfrm>
          <a:off x="1524000" y="1714488"/>
          <a:ext cx="704852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12. </a:t>
            </a:r>
            <a:r>
              <a:rPr lang="en-US" sz="2800" dirty="0"/>
              <a:t>Are the heat meters installed in your house?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976627004"/>
              </p:ext>
            </p:extLst>
          </p:nvPr>
        </p:nvGraphicFramePr>
        <p:xfrm>
          <a:off x="1524000" y="1857364"/>
          <a:ext cx="683421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13. </a:t>
            </a:r>
            <a:r>
              <a:rPr lang="en-US" sz="2800" dirty="0"/>
              <a:t>Do you think you have an influence on the amount of used energy in your house?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3178526270"/>
              </p:ext>
            </p:extLst>
          </p:nvPr>
        </p:nvGraphicFramePr>
        <p:xfrm>
          <a:off x="1524000" y="1785926"/>
          <a:ext cx="697709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3100" dirty="0" smtClean="0"/>
              <a:t>14. </a:t>
            </a:r>
            <a:r>
              <a:rPr lang="en-US" sz="3200" dirty="0"/>
              <a:t>Do you think your knowledge about saving energy is fairly good/ reasonable?</a:t>
            </a:r>
            <a:endParaRPr lang="pl-PL" sz="31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1150723982"/>
              </p:ext>
            </p:extLst>
          </p:nvPr>
        </p:nvGraphicFramePr>
        <p:xfrm>
          <a:off x="1524000" y="1714488"/>
          <a:ext cx="697709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71678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>15 </a:t>
            </a:r>
            <a:r>
              <a:rPr lang="en-US" sz="2800" dirty="0"/>
              <a:t>What are, in your opinion, benefits from the investments (projects) that refer to the renewable energy?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Wykres 9"/>
          <p:cNvGraphicFramePr/>
          <p:nvPr/>
        </p:nvGraphicFramePr>
        <p:xfrm>
          <a:off x="714348" y="1397000"/>
          <a:ext cx="7929618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16. </a:t>
            </a:r>
            <a:r>
              <a:rPr lang="en-US" sz="2800" dirty="0"/>
              <a:t>Which type of renewable energy sources have the biggest chances to develop in your region?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Wykres 9"/>
          <p:cNvGraphicFramePr/>
          <p:nvPr/>
        </p:nvGraphicFramePr>
        <p:xfrm>
          <a:off x="928662" y="1714488"/>
          <a:ext cx="7715304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1.</a:t>
            </a:r>
            <a:r>
              <a:rPr lang="en-US" sz="2800" dirty="0"/>
              <a:t> Are there any energy-saving bulbs in your house?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Wykres 6"/>
          <p:cNvGraphicFramePr/>
          <p:nvPr>
            <p:extLst>
              <p:ext uri="{D42A27DB-BD31-4B8C-83A1-F6EECF244321}">
                <p14:modId xmlns="" xmlns:p14="http://schemas.microsoft.com/office/powerpoint/2010/main" val="3051108106"/>
              </p:ext>
            </p:extLst>
          </p:nvPr>
        </p:nvGraphicFramePr>
        <p:xfrm>
          <a:off x="1643042" y="1643050"/>
          <a:ext cx="685804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2. </a:t>
            </a:r>
            <a:r>
              <a:rPr lang="en-US" sz="2800" dirty="0"/>
              <a:t>Do you always switch the light off when you leave the room?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380486142"/>
              </p:ext>
            </p:extLst>
          </p:nvPr>
        </p:nvGraphicFramePr>
        <p:xfrm>
          <a:off x="1785918" y="1643050"/>
          <a:ext cx="671517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72560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3. </a:t>
            </a:r>
            <a:r>
              <a:rPr lang="en-US" sz="2800" dirty="0"/>
              <a:t>Do you use several devices that take energy at the same time?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4120239637"/>
              </p:ext>
            </p:extLst>
          </p:nvPr>
        </p:nvGraphicFramePr>
        <p:xfrm>
          <a:off x="1524000" y="1857364"/>
          <a:ext cx="68342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4. </a:t>
            </a:r>
            <a:r>
              <a:rPr lang="en-US" sz="2800" dirty="0"/>
              <a:t>Are the rooms in your house aired fast but intensely?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2267213864"/>
              </p:ext>
            </p:extLst>
          </p:nvPr>
        </p:nvGraphicFramePr>
        <p:xfrm>
          <a:off x="1785918" y="1571612"/>
          <a:ext cx="685804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5. </a:t>
            </a:r>
            <a:r>
              <a:rPr lang="en-US" sz="2800" dirty="0"/>
              <a:t>Do your family members pay attention to the new electrical devices they buy, how much energy the new equipment will use?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1928572864"/>
              </p:ext>
            </p:extLst>
          </p:nvPr>
        </p:nvGraphicFramePr>
        <p:xfrm>
          <a:off x="1524000" y="1643050"/>
          <a:ext cx="683421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6. </a:t>
            </a:r>
            <a:r>
              <a:rPr lang="en-US" sz="2800" dirty="0"/>
              <a:t>Are the radiators in your house blocked by the furniture?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3045541808"/>
              </p:ext>
            </p:extLst>
          </p:nvPr>
        </p:nvGraphicFramePr>
        <p:xfrm>
          <a:off x="1524000" y="1643050"/>
          <a:ext cx="70866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7. </a:t>
            </a:r>
            <a:r>
              <a:rPr lang="en-US" sz="2800" dirty="0"/>
              <a:t>Do you leave the TV set or computer on ‘stand-by’?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1952032427"/>
              </p:ext>
            </p:extLst>
          </p:nvPr>
        </p:nvGraphicFramePr>
        <p:xfrm>
          <a:off x="1524000" y="1857364"/>
          <a:ext cx="690565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8. </a:t>
            </a:r>
            <a:r>
              <a:rPr lang="en-US" sz="2800" dirty="0"/>
              <a:t>Do you admonish people when they don’t switch the light off?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="" xmlns:p14="http://schemas.microsoft.com/office/powerpoint/2010/main" val="2135885955"/>
              </p:ext>
            </p:extLst>
          </p:nvPr>
        </p:nvGraphicFramePr>
        <p:xfrm>
          <a:off x="1524000" y="1785926"/>
          <a:ext cx="70485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265</Words>
  <Application>Microsoft Office PowerPoint</Application>
  <PresentationFormat>Pokaz na ekranie (4:3)</PresentationFormat>
  <Paragraphs>20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The questionnaire results </vt:lpstr>
      <vt:lpstr>1. Are there any energy-saving bulbs in your house?</vt:lpstr>
      <vt:lpstr>2. Do you always switch the light off when you leave the room?</vt:lpstr>
      <vt:lpstr>3. Do you use several devices that take energy at the same time?</vt:lpstr>
      <vt:lpstr>4. Are the rooms in your house aired fast but intensely?</vt:lpstr>
      <vt:lpstr>5. Do your family members pay attention to the new electrical devices they buy, how much energy the new equipment will use?</vt:lpstr>
      <vt:lpstr>6. Are the radiators in your house blocked by the furniture?</vt:lpstr>
      <vt:lpstr>7. Do you leave the TV set or computer on ‘stand-by’?</vt:lpstr>
      <vt:lpstr>8. Do you admonish people when they don’t switch the light off?</vt:lpstr>
      <vt:lpstr>9. Do you know how big the bills in your house are?</vt:lpstr>
      <vt:lpstr>10. Are the windows in your house hermetic?</vt:lpstr>
      <vt:lpstr>11. Is the temperature in your house decreased for nights?</vt:lpstr>
      <vt:lpstr>12. Are the heat meters installed in your house?</vt:lpstr>
      <vt:lpstr>13. Do you think you have an influence on the amount of used energy in your house?</vt:lpstr>
      <vt:lpstr>14. Do you think your knowledge about saving energy is fairly good/ reasonable?</vt:lpstr>
      <vt:lpstr>15 What are, in your opinion, benefits from the investments (projects) that refer to the renewable energy?</vt:lpstr>
      <vt:lpstr>16. Which type of renewable energy sources have the biggest chances to develop in your region?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Edyta</dc:creator>
  <cp:lastModifiedBy>Dyrekcja</cp:lastModifiedBy>
  <cp:revision>15</cp:revision>
  <dcterms:created xsi:type="dcterms:W3CDTF">2012-11-05T17:42:00Z</dcterms:created>
  <dcterms:modified xsi:type="dcterms:W3CDTF">2012-12-06T17:29:28Z</dcterms:modified>
</cp:coreProperties>
</file>