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5" r:id="rId6"/>
    <p:sldId id="278" r:id="rId7"/>
    <p:sldId id="282" r:id="rId8"/>
    <p:sldId id="281" r:id="rId9"/>
    <p:sldId id="284" r:id="rId10"/>
    <p:sldId id="267" r:id="rId11"/>
    <p:sldId id="268" r:id="rId12"/>
    <p:sldId id="28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27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6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Habitat freindly</c:v>
                </c:pt>
                <c:pt idx="1">
                  <c:v>Cheap energy</c:v>
                </c:pt>
                <c:pt idx="2">
                  <c:v>Renewablity od materials</c:v>
                </c:pt>
                <c:pt idx="3">
                  <c:v>Global warming</c:v>
                </c:pt>
                <c:pt idx="4">
                  <c:v>Cheap cost of investition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Habitat freindly</c:v>
                </c:pt>
                <c:pt idx="1">
                  <c:v>Cheap energy</c:v>
                </c:pt>
                <c:pt idx="2">
                  <c:v>Renewablity od materials</c:v>
                </c:pt>
                <c:pt idx="3">
                  <c:v>Global warming</c:v>
                </c:pt>
                <c:pt idx="4">
                  <c:v>Cheap cost of investition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0.73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Kolumna12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Habitat freindly</c:v>
                </c:pt>
                <c:pt idx="1">
                  <c:v>Cheap energy</c:v>
                </c:pt>
                <c:pt idx="2">
                  <c:v>Renewablity od materials</c:v>
                </c:pt>
                <c:pt idx="3">
                  <c:v>Global warming</c:v>
                </c:pt>
                <c:pt idx="4">
                  <c:v>Cheap cost of investition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0.54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Kolumna13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Habitat freindly</c:v>
                </c:pt>
                <c:pt idx="1">
                  <c:v>Cheap energy</c:v>
                </c:pt>
                <c:pt idx="2">
                  <c:v>Renewablity od materials</c:v>
                </c:pt>
                <c:pt idx="3">
                  <c:v>Global warming</c:v>
                </c:pt>
                <c:pt idx="4">
                  <c:v>Cheap cost of investition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0.45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Kolumna14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Habitat freindly</c:v>
                </c:pt>
                <c:pt idx="1">
                  <c:v>Cheap energy</c:v>
                </c:pt>
                <c:pt idx="2">
                  <c:v>Renewablity od materials</c:v>
                </c:pt>
                <c:pt idx="3">
                  <c:v>Global warming</c:v>
                </c:pt>
                <c:pt idx="4">
                  <c:v>Cheap cost of investition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7026560"/>
        <c:axId val="47028096"/>
        <c:axId val="0"/>
      </c:bar3DChart>
      <c:catAx>
        <c:axId val="47026560"/>
        <c:scaling>
          <c:orientation val="minMax"/>
        </c:scaling>
        <c:delete val="0"/>
        <c:axPos val="b"/>
        <c:majorTickMark val="out"/>
        <c:minorTickMark val="none"/>
        <c:tickLblPos val="nextTo"/>
        <c:crossAx val="47028096"/>
        <c:crosses val="autoZero"/>
        <c:auto val="1"/>
        <c:lblAlgn val="ctr"/>
        <c:lblOffset val="100"/>
        <c:noMultiLvlLbl val="0"/>
      </c:catAx>
      <c:valAx>
        <c:axId val="47028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702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80"/>
      <c:depthPercent val="18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 formatCode="0%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Arkusz1!$C$2:$C$8</c:f>
              <c:numCache>
                <c:formatCode>0%</c:formatCode>
                <c:ptCount val="7"/>
                <c:pt idx="1">
                  <c:v>0.2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Arkusz1!$D$2:$D$8</c:f>
              <c:numCache>
                <c:formatCode>General</c:formatCode>
                <c:ptCount val="7"/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Arkusz1!$E$2:$E$8</c:f>
              <c:numCache>
                <c:formatCode>General</c:formatCode>
                <c:ptCount val="7"/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Seria 5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Arkusz1!$F$2:$F$8</c:f>
              <c:numCache>
                <c:formatCode>General</c:formatCode>
                <c:ptCount val="7"/>
                <c:pt idx="4">
                  <c:v>0.4</c:v>
                </c:pt>
              </c:numCache>
            </c:numRef>
          </c:val>
        </c:ser>
        <c:ser>
          <c:idx val="5"/>
          <c:order val="5"/>
          <c:tx>
            <c:strRef>
              <c:f>Arkusz1!$G$1</c:f>
              <c:strCache>
                <c:ptCount val="1"/>
                <c:pt idx="0">
                  <c:v>Seria 6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Arkusz1!$G$2:$G$8</c:f>
              <c:numCache>
                <c:formatCode>General</c:formatCode>
                <c:ptCount val="7"/>
                <c:pt idx="5">
                  <c:v>0.6</c:v>
                </c:pt>
              </c:numCache>
            </c:numRef>
          </c:val>
        </c:ser>
        <c:ser>
          <c:idx val="6"/>
          <c:order val="6"/>
          <c:tx>
            <c:strRef>
              <c:f>Arkusz1!$H$1</c:f>
              <c:strCache>
                <c:ptCount val="1"/>
                <c:pt idx="0">
                  <c:v>Seria 7</c:v>
                </c:pt>
              </c:strCache>
            </c:strRef>
          </c:tx>
          <c:invertIfNegative val="0"/>
          <c:cat>
            <c:strRef>
              <c:f>Arkusz1!$A$2:$A$8</c:f>
              <c:strCache>
                <c:ptCount val="7"/>
                <c:pt idx="0">
                  <c:v>Flowing water</c:v>
                </c:pt>
                <c:pt idx="1">
                  <c:v>Sea waves</c:v>
                </c:pt>
                <c:pt idx="2">
                  <c:v>Sun</c:v>
                </c:pt>
                <c:pt idx="3">
                  <c:v>Wind</c:v>
                </c:pt>
                <c:pt idx="4">
                  <c:v>Biogas</c:v>
                </c:pt>
                <c:pt idx="5">
                  <c:v>Biomass</c:v>
                </c:pt>
                <c:pt idx="6">
                  <c:v>Geothermal</c:v>
                </c:pt>
              </c:strCache>
            </c:strRef>
          </c:cat>
          <c:val>
            <c:numRef>
              <c:f>Arkusz1!$H$2:$H$8</c:f>
              <c:numCache>
                <c:formatCode>General</c:formatCode>
                <c:ptCount val="7"/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428352"/>
        <c:axId val="49429888"/>
        <c:axId val="0"/>
      </c:bar3DChart>
      <c:catAx>
        <c:axId val="49428352"/>
        <c:scaling>
          <c:orientation val="minMax"/>
        </c:scaling>
        <c:delete val="0"/>
        <c:axPos val="b"/>
        <c:majorTickMark val="out"/>
        <c:minorTickMark val="none"/>
        <c:tickLblPos val="nextTo"/>
        <c:crossAx val="49429888"/>
        <c:crosses val="autoZero"/>
        <c:auto val="1"/>
        <c:lblAlgn val="ctr"/>
        <c:lblOffset val="100"/>
        <c:noMultiLvlLbl val="0"/>
      </c:catAx>
      <c:valAx>
        <c:axId val="49429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428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6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Water</c:v>
                </c:pt>
                <c:pt idx="1">
                  <c:v>Wind</c:v>
                </c:pt>
                <c:pt idx="2">
                  <c:v>Sun</c:v>
                </c:pt>
                <c:pt idx="3">
                  <c:v>Nuclear</c:v>
                </c:pt>
                <c:pt idx="4">
                  <c:v>Geothermal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 formatCode="0%">
                  <c:v>0.2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Water</c:v>
                </c:pt>
                <c:pt idx="1">
                  <c:v>Wind</c:v>
                </c:pt>
                <c:pt idx="2">
                  <c:v>Sun</c:v>
                </c:pt>
                <c:pt idx="3">
                  <c:v>Nuclear</c:v>
                </c:pt>
                <c:pt idx="4">
                  <c:v>Geothermal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1">
                  <c:v>0.5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Seria 3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Water</c:v>
                </c:pt>
                <c:pt idx="1">
                  <c:v>Wind</c:v>
                </c:pt>
                <c:pt idx="2">
                  <c:v>Sun</c:v>
                </c:pt>
                <c:pt idx="3">
                  <c:v>Nuclear</c:v>
                </c:pt>
                <c:pt idx="4">
                  <c:v>Geothermal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2">
                  <c:v>0.1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Seria 4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Water</c:v>
                </c:pt>
                <c:pt idx="1">
                  <c:v>Wind</c:v>
                </c:pt>
                <c:pt idx="2">
                  <c:v>Sun</c:v>
                </c:pt>
                <c:pt idx="3">
                  <c:v>Nuclear</c:v>
                </c:pt>
                <c:pt idx="4">
                  <c:v>Geothermal</c:v>
                </c:pt>
              </c:strCache>
            </c:strRef>
          </c:cat>
          <c:val>
            <c:numRef>
              <c:f>Arkusz1!$E$2:$E$6</c:f>
              <c:numCache>
                <c:formatCode>General</c:formatCode>
                <c:ptCount val="5"/>
                <c:pt idx="3">
                  <c:v>0.1</c:v>
                </c:pt>
              </c:numCache>
            </c:numRef>
          </c:val>
        </c:ser>
        <c:ser>
          <c:idx val="4"/>
          <c:order val="4"/>
          <c:tx>
            <c:strRef>
              <c:f>Arkusz1!$F$1</c:f>
              <c:strCache>
                <c:ptCount val="1"/>
                <c:pt idx="0">
                  <c:v>Seria 5</c:v>
                </c:pt>
              </c:strCache>
            </c:strRef>
          </c:tx>
          <c:invertIfNegative val="0"/>
          <c:cat>
            <c:strRef>
              <c:f>Arkusz1!$A$2:$A$6</c:f>
              <c:strCache>
                <c:ptCount val="5"/>
                <c:pt idx="0">
                  <c:v>Water</c:v>
                </c:pt>
                <c:pt idx="1">
                  <c:v>Wind</c:v>
                </c:pt>
                <c:pt idx="2">
                  <c:v>Sun</c:v>
                </c:pt>
                <c:pt idx="3">
                  <c:v>Nuclear</c:v>
                </c:pt>
                <c:pt idx="4">
                  <c:v>Geothermal</c:v>
                </c:pt>
              </c:strCache>
            </c:strRef>
          </c:cat>
          <c:val>
            <c:numRef>
              <c:f>Arkusz1!$F$2:$F$6</c:f>
              <c:numCache>
                <c:formatCode>General</c:formatCode>
                <c:ptCount val="5"/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570944"/>
        <c:axId val="49572480"/>
        <c:axId val="0"/>
      </c:bar3DChart>
      <c:catAx>
        <c:axId val="49570944"/>
        <c:scaling>
          <c:orientation val="minMax"/>
        </c:scaling>
        <c:delete val="0"/>
        <c:axPos val="b"/>
        <c:majorTickMark val="out"/>
        <c:minorTickMark val="none"/>
        <c:tickLblPos val="nextTo"/>
        <c:crossAx val="49572480"/>
        <c:crosses val="autoZero"/>
        <c:auto val="1"/>
        <c:lblAlgn val="ctr"/>
        <c:lblOffset val="100"/>
        <c:noMultiLvlLbl val="0"/>
      </c:catAx>
      <c:valAx>
        <c:axId val="49572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57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1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1057507020293"/>
          <c:y val="4.593854390779456E-2"/>
          <c:w val="0.86758942492979718"/>
          <c:h val="0.848861315385572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Sun</c:v>
                </c:pt>
                <c:pt idx="1">
                  <c:v>Wind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 formatCode="0%">
                  <c:v>0.8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invertIfNegative val="0"/>
          <c:cat>
            <c:strRef>
              <c:f>Arkusz1!$A$2:$A$3</c:f>
              <c:strCache>
                <c:ptCount val="2"/>
                <c:pt idx="0">
                  <c:v>Sun</c:v>
                </c:pt>
                <c:pt idx="1">
                  <c:v>Wind</c:v>
                </c:pt>
              </c:strCache>
            </c:strRef>
          </c:cat>
          <c:val>
            <c:numRef>
              <c:f>Arkusz1!$C$2:$C$3</c:f>
              <c:numCache>
                <c:formatCode>0%</c:formatCode>
                <c:ptCount val="2"/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012736"/>
        <c:axId val="49014272"/>
        <c:axId val="0"/>
      </c:bar3DChart>
      <c:catAx>
        <c:axId val="49012736"/>
        <c:scaling>
          <c:orientation val="minMax"/>
        </c:scaling>
        <c:delete val="0"/>
        <c:axPos val="b"/>
        <c:majorTickMark val="out"/>
        <c:minorTickMark val="none"/>
        <c:tickLblPos val="nextTo"/>
        <c:crossAx val="49014272"/>
        <c:crosses val="autoZero"/>
        <c:auto val="1"/>
        <c:lblAlgn val="ctr"/>
        <c:lblOffset val="100"/>
        <c:noMultiLvlLbl val="0"/>
      </c:catAx>
      <c:valAx>
        <c:axId val="490142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01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EA143-5CCC-4D07-B5D4-74EF8C07EF19}" type="datetimeFigureOut">
              <a:rPr lang="pl-PL" smtClean="0"/>
              <a:pPr/>
              <a:t>2013-01-27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0BEF-4D1A-4390-A1E4-9EA423EA9C6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63688" y="980728"/>
            <a:ext cx="6900882" cy="2736304"/>
          </a:xfrm>
        </p:spPr>
        <p:txBody>
          <a:bodyPr>
            <a:normAutofit fontScale="90000"/>
          </a:bodyPr>
          <a:lstStyle/>
          <a:p>
            <a:r>
              <a:rPr lang="pl-PL" sz="5400" dirty="0" err="1" smtClean="0"/>
              <a:t>Work</a:t>
            </a:r>
            <a:r>
              <a:rPr lang="pl-PL" sz="5400" dirty="0" smtClean="0"/>
              <a:t> </a:t>
            </a:r>
            <a:r>
              <a:rPr lang="pl-PL" sz="5400" dirty="0" err="1" smtClean="0"/>
              <a:t>sheet</a:t>
            </a:r>
            <a:r>
              <a:rPr lang="pl-PL" sz="5400" dirty="0" smtClean="0"/>
              <a:t> </a:t>
            </a:r>
            <a:r>
              <a:rPr lang="pl-PL" sz="5400" dirty="0" err="1" smtClean="0"/>
              <a:t>results</a:t>
            </a:r>
            <a:r>
              <a:rPr lang="pl-PL" sz="5400" dirty="0" smtClean="0"/>
              <a:t> #1.</a:t>
            </a:r>
            <a:br>
              <a:rPr lang="pl-PL" sz="5400" dirty="0" smtClean="0"/>
            </a:br>
            <a:r>
              <a:rPr lang="pl-PL" sz="5400" b="1" i="1" dirty="0" smtClean="0"/>
              <a:t/>
            </a:r>
            <a:br>
              <a:rPr lang="pl-PL" sz="5400" b="1" i="1" dirty="0" smtClean="0"/>
            </a:br>
            <a:r>
              <a:rPr lang="pl-PL" sz="8000" b="1" i="1" dirty="0" err="1" smtClean="0"/>
              <a:t>Ecological</a:t>
            </a:r>
            <a:r>
              <a:rPr lang="pl-PL" sz="8000" b="1" i="1" dirty="0" smtClean="0"/>
              <a:t> </a:t>
            </a:r>
            <a:r>
              <a:rPr lang="pl-PL" sz="8000" b="1" i="1" dirty="0" err="1" smtClean="0"/>
              <a:t>awareness</a:t>
            </a:r>
            <a:endParaRPr lang="pl-PL" sz="8000" b="1" i="1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What</a:t>
            </a:r>
            <a:r>
              <a:rPr lang="pl-PL" sz="2800" dirty="0" smtClean="0"/>
              <a:t> </a:t>
            </a:r>
            <a:r>
              <a:rPr lang="pl-PL" sz="2800" dirty="0" err="1" smtClean="0"/>
              <a:t>kind</a:t>
            </a:r>
            <a:r>
              <a:rPr lang="pl-PL" sz="2800" dirty="0" smtClean="0"/>
              <a:t> of </a:t>
            </a:r>
            <a:r>
              <a:rPr lang="pl-PL" sz="2800" dirty="0" err="1" smtClean="0"/>
              <a:t>energy</a:t>
            </a:r>
            <a:r>
              <a:rPr lang="pl-PL" sz="2800" dirty="0" smtClean="0"/>
              <a:t> </a:t>
            </a:r>
            <a:r>
              <a:rPr lang="pl-PL" sz="2800" dirty="0" err="1" smtClean="0"/>
              <a:t>can</a:t>
            </a:r>
            <a:r>
              <a:rPr lang="pl-PL" sz="2800" dirty="0" smtClean="0"/>
              <a:t> </a:t>
            </a:r>
            <a:r>
              <a:rPr lang="pl-PL" sz="2800" dirty="0" smtClean="0"/>
              <a:t>be </a:t>
            </a:r>
            <a:r>
              <a:rPr lang="pl-PL" sz="2800" dirty="0" err="1" smtClean="0"/>
              <a:t>used</a:t>
            </a:r>
            <a:r>
              <a:rPr lang="pl-PL" sz="2800" dirty="0" smtClean="0"/>
              <a:t> in </a:t>
            </a:r>
            <a:r>
              <a:rPr lang="pl-PL" sz="2800" dirty="0" err="1" smtClean="0"/>
              <a:t>y</a:t>
            </a:r>
            <a:r>
              <a:rPr lang="pl-PL" sz="2800" dirty="0" err="1" smtClean="0"/>
              <a:t>our</a:t>
            </a:r>
            <a:r>
              <a:rPr lang="pl-PL" sz="2800" dirty="0" smtClean="0"/>
              <a:t> </a:t>
            </a:r>
            <a:r>
              <a:rPr lang="pl-PL" sz="2800" dirty="0" smtClean="0"/>
              <a:t>Town/ House?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858035119"/>
              </p:ext>
            </p:extLst>
          </p:nvPr>
        </p:nvGraphicFramePr>
        <p:xfrm>
          <a:off x="1835696" y="1397000"/>
          <a:ext cx="6264696" cy="4696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404664"/>
            <a:ext cx="6900882" cy="1152128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Reasons</a:t>
            </a:r>
            <a:r>
              <a:rPr lang="pl-PL" sz="2800" dirty="0" smtClean="0"/>
              <a:t> of </a:t>
            </a:r>
            <a:r>
              <a:rPr lang="pl-PL" sz="2800" dirty="0" err="1" smtClean="0"/>
              <a:t>selecting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– Sun energy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835696" y="1484784"/>
            <a:ext cx="33123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possible</a:t>
            </a:r>
            <a:r>
              <a:rPr lang="pl-PL" sz="2400" dirty="0" smtClean="0"/>
              <a:t> </a:t>
            </a:r>
            <a:r>
              <a:rPr lang="pl-PL" sz="2400" dirty="0" err="1" smtClean="0"/>
              <a:t>montage</a:t>
            </a:r>
            <a:r>
              <a:rPr lang="pl-PL" sz="2400" dirty="0" smtClean="0"/>
              <a:t> on a </a:t>
            </a:r>
            <a:r>
              <a:rPr lang="pl-PL" sz="2400" dirty="0" err="1" smtClean="0"/>
              <a:t>roof</a:t>
            </a:r>
            <a:r>
              <a:rPr lang="pl-PL" sz="2400" dirty="0" smtClean="0"/>
              <a:t> 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Easy</a:t>
            </a:r>
            <a:r>
              <a:rPr lang="pl-PL" sz="2400" dirty="0" smtClean="0"/>
              <a:t> </a:t>
            </a:r>
            <a:r>
              <a:rPr lang="pl-PL" sz="2400" dirty="0" err="1" smtClean="0"/>
              <a:t>montage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Savings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</a:t>
            </a:r>
            <a:r>
              <a:rPr lang="pl-PL" sz="2400" dirty="0" err="1" smtClean="0"/>
              <a:t>households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Low</a:t>
            </a:r>
            <a:r>
              <a:rPr lang="pl-PL" sz="2400" dirty="0" smtClean="0"/>
              <a:t> </a:t>
            </a:r>
            <a:r>
              <a:rPr lang="pl-PL" sz="2400" dirty="0" err="1" smtClean="0"/>
              <a:t>costs</a:t>
            </a:r>
            <a:r>
              <a:rPr lang="pl-PL" sz="2400" dirty="0" smtClean="0"/>
              <a:t> of investment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No air </a:t>
            </a:r>
            <a:r>
              <a:rPr lang="pl-PL" sz="2400" dirty="0" err="1" smtClean="0"/>
              <a:t>pollution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800" dirty="0"/>
          </a:p>
        </p:txBody>
      </p:sp>
      <p:sp>
        <p:nvSpPr>
          <p:cNvPr id="10" name="Shape 64"/>
          <p:cNvSpPr/>
          <p:nvPr/>
        </p:nvSpPr>
        <p:spPr>
          <a:xfrm>
            <a:off x="5292080" y="1772816"/>
            <a:ext cx="3600399" cy="4032448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476672"/>
            <a:ext cx="6900882" cy="1008112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Reasons</a:t>
            </a:r>
            <a:r>
              <a:rPr lang="pl-PL" sz="2800" dirty="0" smtClean="0"/>
              <a:t> of </a:t>
            </a:r>
            <a:r>
              <a:rPr lang="pl-PL" sz="2800" dirty="0" err="1" smtClean="0"/>
              <a:t>selecting</a:t>
            </a:r>
            <a:r>
              <a:rPr lang="pl-PL" sz="2800" dirty="0" smtClean="0"/>
              <a:t> </a:t>
            </a:r>
            <a:br>
              <a:rPr lang="pl-PL" sz="2800" dirty="0" smtClean="0"/>
            </a:br>
            <a:r>
              <a:rPr lang="pl-PL" sz="2800" dirty="0" smtClean="0"/>
              <a:t>– Wind Energy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643043" y="2049139"/>
            <a:ext cx="31449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Good</a:t>
            </a:r>
            <a:r>
              <a:rPr lang="pl-PL" sz="2400" dirty="0" smtClean="0"/>
              <a:t> natural </a:t>
            </a:r>
            <a:r>
              <a:rPr lang="pl-PL" sz="2400" dirty="0" err="1" smtClean="0"/>
              <a:t>conditions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Silesia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Low</a:t>
            </a:r>
            <a:r>
              <a:rPr lang="pl-PL" sz="2400" dirty="0" smtClean="0"/>
              <a:t> </a:t>
            </a:r>
            <a:r>
              <a:rPr lang="pl-PL" sz="2400" dirty="0" err="1" smtClean="0"/>
              <a:t>cost</a:t>
            </a:r>
            <a:r>
              <a:rPr lang="pl-PL" sz="2400" dirty="0" smtClean="0"/>
              <a:t> of investment 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Free</a:t>
            </a:r>
            <a:r>
              <a:rPr lang="pl-PL" sz="2400" dirty="0" smtClean="0"/>
              <a:t> energy </a:t>
            </a:r>
            <a:r>
              <a:rPr lang="pl-PL" sz="2400" dirty="0" err="1" smtClean="0"/>
              <a:t>source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Savings</a:t>
            </a:r>
            <a:r>
              <a:rPr lang="pl-PL" sz="2400" dirty="0" smtClean="0"/>
              <a:t> for community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No air </a:t>
            </a:r>
            <a:r>
              <a:rPr lang="pl-PL" sz="2400" dirty="0" err="1" smtClean="0"/>
              <a:t>pollution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800" dirty="0"/>
          </a:p>
        </p:txBody>
      </p:sp>
      <p:pic>
        <p:nvPicPr>
          <p:cNvPr id="4098" name="Obraz 7" descr="Opis: http://media.tauron-pe.pl/file/mediakit-w/449234/b4/tauron-ekoenergia-farma-wiatrowa-w-zagorz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5"/>
            <a:ext cx="368494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1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Give</a:t>
            </a:r>
            <a:r>
              <a:rPr lang="pl-PL" sz="2800" dirty="0" smtClean="0"/>
              <a:t> </a:t>
            </a:r>
            <a:r>
              <a:rPr lang="pl-PL" sz="2800" dirty="0" smtClean="0"/>
              <a:t>3 </a:t>
            </a:r>
            <a:r>
              <a:rPr lang="pl-PL" sz="2800" dirty="0" err="1" smtClean="0"/>
              <a:t>causes</a:t>
            </a:r>
            <a:r>
              <a:rPr lang="pl-PL" sz="2800" dirty="0" smtClean="0"/>
              <a:t>, </a:t>
            </a:r>
            <a:r>
              <a:rPr lang="pl-PL" sz="2800" dirty="0" err="1" smtClean="0"/>
              <a:t>which</a:t>
            </a:r>
            <a:r>
              <a:rPr lang="pl-PL" sz="2800" dirty="0" smtClean="0"/>
              <a:t> </a:t>
            </a:r>
            <a:r>
              <a:rPr lang="pl-PL" sz="2800" dirty="0" err="1" smtClean="0"/>
              <a:t>may</a:t>
            </a:r>
            <a:r>
              <a:rPr lang="pl-PL" sz="2800" dirty="0" smtClean="0"/>
              <a:t> </a:t>
            </a:r>
            <a:r>
              <a:rPr lang="pl-PL" sz="2800" dirty="0" err="1" smtClean="0"/>
              <a:t>encourage</a:t>
            </a:r>
            <a:r>
              <a:rPr lang="pl-PL" sz="2800" dirty="0" smtClean="0"/>
              <a:t> </a:t>
            </a:r>
            <a:r>
              <a:rPr lang="pl-PL" sz="2800" dirty="0" smtClean="0"/>
              <a:t>to </a:t>
            </a:r>
            <a:r>
              <a:rPr lang="pl-PL" sz="2800" dirty="0" err="1" smtClean="0"/>
              <a:t>use</a:t>
            </a:r>
            <a:r>
              <a:rPr lang="pl-PL" sz="2800" dirty="0" smtClean="0"/>
              <a:t> </a:t>
            </a:r>
            <a:r>
              <a:rPr lang="pl-PL" sz="2800" dirty="0" smtClean="0"/>
              <a:t> the </a:t>
            </a:r>
            <a:r>
              <a:rPr lang="pl-PL" sz="2800" dirty="0" err="1"/>
              <a:t>a</a:t>
            </a:r>
            <a:r>
              <a:rPr lang="pl-PL" sz="2800" dirty="0" err="1" smtClean="0"/>
              <a:t>lternative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Wykres 2"/>
          <p:cNvGraphicFramePr/>
          <p:nvPr>
            <p:extLst>
              <p:ext uri="{D42A27DB-BD31-4B8C-83A1-F6EECF244321}">
                <p14:modId xmlns:p14="http://schemas.microsoft.com/office/powerpoint/2010/main" val="2494299261"/>
              </p:ext>
            </p:extLst>
          </p:nvPr>
        </p:nvGraphicFramePr>
        <p:xfrm>
          <a:off x="1643042" y="1412776"/>
          <a:ext cx="6984155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82154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Give</a:t>
            </a:r>
            <a:r>
              <a:rPr lang="pl-PL" sz="2800" dirty="0" smtClean="0"/>
              <a:t> </a:t>
            </a:r>
            <a:r>
              <a:rPr lang="pl-PL" sz="2800" dirty="0" smtClean="0"/>
              <a:t>5 </a:t>
            </a:r>
            <a:r>
              <a:rPr lang="pl-PL" sz="2800" dirty="0" err="1"/>
              <a:t>a</a:t>
            </a:r>
            <a:r>
              <a:rPr lang="pl-PL" sz="2800" dirty="0" err="1" smtClean="0"/>
              <a:t>lternative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r>
              <a:rPr lang="pl-PL" sz="2800" dirty="0" smtClean="0"/>
              <a:t> </a:t>
            </a:r>
            <a:r>
              <a:rPr lang="pl-PL" sz="2800" dirty="0" err="1" smtClean="0"/>
              <a:t>sources</a:t>
            </a:r>
            <a:r>
              <a:rPr lang="pl-PL" sz="2800" dirty="0" smtClean="0"/>
              <a:t> </a:t>
            </a:r>
            <a:r>
              <a:rPr lang="pl-PL" sz="2800" dirty="0" err="1" smtClean="0"/>
              <a:t>that</a:t>
            </a:r>
            <a:r>
              <a:rPr lang="pl-PL" sz="2800" dirty="0" smtClean="0"/>
              <a:t> </a:t>
            </a:r>
            <a:r>
              <a:rPr lang="pl-PL" sz="2800" dirty="0" err="1"/>
              <a:t>y</a:t>
            </a:r>
            <a:r>
              <a:rPr lang="pl-PL" sz="2800" dirty="0" err="1" smtClean="0"/>
              <a:t>ou</a:t>
            </a:r>
            <a:r>
              <a:rPr lang="pl-PL" sz="2800" dirty="0" smtClean="0"/>
              <a:t> </a:t>
            </a:r>
            <a:r>
              <a:rPr lang="pl-PL" sz="2800" dirty="0" err="1" smtClean="0"/>
              <a:t>know</a:t>
            </a:r>
            <a:r>
              <a:rPr lang="pl-PL" sz="2800" dirty="0" smtClean="0"/>
              <a:t>.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1532726028"/>
              </p:ext>
            </p:extLst>
          </p:nvPr>
        </p:nvGraphicFramePr>
        <p:xfrm>
          <a:off x="1643042" y="1412776"/>
          <a:ext cx="7105422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/>
          </a:bodyPr>
          <a:lstStyle/>
          <a:p>
            <a:r>
              <a:rPr lang="pl-PL" sz="2800" dirty="0" err="1" smtClean="0"/>
              <a:t>What</a:t>
            </a:r>
            <a:r>
              <a:rPr lang="pl-PL" sz="2800" dirty="0" smtClean="0"/>
              <a:t> </a:t>
            </a:r>
            <a:r>
              <a:rPr lang="pl-PL" sz="2800" dirty="0" err="1" smtClean="0"/>
              <a:t>kind</a:t>
            </a:r>
            <a:r>
              <a:rPr lang="pl-PL" sz="2800" dirty="0" smtClean="0"/>
              <a:t> of </a:t>
            </a:r>
            <a:r>
              <a:rPr lang="pl-PL" sz="2800" dirty="0" err="1"/>
              <a:t>e</a:t>
            </a:r>
            <a:r>
              <a:rPr lang="pl-PL" sz="2800" dirty="0" err="1" smtClean="0"/>
              <a:t>nergetics</a:t>
            </a:r>
            <a:r>
              <a:rPr lang="pl-PL" sz="2800" dirty="0" smtClean="0"/>
              <a:t> </a:t>
            </a:r>
            <a:r>
              <a:rPr lang="pl-PL" sz="2800" dirty="0"/>
              <a:t>w</a:t>
            </a:r>
            <a:r>
              <a:rPr lang="pl-PL" sz="2800" dirty="0" smtClean="0"/>
              <a:t>e </a:t>
            </a:r>
            <a:r>
              <a:rPr lang="pl-PL" sz="2800" dirty="0" err="1" smtClean="0"/>
              <a:t>should</a:t>
            </a:r>
            <a:r>
              <a:rPr lang="pl-PL" sz="2800" dirty="0" smtClean="0"/>
              <a:t> </a:t>
            </a:r>
            <a:r>
              <a:rPr lang="pl-PL" sz="2800" dirty="0" err="1" smtClean="0"/>
              <a:t>develop</a:t>
            </a:r>
            <a:r>
              <a:rPr lang="pl-PL" sz="2800" dirty="0" smtClean="0"/>
              <a:t> in Poland?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Wykres 1"/>
          <p:cNvGraphicFramePr/>
          <p:nvPr>
            <p:extLst>
              <p:ext uri="{D42A27DB-BD31-4B8C-83A1-F6EECF244321}">
                <p14:modId xmlns:p14="http://schemas.microsoft.com/office/powerpoint/2010/main" val="3569654847"/>
              </p:ext>
            </p:extLst>
          </p:nvPr>
        </p:nvGraphicFramePr>
        <p:xfrm>
          <a:off x="1643042" y="1397000"/>
          <a:ext cx="6889398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426170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Students</a:t>
            </a:r>
            <a:r>
              <a:rPr lang="pl-PL" sz="2800" dirty="0" smtClean="0"/>
              <a:t>’ </a:t>
            </a:r>
            <a:r>
              <a:rPr lang="pl-PL" sz="2800" dirty="0" err="1"/>
              <a:t>r</a:t>
            </a:r>
            <a:r>
              <a:rPr lang="pl-PL" sz="2800" dirty="0" err="1" smtClean="0"/>
              <a:t>easons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err="1"/>
              <a:t>a</a:t>
            </a:r>
            <a:r>
              <a:rPr lang="pl-PL" sz="2800" dirty="0" err="1" smtClean="0"/>
              <a:t>nswers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choosing</a:t>
            </a:r>
            <a:r>
              <a:rPr lang="pl-PL" sz="2800" dirty="0" smtClean="0"/>
              <a:t> </a:t>
            </a:r>
            <a:r>
              <a:rPr lang="pl-PL" sz="2800" dirty="0" err="1"/>
              <a:t>w</a:t>
            </a:r>
            <a:r>
              <a:rPr lang="pl-PL" sz="2800" dirty="0" err="1" smtClean="0"/>
              <a:t>ater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No </a:t>
            </a:r>
            <a:r>
              <a:rPr lang="pl-PL" sz="2400" dirty="0" err="1" smtClean="0"/>
              <a:t>pollution</a:t>
            </a:r>
            <a:r>
              <a:rPr lang="pl-PL" sz="2400" dirty="0" smtClean="0"/>
              <a:t> of natural habitat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It </a:t>
            </a:r>
            <a:r>
              <a:rPr lang="pl-PL" sz="2400" dirty="0" err="1" smtClean="0"/>
              <a:t>can</a:t>
            </a:r>
            <a:r>
              <a:rPr lang="pl-PL" sz="2400" dirty="0" smtClean="0"/>
              <a:t> </a:t>
            </a:r>
            <a:r>
              <a:rPr lang="pl-PL" sz="2400" dirty="0" smtClean="0"/>
              <a:t>be </a:t>
            </a:r>
            <a:r>
              <a:rPr lang="pl-PL" sz="2400" dirty="0" err="1" smtClean="0"/>
              <a:t>installed</a:t>
            </a:r>
            <a:r>
              <a:rPr lang="pl-PL" sz="2400" dirty="0" smtClean="0"/>
              <a:t> on small </a:t>
            </a:r>
            <a:r>
              <a:rPr lang="pl-PL" sz="2400" dirty="0" err="1" smtClean="0"/>
              <a:t>watercourses</a:t>
            </a:r>
            <a:r>
              <a:rPr lang="pl-PL" sz="24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material</a:t>
            </a:r>
            <a:endParaRPr lang="pl-PL" sz="2400" dirty="0"/>
          </a:p>
        </p:txBody>
      </p:sp>
      <p:pic>
        <p:nvPicPr>
          <p:cNvPr id="5122" name="Obraz 5" descr="Opis: http://media.tauron-pe.pl/file/mediakit-w/350024/4/elektrownia-wodna-roznow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87" y="3789040"/>
            <a:ext cx="4339170" cy="272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smtClean="0"/>
              <a:t> </a:t>
            </a:r>
            <a:r>
              <a:rPr lang="pl-PL" sz="2800" dirty="0" err="1" smtClean="0"/>
              <a:t>Students</a:t>
            </a:r>
            <a:r>
              <a:rPr lang="pl-PL" sz="2800" dirty="0" smtClean="0"/>
              <a:t>’ </a:t>
            </a:r>
            <a:r>
              <a:rPr lang="pl-PL" sz="2800" dirty="0" err="1"/>
              <a:t>r</a:t>
            </a:r>
            <a:r>
              <a:rPr lang="pl-PL" sz="2800" dirty="0" err="1" smtClean="0"/>
              <a:t>easons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err="1"/>
              <a:t>a</a:t>
            </a:r>
            <a:r>
              <a:rPr lang="pl-PL" sz="2800" dirty="0" err="1" smtClean="0"/>
              <a:t>nswers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choosing</a:t>
            </a:r>
            <a:r>
              <a:rPr lang="pl-PL" sz="2800" dirty="0" smtClean="0"/>
              <a:t> </a:t>
            </a:r>
            <a:r>
              <a:rPr lang="pl-PL" sz="2800" dirty="0"/>
              <a:t>w</a:t>
            </a:r>
            <a:r>
              <a:rPr lang="pl-PL" sz="2800" dirty="0" smtClean="0"/>
              <a:t>ind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Prevent</a:t>
            </a:r>
            <a:r>
              <a:rPr lang="pl-PL" sz="2400" dirty="0" smtClean="0"/>
              <a:t> the </a:t>
            </a:r>
            <a:r>
              <a:rPr lang="pl-PL" sz="2400" dirty="0" err="1" smtClean="0"/>
              <a:t>global</a:t>
            </a:r>
            <a:r>
              <a:rPr lang="pl-PL" sz="2400" dirty="0" smtClean="0"/>
              <a:t> </a:t>
            </a:r>
            <a:r>
              <a:rPr lang="pl-PL" sz="2400" dirty="0" err="1"/>
              <a:t>w</a:t>
            </a:r>
            <a:r>
              <a:rPr lang="pl-PL" sz="2400" dirty="0" err="1" smtClean="0"/>
              <a:t>arming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High wind </a:t>
            </a:r>
            <a:r>
              <a:rPr lang="pl-PL" sz="2400" dirty="0" err="1" smtClean="0"/>
              <a:t>frequency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Poland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Cheap</a:t>
            </a:r>
            <a:r>
              <a:rPr lang="pl-PL" sz="2400" dirty="0" smtClean="0"/>
              <a:t> investment</a:t>
            </a:r>
          </a:p>
        </p:txBody>
      </p:sp>
      <p:pic>
        <p:nvPicPr>
          <p:cNvPr id="3074" name="Obraz 1" descr="http://www.praze.pl/UserFiles/Image/zdjecia%20do%20OZE/wiatra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44682"/>
            <a:ext cx="4608511" cy="30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7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426170"/>
          </a:xfrm>
        </p:spPr>
        <p:txBody>
          <a:bodyPr>
            <a:noAutofit/>
          </a:bodyPr>
          <a:lstStyle/>
          <a:p>
            <a:r>
              <a:rPr lang="pl-PL" sz="2800" dirty="0" smtClean="0"/>
              <a:t> </a:t>
            </a:r>
            <a:r>
              <a:rPr lang="pl-PL" sz="2800" dirty="0" err="1" smtClean="0"/>
              <a:t>Students</a:t>
            </a:r>
            <a:r>
              <a:rPr lang="pl-PL" sz="2800" dirty="0" smtClean="0"/>
              <a:t>’ </a:t>
            </a:r>
            <a:r>
              <a:rPr lang="pl-PL" sz="2800" dirty="0" err="1" smtClean="0"/>
              <a:t>reasons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err="1" smtClean="0"/>
              <a:t>a</a:t>
            </a:r>
            <a:r>
              <a:rPr lang="pl-PL" sz="2800" dirty="0" err="1" smtClean="0"/>
              <a:t>nswers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choosing</a:t>
            </a:r>
            <a:r>
              <a:rPr lang="pl-PL" sz="2800" dirty="0" smtClean="0"/>
              <a:t> </a:t>
            </a:r>
            <a:r>
              <a:rPr lang="pl-PL" sz="2800" dirty="0" err="1" smtClean="0"/>
              <a:t>sun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Profitablity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Inexhaustible</a:t>
            </a:r>
            <a:r>
              <a:rPr lang="pl-PL" sz="2400" dirty="0" smtClean="0"/>
              <a:t> energy </a:t>
            </a:r>
            <a:r>
              <a:rPr lang="pl-PL" sz="2400" dirty="0" err="1" smtClean="0"/>
              <a:t>source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Low</a:t>
            </a:r>
            <a:r>
              <a:rPr lang="pl-PL" sz="2400" dirty="0" smtClean="0"/>
              <a:t> </a:t>
            </a:r>
            <a:r>
              <a:rPr lang="pl-PL" sz="2400" dirty="0" err="1" smtClean="0"/>
              <a:t>cost</a:t>
            </a:r>
            <a:r>
              <a:rPr lang="pl-PL" sz="2400" dirty="0" smtClean="0"/>
              <a:t> of </a:t>
            </a:r>
            <a:r>
              <a:rPr lang="pl-PL" sz="2400" dirty="0" err="1" smtClean="0"/>
              <a:t>solar</a:t>
            </a:r>
            <a:r>
              <a:rPr lang="pl-PL" sz="2400" dirty="0" smtClean="0"/>
              <a:t> </a:t>
            </a:r>
            <a:r>
              <a:rPr lang="pl-PL" sz="2400" dirty="0" err="1" smtClean="0"/>
              <a:t>panels</a:t>
            </a:r>
            <a:r>
              <a:rPr lang="pl-PL" sz="2400" dirty="0" smtClean="0"/>
              <a:t> </a:t>
            </a:r>
            <a:r>
              <a:rPr lang="pl-PL" sz="2400" dirty="0" err="1" smtClean="0"/>
              <a:t>montage</a:t>
            </a:r>
            <a:endParaRPr lang="pl-PL" sz="24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320480" cy="300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82154"/>
          </a:xfrm>
        </p:spPr>
        <p:txBody>
          <a:bodyPr>
            <a:noAutofit/>
          </a:bodyPr>
          <a:lstStyle/>
          <a:p>
            <a:r>
              <a:rPr lang="pl-PL" sz="2800" dirty="0" err="1" smtClean="0"/>
              <a:t>Students</a:t>
            </a:r>
            <a:r>
              <a:rPr lang="pl-PL" sz="2800" dirty="0" smtClean="0"/>
              <a:t>’ </a:t>
            </a:r>
            <a:r>
              <a:rPr lang="pl-PL" sz="2800" dirty="0" err="1" smtClean="0"/>
              <a:t>reasons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err="1"/>
              <a:t>a</a:t>
            </a:r>
            <a:r>
              <a:rPr lang="pl-PL" sz="2800" dirty="0" err="1" smtClean="0"/>
              <a:t>nswers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choosing</a:t>
            </a:r>
            <a:r>
              <a:rPr lang="pl-PL" sz="2800" dirty="0" smtClean="0"/>
              <a:t> </a:t>
            </a:r>
            <a:r>
              <a:rPr lang="pl-PL" sz="2800" dirty="0" err="1" smtClean="0"/>
              <a:t>nuclear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00808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Energetical</a:t>
            </a:r>
            <a:r>
              <a:rPr lang="pl-PL" sz="2400" dirty="0" smtClean="0"/>
              <a:t> </a:t>
            </a:r>
            <a:r>
              <a:rPr lang="pl-PL" sz="2400" dirty="0" err="1"/>
              <a:t>s</a:t>
            </a:r>
            <a:r>
              <a:rPr lang="pl-PL" sz="2400" dirty="0" err="1" smtClean="0"/>
              <a:t>afety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High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No air </a:t>
            </a:r>
            <a:r>
              <a:rPr lang="pl-PL" sz="2400" dirty="0" err="1" smtClean="0"/>
              <a:t>pollution</a:t>
            </a:r>
            <a:endParaRPr lang="pl-PL" sz="2400" dirty="0" smtClean="0"/>
          </a:p>
        </p:txBody>
      </p:sp>
      <p:pic>
        <p:nvPicPr>
          <p:cNvPr id="6146" name="Picture 2" descr="http://www.elektroonline.pl/img/media/12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88" y="3118548"/>
            <a:ext cx="4536504" cy="304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rzena\Desktop\fla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2475" cy="6858000"/>
          </a:xfrm>
          <a:prstGeom prst="rect">
            <a:avLst/>
          </a:prstGeom>
          <a:noFill/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354162"/>
          </a:xfrm>
        </p:spPr>
        <p:txBody>
          <a:bodyPr>
            <a:noAutofit/>
          </a:bodyPr>
          <a:lstStyle/>
          <a:p>
            <a:r>
              <a:rPr lang="pl-PL" sz="2800" dirty="0" smtClean="0"/>
              <a:t> </a:t>
            </a:r>
            <a:r>
              <a:rPr lang="pl-PL" sz="2800" dirty="0" err="1" smtClean="0"/>
              <a:t>Students</a:t>
            </a:r>
            <a:r>
              <a:rPr lang="pl-PL" sz="2800" dirty="0" smtClean="0"/>
              <a:t>’ </a:t>
            </a:r>
            <a:r>
              <a:rPr lang="pl-PL" sz="2800" dirty="0" err="1"/>
              <a:t>r</a:t>
            </a:r>
            <a:r>
              <a:rPr lang="pl-PL" sz="2800" dirty="0" err="1" smtClean="0"/>
              <a:t>easons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 – </a:t>
            </a:r>
            <a:r>
              <a:rPr lang="pl-PL" sz="2800" dirty="0" err="1" smtClean="0"/>
              <a:t>answers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choosing</a:t>
            </a:r>
            <a:r>
              <a:rPr lang="pl-PL" sz="2800" dirty="0" smtClean="0"/>
              <a:t> </a:t>
            </a:r>
            <a:r>
              <a:rPr lang="pl-PL" sz="2800" dirty="0" err="1"/>
              <a:t>g</a:t>
            </a:r>
            <a:r>
              <a:rPr lang="pl-PL" sz="2800" dirty="0" err="1" smtClean="0"/>
              <a:t>eothermal</a:t>
            </a:r>
            <a:r>
              <a:rPr lang="pl-PL" sz="2800" dirty="0" smtClean="0"/>
              <a:t> </a:t>
            </a:r>
            <a:r>
              <a:rPr lang="pl-PL" sz="2800" dirty="0" err="1"/>
              <a:t>e</a:t>
            </a:r>
            <a:r>
              <a:rPr lang="pl-PL" sz="2800" dirty="0" err="1" smtClean="0"/>
              <a:t>nergy</a:t>
            </a:r>
            <a:endParaRPr lang="pl-PL" sz="2800" dirty="0"/>
          </a:p>
        </p:txBody>
      </p:sp>
      <p:pic>
        <p:nvPicPr>
          <p:cNvPr id="6" name="Symbol zastępczy zawartości 5" descr="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857356" cy="185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6430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2051720" y="1734710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Favorable</a:t>
            </a:r>
            <a:r>
              <a:rPr lang="pl-PL" sz="2400" dirty="0" smtClean="0"/>
              <a:t> habitat </a:t>
            </a:r>
            <a:r>
              <a:rPr lang="pl-PL" sz="2400" dirty="0" err="1" smtClean="0"/>
              <a:t>conditions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High </a:t>
            </a:r>
            <a:r>
              <a:rPr lang="pl-PL" sz="2400" dirty="0" err="1" smtClean="0"/>
              <a:t>temperature</a:t>
            </a:r>
            <a:r>
              <a:rPr lang="pl-PL" sz="2400" dirty="0" smtClean="0"/>
              <a:t> of </a:t>
            </a:r>
            <a:r>
              <a:rPr lang="pl-PL" sz="2400" dirty="0" err="1" smtClean="0"/>
              <a:t>Polish</a:t>
            </a:r>
            <a:r>
              <a:rPr lang="pl-PL" sz="2400" dirty="0" smtClean="0"/>
              <a:t> </a:t>
            </a:r>
            <a:r>
              <a:rPr lang="pl-PL" sz="2400" dirty="0" err="1" smtClean="0"/>
              <a:t>geothermal</a:t>
            </a:r>
            <a:r>
              <a:rPr lang="pl-PL" sz="2400" dirty="0" smtClean="0"/>
              <a:t> </a:t>
            </a:r>
            <a:r>
              <a:rPr lang="pl-PL" sz="2400" dirty="0" err="1" smtClean="0"/>
              <a:t>waters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Free</a:t>
            </a:r>
            <a:r>
              <a:rPr lang="pl-PL" sz="2400" dirty="0" smtClean="0"/>
              <a:t> </a:t>
            </a:r>
            <a:r>
              <a:rPr lang="pl-PL" sz="2400" dirty="0" err="1" smtClean="0"/>
              <a:t>m</a:t>
            </a:r>
            <a:r>
              <a:rPr lang="pl-PL" sz="2400" dirty="0" err="1" smtClean="0"/>
              <a:t>aterial</a:t>
            </a:r>
            <a:endParaRPr lang="pl-PL" sz="2400" dirty="0"/>
          </a:p>
        </p:txBody>
      </p:sp>
      <p:pic>
        <p:nvPicPr>
          <p:cNvPr id="1026" name="Obraz 4" descr="http://s2.manifo.com/usr/0/06C3/fa/img/f6388_elektrowniageotermal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40735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1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163</Words>
  <Application>Microsoft Office PowerPoint</Application>
  <PresentationFormat>Pokaz na ekranie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Work sheet results #1.  Ecological awareness</vt:lpstr>
      <vt:lpstr>Give 3 causes, which may encourage to use  the alternative energy.</vt:lpstr>
      <vt:lpstr>Give 5 alternative energy sources that you know.</vt:lpstr>
      <vt:lpstr>What kind of energetics we should develop in Poland?</vt:lpstr>
      <vt:lpstr>Students’ reasons  – answers about choosing water energy</vt:lpstr>
      <vt:lpstr> Students’ reasons  – answers about choosing wind energy</vt:lpstr>
      <vt:lpstr> Students’ reasons  – answers about choosing sun energy</vt:lpstr>
      <vt:lpstr>Students’ reasons  – answers about choosing nuclear energy</vt:lpstr>
      <vt:lpstr> Students’ reasons  – answers about choosing geothermal energy</vt:lpstr>
      <vt:lpstr>What kind of energy can be used in your Town/ House?</vt:lpstr>
      <vt:lpstr>Reasons of selecting – Sun energy</vt:lpstr>
      <vt:lpstr>Reasons of selecting  – Wind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Edyta</dc:creator>
  <cp:lastModifiedBy>Aga</cp:lastModifiedBy>
  <cp:revision>29</cp:revision>
  <dcterms:created xsi:type="dcterms:W3CDTF">2012-11-05T17:42:00Z</dcterms:created>
  <dcterms:modified xsi:type="dcterms:W3CDTF">2013-01-27T17:42:18Z</dcterms:modified>
</cp:coreProperties>
</file>