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0" r:id="rId2"/>
    <p:sldId id="257" r:id="rId3"/>
    <p:sldId id="262" r:id="rId4"/>
    <p:sldId id="258" r:id="rId5"/>
    <p:sldId id="259" r:id="rId6"/>
    <p:sldId id="261" r:id="rId7"/>
    <p:sldId id="263" r:id="rId8"/>
    <p:sldId id="264" r:id="rId9"/>
    <p:sldId id="265" r:id="rId1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008"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2">
        <a:schemeClr val="bg2"/>
      </p:bgRef>
    </p:bg>
    <p:spTree>
      <p:nvGrpSpPr>
        <p:cNvPr id="1" name=""/>
        <p:cNvGrpSpPr/>
        <p:nvPr/>
      </p:nvGrpSpPr>
      <p:grpSpPr>
        <a:xfrm>
          <a:off x="0" y="0"/>
          <a:ext cx="0" cy="0"/>
          <a:chOff x="0" y="0"/>
          <a:chExt cx="0" cy="0"/>
        </a:xfrm>
      </p:grpSpPr>
      <p:sp>
        <p:nvSpPr>
          <p:cNvPr id="7" name="Dowolny kształt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Dowolny kształt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ytuł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pl-PL" smtClean="0"/>
              <a:t>Kliknij, aby edytować styl</a:t>
            </a:r>
            <a:endParaRPr kumimoji="0" lang="en-US"/>
          </a:p>
        </p:txBody>
      </p:sp>
      <p:sp>
        <p:nvSpPr>
          <p:cNvPr id="17" name="Podtytuł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30" name="Symbol zastępczy daty 29"/>
          <p:cNvSpPr>
            <a:spLocks noGrp="1"/>
          </p:cNvSpPr>
          <p:nvPr>
            <p:ph type="dt" sz="half" idx="10"/>
          </p:nvPr>
        </p:nvSpPr>
        <p:spPr/>
        <p:txBody>
          <a:bodyPr/>
          <a:lstStyle/>
          <a:p>
            <a:fld id="{67792A3C-92AC-4259-9A52-F0D506739C2C}" type="datetimeFigureOut">
              <a:rPr lang="pl-PL" smtClean="0"/>
              <a:t>2013-01-19</a:t>
            </a:fld>
            <a:endParaRPr lang="pl-PL"/>
          </a:p>
        </p:txBody>
      </p:sp>
      <p:sp>
        <p:nvSpPr>
          <p:cNvPr id="19" name="Symbol zastępczy stopki 18"/>
          <p:cNvSpPr>
            <a:spLocks noGrp="1"/>
          </p:cNvSpPr>
          <p:nvPr>
            <p:ph type="ftr" sz="quarter" idx="11"/>
          </p:nvPr>
        </p:nvSpPr>
        <p:spPr/>
        <p:txBody>
          <a:bodyPr/>
          <a:lstStyle/>
          <a:p>
            <a:endParaRPr lang="pl-PL"/>
          </a:p>
        </p:txBody>
      </p:sp>
      <p:sp>
        <p:nvSpPr>
          <p:cNvPr id="27" name="Symbol zastępczy numeru slajdu 26"/>
          <p:cNvSpPr>
            <a:spLocks noGrp="1"/>
          </p:cNvSpPr>
          <p:nvPr>
            <p:ph type="sldNum" sz="quarter" idx="12"/>
          </p:nvPr>
        </p:nvSpPr>
        <p:spPr/>
        <p:txBody>
          <a:bodyPr/>
          <a:lstStyle/>
          <a:p>
            <a:fld id="{AAF7EC55-17BD-47A0-B5ED-A18932829E2C}"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67792A3C-92AC-4259-9A52-F0D506739C2C}" type="datetimeFigureOut">
              <a:rPr lang="pl-PL" smtClean="0"/>
              <a:t>2013-01-19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AF7EC55-17BD-47A0-B5ED-A18932829E2C}"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67792A3C-92AC-4259-9A52-F0D506739C2C}" type="datetimeFigureOut">
              <a:rPr lang="pl-PL" smtClean="0"/>
              <a:t>2013-01-19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AF7EC55-17BD-47A0-B5ED-A18932829E2C}"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lgn="l">
              <a:defRPr/>
            </a:lvl1p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67792A3C-92AC-4259-9A52-F0D506739C2C}" type="datetimeFigureOut">
              <a:rPr lang="pl-PL" smtClean="0"/>
              <a:t>2013-01-19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AF7EC55-17BD-47A0-B5ED-A18932829E2C}"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2">
        <a:schemeClr val="bg2"/>
      </p:bgRef>
    </p:bg>
    <p:spTree>
      <p:nvGrpSpPr>
        <p:cNvPr id="1" name=""/>
        <p:cNvGrpSpPr/>
        <p:nvPr/>
      </p:nvGrpSpPr>
      <p:grpSpPr>
        <a:xfrm>
          <a:off x="0" y="0"/>
          <a:ext cx="0" cy="0"/>
          <a:chOff x="0" y="0"/>
          <a:chExt cx="0" cy="0"/>
        </a:xfrm>
      </p:grpSpPr>
      <p:sp>
        <p:nvSpPr>
          <p:cNvPr id="7" name="Dowolny kształt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Dowolny kształt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ytuł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67792A3C-92AC-4259-9A52-F0D506739C2C}" type="datetimeFigureOut">
              <a:rPr lang="pl-PL" smtClean="0"/>
              <a:t>2013-01-19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AF7EC55-17BD-47A0-B5ED-A18932829E2C}"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7467600" cy="1143000"/>
          </a:xfrm>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67792A3C-92AC-4259-9A52-F0D506739C2C}" type="datetimeFigureOut">
              <a:rPr lang="pl-PL" smtClean="0"/>
              <a:t>2013-01-19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AF7EC55-17BD-47A0-B5ED-A18932829E2C}"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67792A3C-92AC-4259-9A52-F0D506739C2C}" type="datetimeFigureOut">
              <a:rPr lang="pl-PL" smtClean="0"/>
              <a:t>2013-01-19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AAF7EC55-17BD-47A0-B5ED-A18932829E2C}"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320"/>
            <a:ext cx="7470648" cy="1143000"/>
          </a:xfrm>
        </p:spPr>
        <p:txBody>
          <a:bodyPr anchor="ctr"/>
          <a:lstStyle>
            <a:lvl1pPr algn="l">
              <a:defRPr sz="4600"/>
            </a:lvl1pPr>
          </a:lstStyle>
          <a:p>
            <a:r>
              <a:rPr kumimoji="0" lang="pl-PL" smtClean="0"/>
              <a:t>Kliknij, aby edytować styl</a:t>
            </a:r>
            <a:endParaRPr kumimoji="0" lang="en-US"/>
          </a:p>
        </p:txBody>
      </p:sp>
      <p:sp>
        <p:nvSpPr>
          <p:cNvPr id="7" name="Symbol zastępczy daty 6"/>
          <p:cNvSpPr>
            <a:spLocks noGrp="1"/>
          </p:cNvSpPr>
          <p:nvPr>
            <p:ph type="dt" sz="half" idx="10"/>
          </p:nvPr>
        </p:nvSpPr>
        <p:spPr/>
        <p:txBody>
          <a:bodyPr/>
          <a:lstStyle/>
          <a:p>
            <a:fld id="{67792A3C-92AC-4259-9A52-F0D506739C2C}" type="datetimeFigureOut">
              <a:rPr lang="pl-PL" smtClean="0"/>
              <a:t>2013-01-19</a:t>
            </a:fld>
            <a:endParaRPr lang="pl-PL"/>
          </a:p>
        </p:txBody>
      </p:sp>
      <p:sp>
        <p:nvSpPr>
          <p:cNvPr id="8" name="Symbol zastępczy numeru slajdu 7"/>
          <p:cNvSpPr>
            <a:spLocks noGrp="1"/>
          </p:cNvSpPr>
          <p:nvPr>
            <p:ph type="sldNum" sz="quarter" idx="11"/>
          </p:nvPr>
        </p:nvSpPr>
        <p:spPr/>
        <p:txBody>
          <a:bodyPr/>
          <a:lstStyle/>
          <a:p>
            <a:fld id="{AAF7EC55-17BD-47A0-B5ED-A18932829E2C}" type="slidenum">
              <a:rPr lang="pl-PL" smtClean="0"/>
              <a:t>‹#›</a:t>
            </a:fld>
            <a:endParaRPr lang="pl-PL"/>
          </a:p>
        </p:txBody>
      </p:sp>
      <p:sp>
        <p:nvSpPr>
          <p:cNvPr id="9" name="Symbol zastępczy stopki 8"/>
          <p:cNvSpPr>
            <a:spLocks noGrp="1"/>
          </p:cNvSpPr>
          <p:nvPr>
            <p:ph type="ftr" sz="quarter" idx="12"/>
          </p:nvPr>
        </p:nvSpPr>
        <p:spPr/>
        <p:txBody>
          <a:bodyPr/>
          <a:lstStyle/>
          <a:p>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7792A3C-92AC-4259-9A52-F0D506739C2C}" type="datetimeFigureOut">
              <a:rPr lang="pl-PL" smtClean="0"/>
              <a:t>2013-01-19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AAF7EC55-17BD-47A0-B5ED-A18932829E2C}"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67792A3C-92AC-4259-9A52-F0D506739C2C}" type="datetimeFigureOut">
              <a:rPr lang="pl-PL" smtClean="0"/>
              <a:t>2013-01-19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a:xfrm>
            <a:off x="8156448" y="6422064"/>
            <a:ext cx="762000" cy="365125"/>
          </a:xfrm>
        </p:spPr>
        <p:txBody>
          <a:bodyPr/>
          <a:lstStyle/>
          <a:p>
            <a:fld id="{AAF7EC55-17BD-47A0-B5ED-A18932829E2C}"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a:xfrm>
            <a:off x="457200" y="6422064"/>
            <a:ext cx="2133600" cy="365125"/>
          </a:xfrm>
        </p:spPr>
        <p:txBody>
          <a:bodyPr/>
          <a:lstStyle/>
          <a:p>
            <a:fld id="{67792A3C-92AC-4259-9A52-F0D506739C2C}" type="datetimeFigureOut">
              <a:rPr lang="pl-PL" smtClean="0"/>
              <a:t>2013-01-19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AF7EC55-17BD-47A0-B5ED-A18932829E2C}"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Dowolny kształt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Dowolny kształt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Symbol zastępczy tytułu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67792A3C-92AC-4259-9A52-F0D506739C2C}" type="datetimeFigureOut">
              <a:rPr lang="pl-PL" smtClean="0"/>
              <a:t>2013-01-19</a:t>
            </a:fld>
            <a:endParaRPr lang="pl-PL"/>
          </a:p>
        </p:txBody>
      </p:sp>
      <p:sp>
        <p:nvSpPr>
          <p:cNvPr id="22" name="Symbol zastępczy stopki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pl-PL"/>
          </a:p>
        </p:txBody>
      </p:sp>
      <p:sp>
        <p:nvSpPr>
          <p:cNvPr id="18" name="Symbol zastępczy numeru slajdu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AAF7EC55-17BD-47A0-B5ED-A18932829E2C}" type="slidenum">
              <a:rPr lang="pl-PL" smtClean="0"/>
              <a:t>‹#›</a:t>
            </a:fld>
            <a:endParaRPr lang="pl-PL"/>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ctrTitle"/>
          </p:nvPr>
        </p:nvSpPr>
        <p:spPr/>
        <p:txBody>
          <a:bodyPr/>
          <a:lstStyle/>
          <a:p>
            <a:endParaRPr lang="pl-PL"/>
          </a:p>
        </p:txBody>
      </p:sp>
      <p:sp>
        <p:nvSpPr>
          <p:cNvPr id="5" name="Podtytuł 4"/>
          <p:cNvSpPr>
            <a:spLocks noGrp="1"/>
          </p:cNvSpPr>
          <p:nvPr>
            <p:ph type="subTitle" idx="1"/>
          </p:nvPr>
        </p:nvSpPr>
        <p:spPr>
          <a:xfrm>
            <a:off x="1142976" y="1544812"/>
            <a:ext cx="6500858" cy="1752600"/>
          </a:xfrm>
        </p:spPr>
        <p:txBody>
          <a:bodyPr>
            <a:noAutofit/>
          </a:bodyPr>
          <a:lstStyle/>
          <a:p>
            <a:pPr algn="ctr"/>
            <a:r>
              <a:rPr lang="pl-PL" sz="6000" b="1" i="1" u="sng" dirty="0" smtClean="0">
                <a:solidFill>
                  <a:srgbClr val="FFFF00"/>
                </a:solidFill>
                <a:latin typeface="+mj-lt"/>
              </a:rPr>
              <a:t>Energia </a:t>
            </a:r>
            <a:br>
              <a:rPr lang="pl-PL" sz="6000" b="1" i="1" u="sng" dirty="0" smtClean="0">
                <a:solidFill>
                  <a:srgbClr val="FFFF00"/>
                </a:solidFill>
                <a:latin typeface="+mj-lt"/>
              </a:rPr>
            </a:br>
            <a:r>
              <a:rPr lang="pl-PL" sz="6000" b="1" i="1" u="sng" dirty="0" smtClean="0">
                <a:solidFill>
                  <a:srgbClr val="FFFF00"/>
                </a:solidFill>
                <a:latin typeface="+mj-lt"/>
              </a:rPr>
              <a:t>słoneczna</a:t>
            </a:r>
            <a:endParaRPr lang="pl-PL" sz="6000" u="sng" dirty="0">
              <a:solidFill>
                <a:srgbClr val="FFFF00"/>
              </a:solidFill>
              <a:latin typeface="+mj-lt"/>
            </a:endParaRPr>
          </a:p>
        </p:txBody>
      </p:sp>
    </p:spTree>
  </p:cSld>
  <p:clrMapOvr>
    <a:masterClrMapping/>
  </p:clrMapOvr>
  <p:transition>
    <p:cut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pPr algn="ctr"/>
            <a:r>
              <a:rPr lang="pl-PL" sz="4000" i="1" dirty="0" smtClean="0">
                <a:solidFill>
                  <a:srgbClr val="FFFF00"/>
                </a:solidFill>
                <a:effectLst/>
              </a:rPr>
              <a:t>Co to jest </a:t>
            </a:r>
            <a:r>
              <a:rPr lang="pl-PL" sz="4000" i="1" dirty="0" smtClean="0">
                <a:solidFill>
                  <a:srgbClr val="FFFF00"/>
                </a:solidFill>
                <a:effectLst/>
              </a:rPr>
              <a:t>energia słoneczna</a:t>
            </a:r>
            <a:r>
              <a:rPr lang="pl-PL" sz="4000" i="1" dirty="0" smtClean="0">
                <a:solidFill>
                  <a:srgbClr val="FFFF00"/>
                </a:solidFill>
                <a:effectLst/>
                <a:latin typeface="Cooper Black" pitchFamily="18" charset="0"/>
              </a:rPr>
              <a:t>? </a:t>
            </a:r>
            <a:endParaRPr lang="pl-PL" dirty="0">
              <a:solidFill>
                <a:srgbClr val="FFFF00"/>
              </a:solidFill>
              <a:effectLst/>
              <a:latin typeface="Cooper Black" pitchFamily="18" charset="0"/>
            </a:endParaRPr>
          </a:p>
        </p:txBody>
      </p:sp>
      <p:sp>
        <p:nvSpPr>
          <p:cNvPr id="2" name="Symbol zastępczy zawartości 1"/>
          <p:cNvSpPr>
            <a:spLocks noGrp="1"/>
          </p:cNvSpPr>
          <p:nvPr>
            <p:ph sz="half" idx="1"/>
          </p:nvPr>
        </p:nvSpPr>
        <p:spPr/>
        <p:txBody>
          <a:bodyPr>
            <a:normAutofit fontScale="77500" lnSpcReduction="20000"/>
          </a:bodyPr>
          <a:lstStyle/>
          <a:p>
            <a:pPr>
              <a:buNone/>
            </a:pPr>
            <a:r>
              <a:rPr lang="pl-PL" dirty="0" smtClean="0"/>
              <a:t>Jest to źródło energii odnawialnej, które </a:t>
            </a:r>
            <a:r>
              <a:rPr lang="pl-PL" b="1" dirty="0" smtClean="0"/>
              <a:t>wykorzystuje baterie słoneczne do przemiany promieniowania słonecznego</a:t>
            </a:r>
            <a:r>
              <a:rPr lang="pl-PL" dirty="0" smtClean="0"/>
              <a:t> w np. energię elektryczną (można też je wykorzystać do uzyskania energii cieplnej). Jest to modne</a:t>
            </a:r>
            <a:br>
              <a:rPr lang="pl-PL" dirty="0" smtClean="0"/>
            </a:br>
            <a:r>
              <a:rPr lang="pl-PL" dirty="0" smtClean="0"/>
              <a:t> i łatwo dostępne alternatywne źródło energii. Baterie słoneczne montuje się na dachach domów, ale są także przemysłowe elektrownie słoneczne.</a:t>
            </a:r>
          </a:p>
          <a:p>
            <a:pPr>
              <a:buNone/>
            </a:pPr>
            <a:endParaRPr lang="pl-PL" dirty="0"/>
          </a:p>
        </p:txBody>
      </p:sp>
      <p:pic>
        <p:nvPicPr>
          <p:cNvPr id="10" name="Symbol zastępczy zawartości 9" descr="pobrane.jpg"/>
          <p:cNvPicPr>
            <a:picLocks noGrp="1" noChangeAspect="1"/>
          </p:cNvPicPr>
          <p:nvPr>
            <p:ph sz="half" idx="2"/>
          </p:nvPr>
        </p:nvPicPr>
        <p:blipFill>
          <a:blip r:embed="rId2"/>
          <a:stretch>
            <a:fillRect/>
          </a:stretch>
        </p:blipFill>
        <p:spPr>
          <a:xfrm>
            <a:off x="4000496" y="1428736"/>
            <a:ext cx="2861334" cy="2291347"/>
          </a:xfrm>
          <a:effectLst>
            <a:reflection blurRad="6350" stA="52000" endA="300" endPos="35000" dir="5400000" sy="-100000" algn="bl" rotWithShape="0"/>
          </a:effectLst>
        </p:spPr>
      </p:pic>
      <p:pic>
        <p:nvPicPr>
          <p:cNvPr id="11" name="Obraz 10" descr="images (1).jpg"/>
          <p:cNvPicPr>
            <a:picLocks noChangeAspect="1"/>
          </p:cNvPicPr>
          <p:nvPr/>
        </p:nvPicPr>
        <p:blipFill>
          <a:blip r:embed="rId3"/>
          <a:stretch>
            <a:fillRect/>
          </a:stretch>
        </p:blipFill>
        <p:spPr>
          <a:xfrm>
            <a:off x="5429256" y="3786190"/>
            <a:ext cx="3200416" cy="2400312"/>
          </a:xfrm>
          <a:prstGeom prst="rect">
            <a:avLst/>
          </a:prstGeom>
          <a:effectLst>
            <a:reflection blurRad="6350" stA="52000" endA="300" endPos="35000" dir="5400000" sy="-100000" algn="bl" rotWithShape="0"/>
          </a:effectLst>
        </p:spPr>
      </p:pic>
    </p:spTree>
  </p:cSld>
  <p:clrMapOvr>
    <a:masterClrMapping/>
  </p:clrMapOvr>
  <p:transition>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normAutofit fontScale="90000"/>
          </a:bodyPr>
          <a:lstStyle/>
          <a:p>
            <a:pPr algn="ctr"/>
            <a:r>
              <a:rPr lang="pl-PL" b="1" i="1" dirty="0" smtClean="0">
                <a:solidFill>
                  <a:srgbClr val="FFFF00"/>
                </a:solidFill>
              </a:rPr>
              <a:t>Miejsca występowania w Polsce</a:t>
            </a:r>
            <a:endParaRPr lang="pl-PL" dirty="0">
              <a:solidFill>
                <a:srgbClr val="FFFF00"/>
              </a:solidFill>
            </a:endParaRPr>
          </a:p>
        </p:txBody>
      </p:sp>
      <p:sp>
        <p:nvSpPr>
          <p:cNvPr id="5" name="Symbol zastępczy zawartości 4"/>
          <p:cNvSpPr>
            <a:spLocks noGrp="1"/>
          </p:cNvSpPr>
          <p:nvPr>
            <p:ph sz="half" idx="1"/>
          </p:nvPr>
        </p:nvSpPr>
        <p:spPr/>
        <p:txBody>
          <a:bodyPr>
            <a:normAutofit fontScale="92500" lnSpcReduction="20000"/>
          </a:bodyPr>
          <a:lstStyle/>
          <a:p>
            <a:r>
              <a:rPr lang="pl-PL" dirty="0" smtClean="0"/>
              <a:t>W Polsce występują średnie warunki nasłonecznienia. W porównaniu z Włochami mamy ponad 60% mniej słońca rocznie. Jednak z opracowanej dla Polski mapy zasobów energii słonecznej wynika, że najlepsze warunki występują we wschodniej części Polski.</a:t>
            </a:r>
            <a:endParaRPr lang="pl-PL" dirty="0"/>
          </a:p>
        </p:txBody>
      </p:sp>
      <p:pic>
        <p:nvPicPr>
          <p:cNvPr id="7" name="Symbol zastępczy zawartości 6" descr="3.bmp"/>
          <p:cNvPicPr>
            <a:picLocks noGrp="1" noChangeAspect="1"/>
          </p:cNvPicPr>
          <p:nvPr>
            <p:ph sz="half" idx="2"/>
          </p:nvPr>
        </p:nvPicPr>
        <p:blipFill>
          <a:blip r:embed="rId2"/>
          <a:stretch>
            <a:fillRect/>
          </a:stretch>
        </p:blipFill>
        <p:spPr>
          <a:xfrm>
            <a:off x="4286248" y="1643050"/>
            <a:ext cx="4429156" cy="4143404"/>
          </a:xfrm>
          <a:ln>
            <a:noFill/>
          </a:ln>
          <a:effectLst>
            <a:outerShdw blurRad="107950" dist="12700" dir="5400000" algn="ctr">
              <a:srgbClr val="000000"/>
            </a:outerShdw>
            <a:reflection blurRad="6350" stA="50000" endA="300" endPos="38500" dist="50800" dir="5400000" sy="-100000" algn="bl" rotWithShape="0"/>
          </a:effectLst>
          <a:scene3d>
            <a:camera prst="orthographicFront">
              <a:rot lat="0" lon="0" rev="0"/>
            </a:camera>
            <a:lightRig rig="soft" dir="t">
              <a:rot lat="0" lon="0" rev="0"/>
            </a:lightRig>
          </a:scene3d>
          <a:sp3d contourW="44450" prstMaterial="matte">
            <a:bevelT w="63500" h="63500" prst="artDeco"/>
            <a:contourClr>
              <a:srgbClr val="FFFFFF"/>
            </a:contourClr>
          </a:sp3d>
        </p:spPr>
      </p:pic>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pPr algn="ctr"/>
            <a:r>
              <a:rPr lang="pl-PL" dirty="0" smtClean="0">
                <a:solidFill>
                  <a:srgbClr val="FFFF00"/>
                </a:solidFill>
              </a:rPr>
              <a:t>Zalety </a:t>
            </a:r>
            <a:r>
              <a:rPr lang="pl-PL" dirty="0" smtClean="0">
                <a:solidFill>
                  <a:srgbClr val="FFFF00"/>
                </a:solidFill>
              </a:rPr>
              <a:t>energii słonecznej</a:t>
            </a:r>
            <a:endParaRPr lang="pl-PL" dirty="0">
              <a:solidFill>
                <a:srgbClr val="FFFF00"/>
              </a:solidFill>
            </a:endParaRPr>
          </a:p>
        </p:txBody>
      </p:sp>
      <p:sp>
        <p:nvSpPr>
          <p:cNvPr id="5" name="Symbol zastępczy zawartości 4"/>
          <p:cNvSpPr>
            <a:spLocks noGrp="1"/>
          </p:cNvSpPr>
          <p:nvPr>
            <p:ph sz="half" idx="1"/>
          </p:nvPr>
        </p:nvSpPr>
        <p:spPr/>
        <p:txBody>
          <a:bodyPr>
            <a:normAutofit fontScale="85000" lnSpcReduction="20000"/>
          </a:bodyPr>
          <a:lstStyle/>
          <a:p>
            <a:r>
              <a:rPr lang="pl-PL" dirty="0" smtClean="0"/>
              <a:t>Energia słońca jest niewyczerpalna, nigdy się nie skończy</a:t>
            </a:r>
          </a:p>
          <a:p>
            <a:r>
              <a:rPr lang="pl-PL" dirty="0" smtClean="0"/>
              <a:t>Słońce świeci za darmo</a:t>
            </a:r>
          </a:p>
          <a:p>
            <a:r>
              <a:rPr lang="pl-PL" dirty="0" smtClean="0"/>
              <a:t>Z energii słońca można wyprodukować ciepło lub prąd</a:t>
            </a:r>
          </a:p>
          <a:p>
            <a:r>
              <a:rPr lang="pl-PL" dirty="0" smtClean="0"/>
              <a:t>Kolektory słoneczne nie są drogie. Łatwo je zamontować</a:t>
            </a:r>
          </a:p>
          <a:p>
            <a:r>
              <a:rPr lang="pl-PL" dirty="0" smtClean="0"/>
              <a:t>Jest to czysta energia. Korzystanie z energii słońca nie produkuje żadnych zanieczyszczeń</a:t>
            </a:r>
          </a:p>
          <a:p>
            <a:pPr>
              <a:buNone/>
            </a:pPr>
            <a:endParaRPr lang="pl-PL" dirty="0"/>
          </a:p>
        </p:txBody>
      </p:sp>
      <p:pic>
        <p:nvPicPr>
          <p:cNvPr id="10" name="Symbol zastępczy zawartości 9" descr="images (2).jpg"/>
          <p:cNvPicPr>
            <a:picLocks noGrp="1" noChangeAspect="1"/>
          </p:cNvPicPr>
          <p:nvPr>
            <p:ph sz="half" idx="2"/>
          </p:nvPr>
        </p:nvPicPr>
        <p:blipFill>
          <a:blip r:embed="rId2"/>
          <a:stretch>
            <a:fillRect/>
          </a:stretch>
        </p:blipFill>
        <p:spPr>
          <a:xfrm>
            <a:off x="4572000" y="2214554"/>
            <a:ext cx="3388363" cy="2267123"/>
          </a:xfrm>
          <a:effectLst>
            <a:reflection blurRad="6350" stA="50000" endA="300" endPos="55000" dir="5400000" sy="-100000" algn="bl" rotWithShape="0"/>
          </a:effectLst>
        </p:spPr>
      </p:pic>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solidFill>
                  <a:srgbClr val="FFFF00"/>
                </a:solidFill>
              </a:rPr>
              <a:t>W</a:t>
            </a:r>
            <a:r>
              <a:rPr lang="pl-PL" dirty="0" smtClean="0">
                <a:solidFill>
                  <a:srgbClr val="FFFF00"/>
                </a:solidFill>
              </a:rPr>
              <a:t>ady energii słonecznej </a:t>
            </a:r>
            <a:endParaRPr lang="pl-PL" dirty="0">
              <a:solidFill>
                <a:srgbClr val="FFFF00"/>
              </a:solidFill>
            </a:endParaRPr>
          </a:p>
        </p:txBody>
      </p:sp>
      <p:sp>
        <p:nvSpPr>
          <p:cNvPr id="3" name="Symbol zastępczy zawartości 2"/>
          <p:cNvSpPr>
            <a:spLocks noGrp="1"/>
          </p:cNvSpPr>
          <p:nvPr>
            <p:ph sz="half" idx="1"/>
          </p:nvPr>
        </p:nvSpPr>
        <p:spPr/>
        <p:txBody>
          <a:bodyPr>
            <a:normAutofit/>
          </a:bodyPr>
          <a:lstStyle/>
          <a:p>
            <a:r>
              <a:rPr lang="pl-PL" dirty="0" smtClean="0"/>
              <a:t>Wadą korzystania z energii słońca, jest to że zależy od pory roku. W zimie słońca jest za mało, aby ogrzać duże </a:t>
            </a:r>
            <a:r>
              <a:rPr lang="pl-PL" dirty="0" smtClean="0"/>
              <a:t> zbiorniki wody lub urządzenia </a:t>
            </a:r>
            <a:r>
              <a:rPr lang="pl-PL" dirty="0" err="1" smtClean="0"/>
              <a:t>elektr</a:t>
            </a:r>
            <a:r>
              <a:rPr lang="pl-PL" dirty="0" smtClean="0"/>
              <a:t>.</a:t>
            </a:r>
          </a:p>
          <a:p>
            <a:r>
              <a:rPr lang="pl-PL" dirty="0" smtClean="0"/>
              <a:t>Niezbyt duża moc</a:t>
            </a:r>
          </a:p>
          <a:p>
            <a:r>
              <a:rPr lang="pl-PL" dirty="0" smtClean="0"/>
              <a:t>Wysokie koszty </a:t>
            </a:r>
          </a:p>
        </p:txBody>
      </p:sp>
      <p:pic>
        <p:nvPicPr>
          <p:cNvPr id="5" name="Symbol zastępczy zawartości 4" descr="t011.jpg"/>
          <p:cNvPicPr>
            <a:picLocks noGrp="1" noChangeAspect="1"/>
          </p:cNvPicPr>
          <p:nvPr>
            <p:ph sz="half" idx="2"/>
          </p:nvPr>
        </p:nvPicPr>
        <p:blipFill>
          <a:blip r:embed="rId2"/>
          <a:stretch>
            <a:fillRect/>
          </a:stretch>
        </p:blipFill>
        <p:spPr>
          <a:xfrm>
            <a:off x="4286249" y="1600200"/>
            <a:ext cx="4143404" cy="4525963"/>
          </a:xfrm>
          <a:effectLst/>
        </p:spPr>
      </p:pic>
    </p:spTree>
  </p:cSld>
  <p:clrMapOvr>
    <a:masterClrMapping/>
  </p:clrMapOvr>
  <p:transition>
    <p:strips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sz="5400" b="1" i="1" dirty="0" smtClean="0">
                <a:solidFill>
                  <a:srgbClr val="FFFF00"/>
                </a:solidFill>
              </a:rPr>
              <a:t>Sposoby wykorzystywania</a:t>
            </a:r>
            <a:endParaRPr lang="pl-PL" dirty="0">
              <a:solidFill>
                <a:srgbClr val="FFFF00"/>
              </a:solidFill>
            </a:endParaRPr>
          </a:p>
        </p:txBody>
      </p:sp>
      <p:sp>
        <p:nvSpPr>
          <p:cNvPr id="3" name="Symbol zastępczy zawartości 2"/>
          <p:cNvSpPr>
            <a:spLocks noGrp="1"/>
          </p:cNvSpPr>
          <p:nvPr>
            <p:ph sz="half" idx="1"/>
          </p:nvPr>
        </p:nvSpPr>
        <p:spPr/>
        <p:txBody>
          <a:bodyPr>
            <a:normAutofit fontScale="77500" lnSpcReduction="20000"/>
          </a:bodyPr>
          <a:lstStyle/>
          <a:p>
            <a:pPr>
              <a:buNone/>
            </a:pPr>
            <a:r>
              <a:rPr lang="pl-PL" dirty="0" smtClean="0"/>
              <a:t>Najbardziej popularnym sposobem wykorzystania energii słonecznej to produkcja ciepła w kolektorach słonecznych i produkcji prądu elektrycznego za pomocą ogniw fotowoltaicznych. Trzecia, mniej popularna, możliwość to produkcja energii elektrycznej ze zgromadzonej energii cieplnej. Do produkcji energii elektrycznej służą panele fotowoltaiczne zwane bateriami słonecznymi. Każdy panel składa się z wielu ogniw.</a:t>
            </a:r>
          </a:p>
        </p:txBody>
      </p:sp>
      <p:pic>
        <p:nvPicPr>
          <p:cNvPr id="6" name="Picture 4" descr="D:\DOWLOAND\solar-powerplant.jpg"/>
          <p:cNvPicPr>
            <a:picLocks noGrp="1" noChangeAspect="1" noChangeArrowheads="1"/>
          </p:cNvPicPr>
          <p:nvPr>
            <p:ph sz="half" idx="2"/>
          </p:nvPr>
        </p:nvPicPr>
        <p:blipFill>
          <a:blip r:embed="rId2"/>
          <a:srcRect/>
          <a:stretch>
            <a:fillRect/>
          </a:stretch>
        </p:blipFill>
        <p:spPr bwMode="auto">
          <a:xfrm>
            <a:off x="4071934" y="1357298"/>
            <a:ext cx="3571900" cy="2756576"/>
          </a:xfrm>
          <a:prstGeom prst="rect">
            <a:avLst/>
          </a:prstGeom>
          <a:noFill/>
          <a:ln w="9525">
            <a:noFill/>
            <a:miter lim="800000"/>
            <a:headEnd/>
            <a:tailEnd/>
          </a:ln>
        </p:spPr>
      </p:pic>
      <p:pic>
        <p:nvPicPr>
          <p:cNvPr id="7" name="Picture 5" descr="D:\DOWLOAND\image036.jpg"/>
          <p:cNvPicPr>
            <a:picLocks noChangeAspect="1" noChangeArrowheads="1"/>
          </p:cNvPicPr>
          <p:nvPr/>
        </p:nvPicPr>
        <p:blipFill>
          <a:blip r:embed="rId3"/>
          <a:srcRect/>
          <a:stretch>
            <a:fillRect/>
          </a:stretch>
        </p:blipFill>
        <p:spPr bwMode="auto">
          <a:xfrm>
            <a:off x="5000628" y="4071942"/>
            <a:ext cx="3733800" cy="2565400"/>
          </a:xfrm>
          <a:prstGeom prst="rect">
            <a:avLst/>
          </a:prstGeom>
          <a:noFill/>
          <a:ln w="9525">
            <a:noFill/>
            <a:miter lim="800000"/>
            <a:headEnd/>
            <a:tailEnd/>
          </a:ln>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i="1" dirty="0" smtClean="0">
                <a:solidFill>
                  <a:srgbClr val="FFFF00"/>
                </a:solidFill>
              </a:rPr>
              <a:t>Jak wpływa na organizm człowiek</a:t>
            </a:r>
            <a:r>
              <a:rPr lang="pl-PL" sz="4800" b="1" i="1" dirty="0" smtClean="0">
                <a:solidFill>
                  <a:srgbClr val="FFFF00"/>
                </a:solidFill>
              </a:rPr>
              <a:t>a</a:t>
            </a:r>
            <a:r>
              <a:rPr lang="pl-PL" b="1" i="1" dirty="0" smtClean="0">
                <a:solidFill>
                  <a:srgbClr val="FFFF00"/>
                </a:solidFill>
              </a:rPr>
              <a:t>? </a:t>
            </a:r>
            <a:endParaRPr lang="pl-PL" dirty="0">
              <a:solidFill>
                <a:srgbClr val="FFFF00"/>
              </a:solidFill>
            </a:endParaRPr>
          </a:p>
        </p:txBody>
      </p:sp>
      <p:sp>
        <p:nvSpPr>
          <p:cNvPr id="3" name="Symbol zastępczy zawartości 2"/>
          <p:cNvSpPr>
            <a:spLocks noGrp="1"/>
          </p:cNvSpPr>
          <p:nvPr>
            <p:ph sz="half" idx="1"/>
          </p:nvPr>
        </p:nvSpPr>
        <p:spPr/>
        <p:txBody>
          <a:bodyPr>
            <a:normAutofit fontScale="77500" lnSpcReduction="20000"/>
          </a:bodyPr>
          <a:lstStyle/>
          <a:p>
            <a:r>
              <a:rPr lang="pl-PL" dirty="0" smtClean="0"/>
              <a:t>Energia słoneczna jest niezbędna do prawidłowego funkcjonowania organizmów żywych. Jest ona dla wszystkich żywych organizmów głównym i podstawowym źródłem energii. Dzięki energii słonecznej zachodzi główny proces biologiczny, jakim jest fotosynteza. W czasie tego procesu produkowana jest materia organiczna będąca źródłem pokarmu dla wszystkich poziomów pokarmowych. </a:t>
            </a:r>
            <a:endParaRPr lang="pl-PL" dirty="0"/>
          </a:p>
        </p:txBody>
      </p:sp>
      <p:pic>
        <p:nvPicPr>
          <p:cNvPr id="8" name="Symbol zastępczy zawartości 7" descr="tom2.gif"/>
          <p:cNvPicPr>
            <a:picLocks noGrp="1" noChangeAspect="1"/>
          </p:cNvPicPr>
          <p:nvPr>
            <p:ph sz="half" idx="2"/>
          </p:nvPr>
        </p:nvPicPr>
        <p:blipFill>
          <a:blip r:embed="rId2"/>
          <a:stretch>
            <a:fillRect/>
          </a:stretch>
        </p:blipFill>
        <p:spPr>
          <a:xfrm>
            <a:off x="4214810" y="1714488"/>
            <a:ext cx="4392441" cy="4286280"/>
          </a:xfrm>
        </p:spPr>
      </p:pic>
    </p:spTree>
  </p:cSld>
  <p:clrMapOvr>
    <a:masterClrMapping/>
  </p:clrMapOvr>
  <p:transition>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p:txBody>
          <a:bodyPr/>
          <a:lstStyle/>
          <a:p>
            <a:r>
              <a:rPr lang="pl-PL" dirty="0" smtClean="0">
                <a:solidFill>
                  <a:srgbClr val="FFFF00"/>
                </a:solidFill>
              </a:rPr>
              <a:t>Bibliografia</a:t>
            </a:r>
            <a:endParaRPr lang="pl-PL" dirty="0">
              <a:solidFill>
                <a:srgbClr val="FFFF00"/>
              </a:solidFill>
            </a:endParaRPr>
          </a:p>
        </p:txBody>
      </p:sp>
      <p:sp>
        <p:nvSpPr>
          <p:cNvPr id="6" name="Symbol zastępczy zawartości 5"/>
          <p:cNvSpPr>
            <a:spLocks noGrp="1"/>
          </p:cNvSpPr>
          <p:nvPr>
            <p:ph idx="1"/>
          </p:nvPr>
        </p:nvSpPr>
        <p:spPr/>
        <p:txBody>
          <a:bodyPr/>
          <a:lstStyle/>
          <a:p>
            <a:r>
              <a:rPr lang="pl-PL" dirty="0" err="1" smtClean="0"/>
              <a:t>Wikipiedia</a:t>
            </a:r>
            <a:endParaRPr lang="pl-PL" dirty="0" smtClean="0"/>
          </a:p>
          <a:p>
            <a:r>
              <a:rPr lang="pl-PL" dirty="0" err="1" smtClean="0"/>
              <a:t>Ściąga.pl</a:t>
            </a:r>
            <a:endParaRPr lang="pl-PL" dirty="0" smtClean="0"/>
          </a:p>
          <a:p>
            <a:r>
              <a:rPr lang="pl-PL" dirty="0" smtClean="0"/>
              <a:t>Encyklopedia </a:t>
            </a:r>
          </a:p>
          <a:p>
            <a:r>
              <a:rPr lang="pl-PL" dirty="0" smtClean="0"/>
              <a:t>Książki  </a:t>
            </a:r>
          </a:p>
          <a:p>
            <a:r>
              <a:rPr lang="pl-PL" dirty="0" smtClean="0"/>
              <a:t>http://www.zis-sanitex.pl/17.kolektory_sloneczne.html</a:t>
            </a:r>
            <a:endParaRPr lang="pl-PL" dirty="0"/>
          </a:p>
        </p:txBody>
      </p:sp>
    </p:spTree>
  </p:cSld>
  <p:clrMapOvr>
    <a:masterClrMapping/>
  </p:clrMapOvr>
  <p:transition>
    <p:checke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p:txBody>
          <a:bodyPr/>
          <a:lstStyle/>
          <a:p>
            <a:endParaRPr lang="pl-PL"/>
          </a:p>
        </p:txBody>
      </p:sp>
      <p:sp>
        <p:nvSpPr>
          <p:cNvPr id="7" name="Symbol zastępczy zawartości 6"/>
          <p:cNvSpPr>
            <a:spLocks noGrp="1"/>
          </p:cNvSpPr>
          <p:nvPr>
            <p:ph sz="half" idx="1"/>
          </p:nvPr>
        </p:nvSpPr>
        <p:spPr/>
        <p:txBody>
          <a:bodyPr/>
          <a:lstStyle/>
          <a:p>
            <a:pPr>
              <a:buNone/>
            </a:pPr>
            <a:r>
              <a:rPr lang="pl-PL" dirty="0" smtClean="0"/>
              <a:t>                     </a:t>
            </a:r>
          </a:p>
          <a:p>
            <a:pPr>
              <a:buNone/>
            </a:pPr>
            <a:endParaRPr lang="pl-PL" dirty="0" smtClean="0"/>
          </a:p>
          <a:p>
            <a:pPr>
              <a:buNone/>
            </a:pPr>
            <a:endParaRPr lang="pl-PL" dirty="0" smtClean="0"/>
          </a:p>
          <a:p>
            <a:pPr>
              <a:buNone/>
            </a:pPr>
            <a:r>
              <a:rPr lang="pl-PL" dirty="0" smtClean="0"/>
              <a:t> </a:t>
            </a:r>
            <a:r>
              <a:rPr lang="pl-PL" dirty="0" smtClean="0"/>
              <a:t>                 </a:t>
            </a:r>
            <a:r>
              <a:rPr lang="pl-PL" dirty="0" smtClean="0">
                <a:solidFill>
                  <a:srgbClr val="FFFF00"/>
                </a:solidFill>
              </a:rPr>
              <a:t>Dziękuje za uwagę !!!</a:t>
            </a:r>
          </a:p>
          <a:p>
            <a:pPr>
              <a:buNone/>
            </a:pPr>
            <a:endParaRPr lang="pl-PL" dirty="0" smtClean="0">
              <a:solidFill>
                <a:srgbClr val="FFFF00"/>
              </a:solidFill>
            </a:endParaRPr>
          </a:p>
          <a:p>
            <a:pPr>
              <a:buNone/>
            </a:pPr>
            <a:r>
              <a:rPr lang="pl-PL" dirty="0" smtClean="0">
                <a:solidFill>
                  <a:srgbClr val="FFFF00"/>
                </a:solidFill>
              </a:rPr>
              <a:t>                       Justyna </a:t>
            </a:r>
            <a:r>
              <a:rPr lang="pl-PL" dirty="0" err="1" smtClean="0">
                <a:solidFill>
                  <a:srgbClr val="FFFF00"/>
                </a:solidFill>
              </a:rPr>
              <a:t>Beruś</a:t>
            </a:r>
            <a:r>
              <a:rPr lang="pl-PL" dirty="0" smtClean="0">
                <a:solidFill>
                  <a:srgbClr val="FFFF00"/>
                </a:solidFill>
              </a:rPr>
              <a:t> </a:t>
            </a:r>
            <a:r>
              <a:rPr lang="pl-PL" dirty="0" smtClean="0">
                <a:solidFill>
                  <a:srgbClr val="FFFF00"/>
                </a:solidFill>
              </a:rPr>
              <a:t>kl.2 p</a:t>
            </a:r>
            <a:endParaRPr lang="pl-PL" dirty="0">
              <a:solidFill>
                <a:srgbClr val="FFFF00"/>
              </a:solidFill>
            </a:endParaRPr>
          </a:p>
        </p:txBody>
      </p:sp>
      <p:sp>
        <p:nvSpPr>
          <p:cNvPr id="8" name="Symbol zastępczy tekstu 7"/>
          <p:cNvSpPr>
            <a:spLocks noGrp="1"/>
          </p:cNvSpPr>
          <p:nvPr>
            <p:ph type="body" idx="2"/>
          </p:nvPr>
        </p:nvSpPr>
        <p:spPr/>
        <p:txBody>
          <a:bodyPr/>
          <a:lstStyle/>
          <a:p>
            <a:endParaRPr lang="pl-PL"/>
          </a:p>
        </p:txBody>
      </p:sp>
    </p:spTree>
  </p:cSld>
  <p:clrMapOvr>
    <a:masterClrMapping/>
  </p:clrMapOvr>
  <p:transition>
    <p:wheel spokes="1"/>
  </p:transition>
  <p:timing>
    <p:tnLst>
      <p:par>
        <p:cTn id="1" dur="indefinite" restart="never" nodeType="tmRoot"/>
      </p:par>
    </p:tnLst>
  </p:timing>
</p:sld>
</file>

<file path=ppt/theme/theme1.xml><?xml version="1.0" encoding="utf-8"?>
<a:theme xmlns:a="http://schemas.openxmlformats.org/drawingml/2006/main" name="Techniczny">
  <a:themeElements>
    <a:clrScheme name="Techniczny">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zny">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zny">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72</TotalTime>
  <Words>298</Words>
  <Application>Microsoft Office PowerPoint</Application>
  <PresentationFormat>Pokaz na ekranie (4:3)</PresentationFormat>
  <Paragraphs>31</Paragraphs>
  <Slides>9</Slides>
  <Notes>0</Notes>
  <HiddenSlides>0</HiddenSlides>
  <MMClips>0</MMClips>
  <ScaleCrop>false</ScaleCrop>
  <HeadingPairs>
    <vt:vector size="4" baseType="variant">
      <vt:variant>
        <vt:lpstr>Motyw</vt:lpstr>
      </vt:variant>
      <vt:variant>
        <vt:i4>1</vt:i4>
      </vt:variant>
      <vt:variant>
        <vt:lpstr>Tytuły slajdów</vt:lpstr>
      </vt:variant>
      <vt:variant>
        <vt:i4>9</vt:i4>
      </vt:variant>
    </vt:vector>
  </HeadingPairs>
  <TitlesOfParts>
    <vt:vector size="10" baseType="lpstr">
      <vt:lpstr>Techniczny</vt:lpstr>
      <vt:lpstr>Slajd 1</vt:lpstr>
      <vt:lpstr>Co to jest energia słoneczna? </vt:lpstr>
      <vt:lpstr>Miejsca występowania w Polsce</vt:lpstr>
      <vt:lpstr>Zalety energii słonecznej</vt:lpstr>
      <vt:lpstr>Wady energii słonecznej </vt:lpstr>
      <vt:lpstr>Sposoby wykorzystywania</vt:lpstr>
      <vt:lpstr>Jak wpływa na organizm człowieka? </vt:lpstr>
      <vt:lpstr>Bibliografia</vt:lpstr>
      <vt:lpstr>Slajd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Energia  wiatrowa</dc:title>
  <dc:creator>komp</dc:creator>
  <cp:lastModifiedBy>komp</cp:lastModifiedBy>
  <cp:revision>8</cp:revision>
  <dcterms:created xsi:type="dcterms:W3CDTF">2013-01-19T09:29:58Z</dcterms:created>
  <dcterms:modified xsi:type="dcterms:W3CDTF">2013-01-19T10:42:29Z</dcterms:modified>
</cp:coreProperties>
</file>