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8" r:id="rId4"/>
    <p:sldId id="257" r:id="rId5"/>
    <p:sldId id="259" r:id="rId6"/>
    <p:sldId id="258" r:id="rId7"/>
    <p:sldId id="260" r:id="rId8"/>
    <p:sldId id="281" r:id="rId9"/>
    <p:sldId id="261" r:id="rId10"/>
    <p:sldId id="283" r:id="rId11"/>
    <p:sldId id="262" r:id="rId12"/>
    <p:sldId id="284" r:id="rId13"/>
    <p:sldId id="265" r:id="rId14"/>
    <p:sldId id="287" r:id="rId15"/>
    <p:sldId id="266" r:id="rId16"/>
    <p:sldId id="286" r:id="rId17"/>
    <p:sldId id="267" r:id="rId18"/>
    <p:sldId id="282" r:id="rId19"/>
    <p:sldId id="285" r:id="rId20"/>
    <p:sldId id="268" r:id="rId21"/>
    <p:sldId id="269" r:id="rId22"/>
    <p:sldId id="288" r:id="rId23"/>
    <p:sldId id="270" r:id="rId24"/>
    <p:sldId id="289" r:id="rId25"/>
    <p:sldId id="271" r:id="rId26"/>
    <p:sldId id="277" r:id="rId27"/>
    <p:sldId id="279" r:id="rId28"/>
    <p:sldId id="272" r:id="rId29"/>
    <p:sldId id="291" r:id="rId30"/>
    <p:sldId id="274" r:id="rId31"/>
    <p:sldId id="290" r:id="rId32"/>
    <p:sldId id="280"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69" d="100"/>
          <a:sy n="69" d="100"/>
        </p:scale>
        <p:origin x="-9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F3982DA4-F727-49DD-9AE4-ED6207405B89}" type="datetimeFigureOut">
              <a:rPr lang="pl-PL" smtClean="0"/>
              <a:t>2012-12-18</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3982DA4-F727-49DD-9AE4-ED6207405B89}" type="datetimeFigureOut">
              <a:rPr lang="pl-PL" smtClean="0"/>
              <a:t>2012-12-18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3982DA4-F727-49DD-9AE4-ED6207405B89}" type="datetimeFigureOut">
              <a:rPr lang="pl-PL" smtClean="0"/>
              <a:t>2012-12-18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F3982DA4-F727-49DD-9AE4-ED6207405B89}" type="datetimeFigureOut">
              <a:rPr lang="pl-PL" smtClean="0"/>
              <a:t>2012-12-18</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F3982DA4-F727-49DD-9AE4-ED6207405B89}" type="datetimeFigureOut">
              <a:rPr lang="pl-PL" smtClean="0"/>
              <a:t>2012-12-18</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C8A4E36E-84E7-48CC-A09C-430AFC1612F5}" type="slidenum">
              <a:rPr lang="pl-PL" smtClean="0"/>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F3982DA4-F727-49DD-9AE4-ED6207405B89}" type="datetimeFigureOut">
              <a:rPr lang="pl-PL" smtClean="0"/>
              <a:t>2012-12-18</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F3982DA4-F727-49DD-9AE4-ED6207405B89}" type="datetimeFigureOut">
              <a:rPr lang="pl-PL" smtClean="0"/>
              <a:t>2012-12-18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C8A4E36E-84E7-48CC-A09C-430AFC1612F5}" type="slidenum">
              <a:rPr lang="pl-PL" smtClean="0"/>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F3982DA4-F727-49DD-9AE4-ED6207405B89}" type="datetimeFigureOut">
              <a:rPr lang="pl-PL" smtClean="0"/>
              <a:t>2012-12-18</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F3982DA4-F727-49DD-9AE4-ED6207405B89}" type="datetimeFigureOut">
              <a:rPr lang="pl-PL" smtClean="0"/>
              <a:t>2012-12-18</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F3982DA4-F727-49DD-9AE4-ED6207405B89}" type="datetimeFigureOut">
              <a:rPr lang="pl-PL" smtClean="0"/>
              <a:t>2012-12-18</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8A4E36E-84E7-48CC-A09C-430AFC1612F5}" type="slidenum">
              <a:rPr lang="pl-PL" smtClean="0"/>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F3982DA4-F727-49DD-9AE4-ED6207405B89}" type="datetimeFigureOut">
              <a:rPr lang="pl-PL" smtClean="0"/>
              <a:t>2012-12-18</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8A4E36E-84E7-48CC-A09C-430AFC1612F5}" type="slidenum">
              <a:rPr lang="pl-PL" smtClean="0"/>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3982DA4-F727-49DD-9AE4-ED6207405B89}" type="datetimeFigureOut">
              <a:rPr lang="pl-PL" smtClean="0"/>
              <a:t>2012-12-18</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8A4E36E-84E7-48CC-A09C-430AFC1612F5}" type="slidenum">
              <a:rPr lang="pl-PL" smtClean="0"/>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2852936"/>
            <a:ext cx="4552849" cy="1938992"/>
          </a:xfrm>
          <a:prstGeom prst="rect">
            <a:avLst/>
          </a:prstGeom>
        </p:spPr>
        <p:txBody>
          <a:bodyPr wrap="none">
            <a:spAutoFit/>
          </a:bodyPr>
          <a:lstStyle/>
          <a:p>
            <a:pPr algn="ctr"/>
            <a:r>
              <a:rPr lang="pl-PL" sz="6000" b="1" dirty="0" smtClean="0">
                <a:effectLst>
                  <a:outerShdw blurRad="38100" dist="38100" dir="2700000" algn="tl">
                    <a:srgbClr val="000000">
                      <a:alpha val="43137"/>
                    </a:srgbClr>
                  </a:outerShdw>
                </a:effectLst>
              </a:rPr>
              <a:t>jako </a:t>
            </a:r>
          </a:p>
          <a:p>
            <a:pPr algn="ctr"/>
            <a:r>
              <a:rPr lang="pl-PL" sz="6000" b="1" dirty="0" smtClean="0">
                <a:effectLst>
                  <a:outerShdw blurRad="38100" dist="38100" dir="2700000" algn="tl">
                    <a:srgbClr val="000000">
                      <a:alpha val="43137"/>
                    </a:srgbClr>
                  </a:outerShdw>
                </a:effectLst>
              </a:rPr>
              <a:t>źródło energii</a:t>
            </a:r>
            <a:endParaRPr lang="pl-PL" sz="6000" b="1" dirty="0">
              <a:effectLst>
                <a:outerShdw blurRad="38100" dist="38100" dir="2700000" algn="tl">
                  <a:srgbClr val="000000">
                    <a:alpha val="43137"/>
                  </a:srgbClr>
                </a:outerShdw>
              </a:effectLst>
            </a:endParaRPr>
          </a:p>
        </p:txBody>
      </p:sp>
      <p:sp>
        <p:nvSpPr>
          <p:cNvPr id="5" name="Prostokąt 4"/>
          <p:cNvSpPr/>
          <p:nvPr/>
        </p:nvSpPr>
        <p:spPr>
          <a:xfrm>
            <a:off x="683568" y="836712"/>
            <a:ext cx="4067139" cy="1446550"/>
          </a:xfrm>
          <a:prstGeom prst="rect">
            <a:avLst/>
          </a:prstGeom>
        </p:spPr>
        <p:txBody>
          <a:bodyPr wrap="none">
            <a:spAutoFit/>
          </a:bodyPr>
          <a:lstStyle/>
          <a:p>
            <a:r>
              <a:rPr lang="pl-PL" sz="8800" b="1" dirty="0" smtClean="0">
                <a:effectLst>
                  <a:outerShdw blurRad="38100" dist="38100" dir="2700000" algn="tl">
                    <a:srgbClr val="000000">
                      <a:alpha val="43137"/>
                    </a:srgbClr>
                  </a:outerShdw>
                </a:effectLst>
              </a:rPr>
              <a:t>Odpady </a:t>
            </a:r>
            <a:endParaRPr lang="pl-PL" sz="8800" b="1" dirty="0" smtClean="0">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4402" y="0"/>
            <a:ext cx="388959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wp.pl/a/f/jpeg/22173/wysypisko_smieci_jup_550.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83568" y="692696"/>
            <a:ext cx="7704856" cy="5632311"/>
          </a:xfrm>
          <a:prstGeom prst="rect">
            <a:avLst/>
          </a:prstGeom>
        </p:spPr>
        <p:txBody>
          <a:bodyPr wrap="square">
            <a:spAutoFit/>
          </a:bodyPr>
          <a:lstStyle/>
          <a:p>
            <a:r>
              <a:rPr lang="pl-PL" sz="2800" dirty="0"/>
              <a:t>W kraju mamy prawie 800 wysypisk komunalnych, a tylko 20 z nich posiada instalacje do pozyskiwania gazu energetycznego. Wynika z tego, że z polskich wysypisk można uzyskać około 11 mld metrów sześć. biogazu w ciągu roku. Stanowi to równowartość 5,2 mln ton tzw. paliwa umownego. Z tony odpadów komunalnych otrzymuje się w skali roku 5 m3 biogazu. Na nasze wysypiska trafiają przeważnie śmieci nie poddawane selekcji. Jest w nich dużo szczątków organicznych, są więc zdolne do wytwarzania dużej ilości cennego paliwa.</a:t>
            </a:r>
            <a:r>
              <a:rPr lang="pl-PL" sz="2400" dirty="0" smtClean="0"/>
              <a:t/>
            </a:r>
            <a:br>
              <a:rPr lang="pl-PL" sz="2400" dirty="0" smtClean="0"/>
            </a:br>
            <a:endParaRPr lang="pl-PL" sz="24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wera\AppData\Local\Microsoft\Windows\Temporary Internet Files\Content.IE5\DD6HDMPC\MP900406954[1].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404664"/>
            <a:ext cx="7870648" cy="841248"/>
          </a:xfrm>
        </p:spPr>
        <p:txBody>
          <a:bodyPr/>
          <a:lstStyle/>
          <a:p>
            <a:r>
              <a:rPr lang="pl-PL" dirty="0" smtClean="0"/>
              <a:t>Energia z oczyszczalni ścieków</a:t>
            </a:r>
            <a:endParaRPr lang="pl-PL" dirty="0"/>
          </a:p>
        </p:txBody>
      </p:sp>
      <p:sp>
        <p:nvSpPr>
          <p:cNvPr id="3" name="Prostokąt 2"/>
          <p:cNvSpPr/>
          <p:nvPr/>
        </p:nvSpPr>
        <p:spPr>
          <a:xfrm>
            <a:off x="683568" y="2924944"/>
            <a:ext cx="7560840" cy="3139321"/>
          </a:xfrm>
          <a:prstGeom prst="rect">
            <a:avLst/>
          </a:prstGeom>
        </p:spPr>
        <p:txBody>
          <a:bodyPr wrap="square">
            <a:spAutoFit/>
          </a:bodyPr>
          <a:lstStyle/>
          <a:p>
            <a:r>
              <a:rPr lang="pl-PL" dirty="0" smtClean="0"/>
              <a:t/>
            </a:r>
            <a:br>
              <a:rPr lang="pl-PL" dirty="0" smtClean="0"/>
            </a:br>
            <a:r>
              <a:rPr lang="pl-PL" sz="2000" dirty="0"/>
              <a:t>Osady kanalizacyjne są produktami odpadowymi powstającymi w procesie mechanicznego, biologicznego i chemicznego oczyszczania, na końcu którego ulegają wysuszeniu. Wysuszony osad jest przekazywany do zbiornika fermentacyjnego, gdzie następuje proces beztlenowej fermentacji, w efekcie którego uwalnia się biogaz zawierający metan. Odgazowane osady kanalizacyjne są usuwane ze zbiornika fermentacyjnego, chwilowo składowane, wysuszane i kompostowane, a następnie przekazywane na odpowiednie cele np. jako nawóz dla rolnictwa.</a:t>
            </a:r>
          </a:p>
        </p:txBody>
      </p:sp>
      <p:sp>
        <p:nvSpPr>
          <p:cNvPr id="4" name="Prostokąt 3"/>
          <p:cNvSpPr/>
          <p:nvPr/>
        </p:nvSpPr>
        <p:spPr>
          <a:xfrm>
            <a:off x="179512" y="1628800"/>
            <a:ext cx="8676456" cy="1323439"/>
          </a:xfrm>
          <a:prstGeom prst="rect">
            <a:avLst/>
          </a:prstGeom>
        </p:spPr>
        <p:txBody>
          <a:bodyPr wrap="square">
            <a:spAutoFit/>
          </a:bodyPr>
          <a:lstStyle/>
          <a:p>
            <a:r>
              <a:rPr lang="pl-PL" sz="2000" dirty="0" smtClean="0"/>
              <a:t>Zastosowanie zestawów odzysku i przerobu biogazu w oczyszczalniach ścieków</a:t>
            </a:r>
          </a:p>
          <a:p>
            <a:r>
              <a:rPr lang="pl-PL" sz="2000" dirty="0" smtClean="0"/>
              <a:t> jest jedną z najbardziej ekonomicznych metod pozyskiwania energii, gdyż gaz ze ścieków jako produkt uboczny najczęściej jest bezproduktywnie spalany.</a:t>
            </a:r>
            <a:br>
              <a:rPr lang="pl-PL" sz="2000" dirty="0" smtClean="0"/>
            </a:br>
            <a:endParaRPr lang="pl-PL" sz="2000"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kpodr.com.pl/srodowisko/inne/foto/biogaz/Uproszczony%20schemat%20instalacji%20biogazowni.jpg"/>
          <p:cNvPicPr>
            <a:picLocks noChangeAspect="1" noChangeArrowheads="1"/>
          </p:cNvPicPr>
          <p:nvPr/>
        </p:nvPicPr>
        <p:blipFill>
          <a:blip r:embed="rId2" cstate="print"/>
          <a:srcRect/>
          <a:stretch>
            <a:fillRect/>
          </a:stretch>
        </p:blipFill>
        <p:spPr bwMode="auto">
          <a:xfrm>
            <a:off x="827584" y="1772816"/>
            <a:ext cx="7632848" cy="4770530"/>
          </a:xfrm>
          <a:prstGeom prst="rect">
            <a:avLst/>
          </a:prstGeom>
          <a:noFill/>
        </p:spPr>
      </p:pic>
      <p:sp>
        <p:nvSpPr>
          <p:cNvPr id="3" name="Tytuł 2"/>
          <p:cNvSpPr>
            <a:spLocks noGrp="1"/>
          </p:cNvSpPr>
          <p:nvPr>
            <p:ph type="title"/>
          </p:nvPr>
        </p:nvSpPr>
        <p:spPr/>
        <p:txBody>
          <a:bodyPr/>
          <a:lstStyle/>
          <a:p>
            <a:pPr algn="ctr"/>
            <a:r>
              <a:rPr lang="pl-PL" dirty="0" smtClean="0"/>
              <a:t>Schemat instalacji biogazowni</a:t>
            </a:r>
            <a:endParaRPr lang="pl-PL"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67544" y="476672"/>
            <a:ext cx="8280920" cy="5940088"/>
          </a:xfrm>
          <a:prstGeom prst="rect">
            <a:avLst/>
          </a:prstGeom>
        </p:spPr>
        <p:txBody>
          <a:bodyPr wrap="square">
            <a:spAutoFit/>
          </a:bodyPr>
          <a:lstStyle/>
          <a:p>
            <a:r>
              <a:rPr lang="pl-PL" sz="2000" dirty="0"/>
              <a:t>Biogaz podlega sprężaniu - w przypadku dużej ilości substancji toksycznych, również oczyszczaniu - a następnie przejściowo jest przechowywany w zbiorniku gazu. Stąd biogaz jest przekazywany pod stałym ciśnieniem do układu kogeneracyjnego. Silnik gazowy zamienia energię skumulowaną w biogazie na energię mechaniczną i cieplną. Energia mechaniczna wykorzystywana jest do napędu generatora synchronicznego, który wytwarza energię elektryczną na pokrycie potrzeb własnych oczyszczalni. </a:t>
            </a:r>
            <a:r>
              <a:rPr lang="pl-PL" sz="2000" dirty="0" smtClean="0"/>
              <a:t>Nadwyżka energii elektrycznej </a:t>
            </a:r>
            <a:r>
              <a:rPr lang="pl-PL" sz="2000" dirty="0"/>
              <a:t>może być przekazana do publicznej sieci elektroenergetycznej</a:t>
            </a:r>
            <a:r>
              <a:rPr lang="pl-PL" sz="2000" dirty="0" smtClean="0"/>
              <a:t>.</a:t>
            </a:r>
          </a:p>
          <a:p>
            <a:r>
              <a:rPr lang="pl-PL" sz="2000" dirty="0" smtClean="0"/>
              <a:t/>
            </a:r>
            <a:br>
              <a:rPr lang="pl-PL" sz="2000" dirty="0" smtClean="0"/>
            </a:br>
            <a:r>
              <a:rPr lang="pl-PL" sz="2000" dirty="0"/>
              <a:t>Ciepło powstające w silniku zostaje spożytkowane do podgrzewania osadu ściekowego w komorze fermentacyjnej do temperatury 32-34 C, co wspomaga produkcję biogazu, oraz jest doprowadzane do instalacji grzewczej oczyszczalni. Jeżeli występuje jego nadmiar - co często zdarza się w przypadku dużych instalacji - ciepło o wysokiej temperaturze, pochodzące z chłodzenia układu wylotowego spalin, może zostać użyte do pasteryzacji lub suszenia osadu ściekowego. Może również zostać przekazane do publicznej sieci ciepłowniczej</a:t>
            </a:r>
            <a:r>
              <a:rPr lang="pl-PL" sz="2000" dirty="0" smtClean="0"/>
              <a:t/>
            </a:r>
            <a:br>
              <a:rPr lang="pl-PL" sz="2000" dirty="0" smtClean="0"/>
            </a:br>
            <a:endParaRPr lang="pl-PL" sz="20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http://automatykab2b.pl/images/stories/Jnc9NDUwJmg9MzAw/17329:oczyszczalnia_gdansk.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404664"/>
            <a:ext cx="7992888" cy="3447098"/>
          </a:xfrm>
          <a:prstGeom prst="rect">
            <a:avLst/>
          </a:prstGeom>
        </p:spPr>
        <p:txBody>
          <a:bodyPr wrap="square">
            <a:spAutoFit/>
          </a:bodyPr>
          <a:lstStyle/>
          <a:p>
            <a:r>
              <a:rPr lang="pl-PL" sz="2000" dirty="0"/>
              <a:t>Od roku 1994 w Polsce zainstalowano 20 biogazowni w miejskich oczyszczalniach ścieków, między innymi </a:t>
            </a:r>
            <a:r>
              <a:rPr lang="pl-PL" sz="2000" dirty="0" smtClean="0"/>
              <a:t>w:</a:t>
            </a:r>
          </a:p>
          <a:p>
            <a:pPr>
              <a:buFont typeface="Arial" pitchFamily="34" charset="0"/>
              <a:buChar char="•"/>
            </a:pPr>
            <a:r>
              <a:rPr lang="pl-PL" sz="2000" dirty="0" smtClean="0"/>
              <a:t> </a:t>
            </a:r>
            <a:r>
              <a:rPr lang="pl-PL" sz="2000" dirty="0"/>
              <a:t>Olsztynie (2x200kWel, 2190 kWth), </a:t>
            </a:r>
            <a:endParaRPr lang="pl-PL" sz="2000" dirty="0" smtClean="0"/>
          </a:p>
          <a:p>
            <a:pPr>
              <a:buFont typeface="Arial" pitchFamily="34" charset="0"/>
              <a:buChar char="•"/>
            </a:pPr>
            <a:r>
              <a:rPr lang="pl-PL" sz="2000" dirty="0" smtClean="0"/>
              <a:t>Siedlcach </a:t>
            </a:r>
            <a:r>
              <a:rPr lang="pl-PL" sz="2000" dirty="0"/>
              <a:t>(200kW z blokiem ciepła), </a:t>
            </a:r>
            <a:endParaRPr lang="pl-PL" sz="2000" dirty="0" smtClean="0"/>
          </a:p>
          <a:p>
            <a:pPr>
              <a:buFont typeface="Arial" pitchFamily="34" charset="0"/>
              <a:buChar char="•"/>
            </a:pPr>
            <a:r>
              <a:rPr lang="pl-PL" sz="2000" dirty="0" smtClean="0"/>
              <a:t>Opolu </a:t>
            </a:r>
            <a:r>
              <a:rPr lang="pl-PL" sz="2000" dirty="0"/>
              <a:t>(2x200kW), </a:t>
            </a:r>
            <a:endParaRPr lang="pl-PL" sz="2000" dirty="0" smtClean="0"/>
          </a:p>
          <a:p>
            <a:pPr>
              <a:buFont typeface="Arial" pitchFamily="34" charset="0"/>
              <a:buChar char="•"/>
            </a:pPr>
            <a:r>
              <a:rPr lang="pl-PL" sz="2000" dirty="0" smtClean="0"/>
              <a:t>Inowrocławiu </a:t>
            </a:r>
            <a:r>
              <a:rPr lang="pl-PL" sz="2000" dirty="0"/>
              <a:t>(2x160kW z blokiem ciepła), </a:t>
            </a:r>
            <a:endParaRPr lang="pl-PL" sz="2000" dirty="0" smtClean="0"/>
          </a:p>
          <a:p>
            <a:pPr>
              <a:buFont typeface="Arial" pitchFamily="34" charset="0"/>
              <a:buChar char="•"/>
            </a:pPr>
            <a:r>
              <a:rPr lang="pl-PL" sz="2000" dirty="0" smtClean="0"/>
              <a:t>Bielsko-Białej </a:t>
            </a:r>
            <a:r>
              <a:rPr lang="pl-PL" sz="2000" dirty="0"/>
              <a:t>(240kWel, 400 kWth), </a:t>
            </a:r>
            <a:endParaRPr lang="pl-PL" sz="2000" dirty="0" smtClean="0"/>
          </a:p>
          <a:p>
            <a:pPr>
              <a:buFont typeface="Arial" pitchFamily="34" charset="0"/>
              <a:buChar char="•"/>
            </a:pPr>
            <a:r>
              <a:rPr lang="pl-PL" sz="2000" dirty="0" smtClean="0"/>
              <a:t>Zamościu </a:t>
            </a:r>
            <a:r>
              <a:rPr lang="pl-PL" sz="2000" dirty="0"/>
              <a:t>(</a:t>
            </a:r>
            <a:r>
              <a:rPr lang="pl-PL" sz="2000" dirty="0" smtClean="0"/>
              <a:t>1200kWel </a:t>
            </a:r>
            <a:r>
              <a:rPr lang="pl-PL" sz="2000" dirty="0"/>
              <a:t>+ 1200kWth), </a:t>
            </a:r>
            <a:endParaRPr lang="pl-PL" sz="2000" dirty="0" smtClean="0"/>
          </a:p>
          <a:p>
            <a:pPr>
              <a:buFont typeface="Arial" pitchFamily="34" charset="0"/>
              <a:buChar char="•"/>
            </a:pPr>
            <a:r>
              <a:rPr lang="pl-PL" sz="2000" dirty="0" smtClean="0"/>
              <a:t>Świnoujściu </a:t>
            </a:r>
            <a:r>
              <a:rPr lang="pl-PL" sz="2000" dirty="0"/>
              <a:t>(2x180kWel, 2x338 kWth, kocioł grzewczy 1020 kW), </a:t>
            </a:r>
            <a:endParaRPr lang="pl-PL" sz="2000" dirty="0" smtClean="0"/>
          </a:p>
          <a:p>
            <a:pPr>
              <a:buFont typeface="Arial" pitchFamily="34" charset="0"/>
              <a:buChar char="•"/>
            </a:pPr>
            <a:r>
              <a:rPr lang="pl-PL" sz="2000" dirty="0" smtClean="0"/>
              <a:t>Sitkówce </a:t>
            </a:r>
            <a:r>
              <a:rPr lang="pl-PL" sz="2000" dirty="0"/>
              <a:t>k.Kielc (2x404 kWel, 2x510 kWth), itp.</a:t>
            </a:r>
            <a:r>
              <a:rPr lang="pl-PL" dirty="0" smtClean="0"/>
              <a:t/>
            </a:r>
            <a:br>
              <a:rPr lang="pl-PL" dirty="0" smtClean="0"/>
            </a:br>
            <a:endParaRPr lang="pl-PL" dirty="0"/>
          </a:p>
        </p:txBody>
      </p:sp>
      <p:sp>
        <p:nvSpPr>
          <p:cNvPr id="3" name="Prostokąt 2"/>
          <p:cNvSpPr/>
          <p:nvPr/>
        </p:nvSpPr>
        <p:spPr>
          <a:xfrm>
            <a:off x="539552" y="3501008"/>
            <a:ext cx="4572000" cy="1323439"/>
          </a:xfrm>
          <a:prstGeom prst="rect">
            <a:avLst/>
          </a:prstGeom>
        </p:spPr>
        <p:txBody>
          <a:bodyPr>
            <a:spAutoFit/>
          </a:bodyPr>
          <a:lstStyle/>
          <a:p>
            <a:pPr>
              <a:buFont typeface="Arial" pitchFamily="34" charset="0"/>
              <a:buChar char="•"/>
            </a:pPr>
            <a:r>
              <a:rPr lang="pl-PL" sz="2000" dirty="0" smtClean="0"/>
              <a:t>Elblągu (2x200 z blokiem ciepła), </a:t>
            </a:r>
          </a:p>
          <a:p>
            <a:pPr>
              <a:buFont typeface="Arial" pitchFamily="34" charset="0"/>
              <a:buChar char="•"/>
            </a:pPr>
            <a:r>
              <a:rPr lang="pl-PL" sz="2000" dirty="0" smtClean="0"/>
              <a:t>Puławach (2x160kW z blokiem ciepła), </a:t>
            </a:r>
          </a:p>
          <a:p>
            <a:pPr>
              <a:buFont typeface="Arial" pitchFamily="34" charset="0"/>
              <a:buChar char="•"/>
            </a:pPr>
            <a:r>
              <a:rPr lang="pl-PL" sz="2000" dirty="0" smtClean="0"/>
              <a:t>Zawierciu (3x310 kWth), </a:t>
            </a:r>
          </a:p>
          <a:p>
            <a:pPr>
              <a:buFont typeface="Arial" pitchFamily="34" charset="0"/>
              <a:buChar char="•"/>
            </a:pPr>
            <a:endParaRPr lang="pl-PL" sz="2000" dirty="0" smtClean="0"/>
          </a:p>
        </p:txBody>
      </p:sp>
      <p:sp>
        <p:nvSpPr>
          <p:cNvPr id="4" name="Prostokąt 3"/>
          <p:cNvSpPr/>
          <p:nvPr/>
        </p:nvSpPr>
        <p:spPr>
          <a:xfrm>
            <a:off x="323528" y="4725144"/>
            <a:ext cx="8496944" cy="1631216"/>
          </a:xfrm>
          <a:prstGeom prst="rect">
            <a:avLst/>
          </a:prstGeom>
        </p:spPr>
        <p:txBody>
          <a:bodyPr wrap="square">
            <a:spAutoFit/>
          </a:bodyPr>
          <a:lstStyle/>
          <a:p>
            <a:pPr algn="ctr"/>
            <a:r>
              <a:rPr lang="pl-PL" sz="2000" dirty="0" smtClean="0"/>
              <a:t>Całkowita produkcja w instalacjach biogazowych na oczyszczalniach ścieków w Polsce w listopadzie 1999 wynosiła 72.5 GWh energii elektrycznej i ponad 250 TJ energii cieplnej. Dla porównania w 1996 r. w W.Brytanii łączna moc zainstalowana instalacji biogazowych na oczyszczalniach ścieków wynosiła 92,6 Mwel.</a:t>
            </a:r>
            <a:endParaRPr lang="pl-PL" sz="2000"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zielonaenergia.eco.pl/jpg/b34.jpg"/>
          <p:cNvPicPr>
            <a:picLocks noChangeAspect="1" noChangeArrowheads="1"/>
          </p:cNvPicPr>
          <p:nvPr/>
        </p:nvPicPr>
        <p:blipFill>
          <a:blip r:embed="rId2" cstate="print"/>
          <a:srcRect/>
          <a:stretch>
            <a:fillRect/>
          </a:stretch>
        </p:blipFill>
        <p:spPr bwMode="auto">
          <a:xfrm>
            <a:off x="0" y="0"/>
            <a:ext cx="9140108" cy="6858000"/>
          </a:xfrm>
          <a:prstGeom prst="rect">
            <a:avLst/>
          </a:prstGeom>
          <a:noFill/>
        </p:spPr>
      </p:pic>
      <p:sp>
        <p:nvSpPr>
          <p:cNvPr id="3" name="pole tekstowe 2"/>
          <p:cNvSpPr txBox="1"/>
          <p:nvPr/>
        </p:nvSpPr>
        <p:spPr>
          <a:xfrm>
            <a:off x="683568" y="260648"/>
            <a:ext cx="5760640" cy="523220"/>
          </a:xfrm>
          <a:prstGeom prst="rect">
            <a:avLst/>
          </a:prstGeom>
          <a:noFill/>
        </p:spPr>
        <p:txBody>
          <a:bodyPr wrap="square" rtlCol="0">
            <a:spAutoFit/>
          </a:bodyPr>
          <a:lstStyle/>
          <a:p>
            <a:r>
              <a:rPr lang="pl-PL" sz="2800" b="1" dirty="0"/>
              <a:t>Potencjał biogazu w Polsce w </a:t>
            </a:r>
            <a:r>
              <a:rPr lang="pl-PL" sz="2800" b="1" dirty="0" smtClean="0"/>
              <a:t>PJ:</a:t>
            </a:r>
            <a:endParaRPr lang="pl-PL" sz="2800" b="1"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Biogaz – wady i zalety</a:t>
            </a:r>
            <a:endParaRPr lang="pl-PL" dirty="0"/>
          </a:p>
        </p:txBody>
      </p:sp>
      <p:sp>
        <p:nvSpPr>
          <p:cNvPr id="3" name="Prostokąt 2"/>
          <p:cNvSpPr/>
          <p:nvPr/>
        </p:nvSpPr>
        <p:spPr>
          <a:xfrm>
            <a:off x="899592" y="1700808"/>
            <a:ext cx="6912768" cy="4401205"/>
          </a:xfrm>
          <a:prstGeom prst="rect">
            <a:avLst/>
          </a:prstGeom>
        </p:spPr>
        <p:txBody>
          <a:bodyPr wrap="square">
            <a:spAutoFit/>
          </a:bodyPr>
          <a:lstStyle/>
          <a:p>
            <a:r>
              <a:rPr lang="pl-PL" sz="2800" b="1" dirty="0" smtClean="0"/>
              <a:t>Zalety:</a:t>
            </a:r>
          </a:p>
          <a:p>
            <a:pPr>
              <a:buFontTx/>
              <a:buChar char="-"/>
            </a:pPr>
            <a:r>
              <a:rPr lang="pl-PL" sz="2800" dirty="0" smtClean="0"/>
              <a:t>produkcja biogazu jest przyjazna ekologicznie</a:t>
            </a:r>
          </a:p>
          <a:p>
            <a:pPr>
              <a:buFontTx/>
              <a:buChar char="-"/>
            </a:pPr>
            <a:r>
              <a:rPr lang="pl-PL" sz="2800" dirty="0" smtClean="0"/>
              <a:t>w jej wyniku z odpadów pozyskiwany jest metan, który jest gazem cieplarnianym</a:t>
            </a:r>
          </a:p>
          <a:p>
            <a:pPr>
              <a:buFontTx/>
              <a:buChar char="-"/>
            </a:pPr>
            <a:r>
              <a:rPr lang="pl-PL" sz="2800" dirty="0" smtClean="0"/>
              <a:t>podczas produkcji powstaje substancja pofermentacyjna, którą można stosować jako nawóz</a:t>
            </a:r>
          </a:p>
          <a:p>
            <a:r>
              <a:rPr lang="pl-PL" sz="2800" b="1" dirty="0" smtClean="0"/>
              <a:t>Wady:</a:t>
            </a:r>
          </a:p>
          <a:p>
            <a:pPr>
              <a:buFontTx/>
              <a:buChar char="-"/>
            </a:pPr>
            <a:r>
              <a:rPr lang="pl-PL" sz="2800" dirty="0" smtClean="0"/>
              <a:t>koszty inwestycyjne</a:t>
            </a:r>
            <a:endParaRPr lang="pl-PL" sz="2800"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Odpady komunalne w polsce w liczbach:</a:t>
            </a:r>
            <a:endParaRPr lang="pl-PL" dirty="0"/>
          </a:p>
        </p:txBody>
      </p:sp>
      <p:sp>
        <p:nvSpPr>
          <p:cNvPr id="3" name="Prostokąt 2"/>
          <p:cNvSpPr/>
          <p:nvPr/>
        </p:nvSpPr>
        <p:spPr>
          <a:xfrm>
            <a:off x="395536" y="1700808"/>
            <a:ext cx="4680520" cy="4401205"/>
          </a:xfrm>
          <a:prstGeom prst="rect">
            <a:avLst/>
          </a:prstGeom>
        </p:spPr>
        <p:txBody>
          <a:bodyPr wrap="square">
            <a:spAutoFit/>
          </a:bodyPr>
          <a:lstStyle/>
          <a:p>
            <a:pPr>
              <a:buFont typeface="Arial" pitchFamily="34" charset="0"/>
              <a:buChar char="•"/>
            </a:pPr>
            <a:r>
              <a:rPr lang="pl-PL" sz="2000" dirty="0" smtClean="0"/>
              <a:t>Obecnie w Polsce wytwarza się co około 12 mln ton odpadów komunalnych w ciągu roku</a:t>
            </a:r>
          </a:p>
          <a:p>
            <a:pPr>
              <a:buFont typeface="Arial" pitchFamily="34" charset="0"/>
              <a:buChar char="•"/>
            </a:pPr>
            <a:r>
              <a:rPr lang="pl-PL" sz="2000" dirty="0" smtClean="0"/>
              <a:t>Wynika z tego że każdy obywatel Polski wytwarza rocznie około 330 kg odpadów komunalnych</a:t>
            </a:r>
          </a:p>
          <a:p>
            <a:pPr marL="109728" indent="0"/>
            <a:r>
              <a:rPr lang="pl-PL" sz="2000" b="1" dirty="0" smtClean="0"/>
              <a:t>Co się z tymi odpadami dzieje ?</a:t>
            </a:r>
          </a:p>
          <a:p>
            <a:pPr>
              <a:buFont typeface="Arial" pitchFamily="34" charset="0"/>
              <a:buChar char="•"/>
            </a:pPr>
            <a:r>
              <a:rPr lang="pl-PL" sz="2000" dirty="0" smtClean="0"/>
              <a:t>7% wszystkich odpadów jest kompostowana</a:t>
            </a:r>
          </a:p>
          <a:p>
            <a:pPr>
              <a:buFont typeface="Arial" pitchFamily="34" charset="0"/>
              <a:buChar char="•"/>
            </a:pPr>
            <a:r>
              <a:rPr lang="pl-PL" sz="2000" dirty="0" smtClean="0"/>
              <a:t>14% idzie na recykling</a:t>
            </a:r>
          </a:p>
          <a:p>
            <a:pPr>
              <a:buFont typeface="Arial" pitchFamily="34" charset="0"/>
              <a:buChar char="•"/>
            </a:pPr>
            <a:r>
              <a:rPr lang="pl-PL" sz="2000" dirty="0" smtClean="0"/>
              <a:t>78% jest składowane na wysypiskach</a:t>
            </a:r>
          </a:p>
          <a:p>
            <a:pPr>
              <a:buFont typeface="Arial" pitchFamily="34" charset="0"/>
              <a:buChar char="•"/>
            </a:pPr>
            <a:r>
              <a:rPr lang="pl-PL" sz="2000" dirty="0" smtClean="0"/>
              <a:t>niecały 1% stanowi termiczna utylizacja</a:t>
            </a:r>
          </a:p>
          <a:p>
            <a:pPr>
              <a:buFont typeface="Arial" pitchFamily="34" charset="0"/>
              <a:buChar char="•"/>
            </a:pPr>
            <a:r>
              <a:rPr lang="pl-PL" sz="2000" dirty="0" smtClean="0"/>
              <a:t>Zbyt dużo odpadów ciągle jest przechowywanych na składowiskach !</a:t>
            </a:r>
            <a:endParaRPr lang="pl-PL" sz="2000" dirty="0" smtClean="0"/>
          </a:p>
        </p:txBody>
      </p:sp>
      <p:pic>
        <p:nvPicPr>
          <p:cNvPr id="34818" name="Picture 2" descr="C:\Users\wera\AppData\Local\Microsoft\Windows\Temporary Internet Files\Content.IE5\DD6HDMPC\MC900215192[1].wmf"/>
          <p:cNvPicPr>
            <a:picLocks noChangeAspect="1" noChangeArrowheads="1"/>
          </p:cNvPicPr>
          <p:nvPr/>
        </p:nvPicPr>
        <p:blipFill>
          <a:blip r:embed="rId2" cstate="print"/>
          <a:srcRect/>
          <a:stretch>
            <a:fillRect/>
          </a:stretch>
        </p:blipFill>
        <p:spPr bwMode="auto">
          <a:xfrm>
            <a:off x="5076056" y="1412776"/>
            <a:ext cx="3528392" cy="4680520"/>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686800" cy="841248"/>
          </a:xfrm>
        </p:spPr>
        <p:txBody>
          <a:bodyPr/>
          <a:lstStyle/>
          <a:p>
            <a:pPr algn="ctr"/>
            <a:r>
              <a:rPr lang="pl-PL" dirty="0" smtClean="0"/>
              <a:t>Biomasa</a:t>
            </a:r>
            <a:endParaRPr lang="pl-PL" dirty="0"/>
          </a:p>
        </p:txBody>
      </p:sp>
      <p:sp>
        <p:nvSpPr>
          <p:cNvPr id="3" name="Prostokąt 2"/>
          <p:cNvSpPr/>
          <p:nvPr/>
        </p:nvSpPr>
        <p:spPr>
          <a:xfrm>
            <a:off x="467544" y="1268760"/>
            <a:ext cx="8064896" cy="2862322"/>
          </a:xfrm>
          <a:prstGeom prst="rect">
            <a:avLst/>
          </a:prstGeom>
        </p:spPr>
        <p:txBody>
          <a:bodyPr wrap="square">
            <a:spAutoFit/>
          </a:bodyPr>
          <a:lstStyle/>
          <a:p>
            <a:r>
              <a:rPr lang="pl-PL" sz="2000" dirty="0"/>
              <a:t>W ekologii przez termin biomasa rozumie się ogólną masę materii organicznej, zawartej w organizmach zwierzęcych i roślinnych w danym siedlisku. </a:t>
            </a:r>
            <a:r>
              <a:rPr lang="pl-PL" sz="2000" dirty="0" smtClean="0"/>
              <a:t/>
            </a:r>
            <a:br>
              <a:rPr lang="pl-PL" sz="2000" dirty="0" smtClean="0"/>
            </a:br>
            <a:endParaRPr lang="pl-PL" sz="2000" dirty="0"/>
          </a:p>
          <a:p>
            <a:r>
              <a:rPr lang="pl-PL" sz="2000" dirty="0" smtClean="0"/>
              <a:t>Pod </a:t>
            </a:r>
            <a:r>
              <a:rPr lang="pl-PL" sz="2000" dirty="0"/>
              <a:t>tym pojęciem rozumie się także całość występującej w przyrodzie materii pochodzenia roślinnego lub zwierzęcego nie wliczając w to materii organicznej zawartej w kopalinach. Poprzez fotosyntezę energia słoneczna jest akumulowana w biomasie, początkowo organizmów roślinnych, później w łańcuchu pokarmowym także zwierzęcych. </a:t>
            </a:r>
          </a:p>
        </p:txBody>
      </p:sp>
      <p:pic>
        <p:nvPicPr>
          <p:cNvPr id="9220" name="Picture 4" descr="http://www.elb2.pl/images/stories/logoarticle/biomasa.jpg"/>
          <p:cNvPicPr>
            <a:picLocks noChangeAspect="1" noChangeArrowheads="1"/>
          </p:cNvPicPr>
          <p:nvPr/>
        </p:nvPicPr>
        <p:blipFill>
          <a:blip r:embed="rId2" cstate="print"/>
          <a:srcRect/>
          <a:stretch>
            <a:fillRect/>
          </a:stretch>
        </p:blipFill>
        <p:spPr bwMode="auto">
          <a:xfrm>
            <a:off x="0" y="4509120"/>
            <a:ext cx="9144000" cy="2348880"/>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3528" y="332656"/>
            <a:ext cx="8568952" cy="3785652"/>
          </a:xfrm>
          <a:prstGeom prst="rect">
            <a:avLst/>
          </a:prstGeom>
        </p:spPr>
        <p:txBody>
          <a:bodyPr wrap="square">
            <a:spAutoFit/>
          </a:bodyPr>
          <a:lstStyle/>
          <a:p>
            <a:r>
              <a:rPr lang="pl-PL" sz="2000" dirty="0" smtClean="0"/>
              <a:t>Energię zawartą w biomasie można wykorzystać dla celów człowieka.</a:t>
            </a:r>
          </a:p>
          <a:p>
            <a:r>
              <a:rPr lang="pl-PL" sz="2000" dirty="0" smtClean="0"/>
              <a:t> Podlega ona przetwarzaniu na inne formy energii poprzez spalanie biomasy, lub spalanie produktów jej rozkładu. Spalanie odbywa się w kotłach, w celu uzyskania energii cieplnej, która może być ewentualnie dalej przetworzona na energię elektryczną. </a:t>
            </a:r>
            <a:br>
              <a:rPr lang="pl-PL" sz="2000" dirty="0" smtClean="0"/>
            </a:br>
            <a:endParaRPr lang="pl-PL" sz="2000" dirty="0" smtClean="0"/>
          </a:p>
          <a:p>
            <a:r>
              <a:rPr lang="pl-PL" sz="2000" dirty="0" smtClean="0"/>
              <a:t>Do celów energetycznych wykorzystuje się najczęściej: </a:t>
            </a:r>
            <a:br>
              <a:rPr lang="pl-PL" sz="2000" dirty="0" smtClean="0"/>
            </a:br>
            <a:r>
              <a:rPr lang="pl-PL" sz="2000" dirty="0" smtClean="0"/>
              <a:t>· drewno odpadowe </a:t>
            </a:r>
            <a:br>
              <a:rPr lang="pl-PL" sz="2000" dirty="0" smtClean="0"/>
            </a:br>
            <a:r>
              <a:rPr lang="pl-PL" sz="2000" dirty="0" smtClean="0"/>
              <a:t>· odchody zwierząt </a:t>
            </a:r>
            <a:br>
              <a:rPr lang="pl-PL" sz="2000" dirty="0" smtClean="0"/>
            </a:br>
            <a:r>
              <a:rPr lang="pl-PL" sz="2000" dirty="0" smtClean="0"/>
              <a:t>· osady ściekowe </a:t>
            </a:r>
            <a:br>
              <a:rPr lang="pl-PL" sz="2000" dirty="0" smtClean="0"/>
            </a:br>
            <a:r>
              <a:rPr lang="pl-PL" sz="2000" dirty="0" smtClean="0"/>
              <a:t>· słomę, makuchy i inne odpady produkcji rolniczej </a:t>
            </a:r>
            <a:br>
              <a:rPr lang="pl-PL" sz="2000" dirty="0" smtClean="0"/>
            </a:br>
            <a:r>
              <a:rPr lang="pl-PL" sz="2000" dirty="0" smtClean="0"/>
              <a:t>· wodorosty uprawiane specjalnie w celach energetycznych </a:t>
            </a:r>
            <a:endParaRPr lang="pl-PL" sz="2000" dirty="0"/>
          </a:p>
        </p:txBody>
      </p:sp>
      <p:sp>
        <p:nvSpPr>
          <p:cNvPr id="5" name="Prostokąt 4"/>
          <p:cNvSpPr/>
          <p:nvPr/>
        </p:nvSpPr>
        <p:spPr>
          <a:xfrm>
            <a:off x="323528" y="4437112"/>
            <a:ext cx="8640960" cy="2031325"/>
          </a:xfrm>
          <a:prstGeom prst="rect">
            <a:avLst/>
          </a:prstGeom>
        </p:spPr>
        <p:txBody>
          <a:bodyPr wrap="square">
            <a:spAutoFit/>
          </a:bodyPr>
          <a:lstStyle/>
          <a:p>
            <a:r>
              <a:rPr lang="pl-PL" dirty="0"/>
              <a:t>W roku 1984 biomasa roślinna pokrywała 13% światowej produkcji energii, w tym Kanada pokrywała 7% potrzeb energetycznych, a USA 4% potrzeb. W roku 1990 udział biomasy w światowej produkcji energii wyniósł 12%.Ogólnie z 1 ha użytków rolnych zbiera się rocznie 10 - 20 t biomasy, czyli równowartość 5 - 10 ton węgla. Rolnictwo i leśnictwo zbierają w Polsce biomasę równoważną pod względem kalorycznym 150 mln ton węgla.</a:t>
            </a:r>
            <a:r>
              <a:rPr lang="pl-PL" dirty="0" smtClean="0"/>
              <a:t/>
            </a:r>
            <a:br>
              <a:rPr lang="pl-PL" dirty="0" smtClean="0"/>
            </a:br>
            <a:endParaRPr lang="pl-PL"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odnawialnaenergia.files.wordpress.com/2010/12/biomas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548680"/>
            <a:ext cx="8568952" cy="2862322"/>
          </a:xfrm>
          <a:prstGeom prst="rect">
            <a:avLst/>
          </a:prstGeom>
        </p:spPr>
        <p:txBody>
          <a:bodyPr wrap="square">
            <a:spAutoFit/>
          </a:bodyPr>
          <a:lstStyle/>
          <a:p>
            <a:r>
              <a:rPr lang="pl-PL" sz="2000" dirty="0"/>
              <a:t>Spalanie biomasy jest uważane za korzystniejsze dla środowiska niż spalanie paliw kopalnych, gdyż zawartość szkodliwych pierwiastków (przede wszystkim siarki) w biomasie jest dużo niższa, a tworzący się w procesie spalania dwutlenek węgla jest zamieniany na biomasę przez kolejne pokolenia organizmów żywych wytwarzających biomasę, które następnie są znowu spalane itd. Natomiast dwutlenek wprowadzony do środowiska przy spalaniu paliw kopalnych pojawia się w środowisku nagle, po milionach lat gromadzenia i przekształcaniu się pokładów biomasy w paliwa kopalne, zwiększając efekt cieplarniany. </a:t>
            </a:r>
          </a:p>
        </p:txBody>
      </p:sp>
      <p:sp>
        <p:nvSpPr>
          <p:cNvPr id="3" name="Prostokąt 2"/>
          <p:cNvSpPr/>
          <p:nvPr/>
        </p:nvSpPr>
        <p:spPr>
          <a:xfrm>
            <a:off x="467544" y="3717032"/>
            <a:ext cx="8316416" cy="2585323"/>
          </a:xfrm>
          <a:prstGeom prst="rect">
            <a:avLst/>
          </a:prstGeom>
        </p:spPr>
        <p:txBody>
          <a:bodyPr wrap="square">
            <a:spAutoFit/>
          </a:bodyPr>
          <a:lstStyle/>
          <a:p>
            <a:r>
              <a:rPr lang="pl-PL" dirty="0"/>
              <a:t>Oprócz bezpośredniego spalania wysuszonej biomasy, energię pochodzącą z biomasy uzyskuje się również poprzez: </a:t>
            </a:r>
            <a:r>
              <a:rPr lang="pl-PL" dirty="0" smtClean="0"/>
              <a:t/>
            </a:r>
            <a:br>
              <a:rPr lang="pl-PL" dirty="0" smtClean="0"/>
            </a:br>
            <a:r>
              <a:rPr lang="pl-PL" dirty="0"/>
              <a:t>- niezupełne spalanie biomasy, z którego spaliny (głównie tlenek węgla) spala się w silniku wysokoprężnym, napędzającym generator elektryczny. </a:t>
            </a:r>
            <a:r>
              <a:rPr lang="pl-PL" dirty="0" smtClean="0"/>
              <a:t/>
            </a:r>
            <a:br>
              <a:rPr lang="pl-PL" dirty="0" smtClean="0"/>
            </a:br>
            <a:r>
              <a:rPr lang="pl-PL" dirty="0"/>
              <a:t>-gaz (głównie wodór i tlenek węgla) powstały ze zgazowania biomasy w zamkniętych reaktorach o podwyższonej temperaturze jest spalany w kotle parowym lub bezpośrednio napędza turbinę. </a:t>
            </a:r>
            <a:r>
              <a:rPr lang="pl-PL" dirty="0" smtClean="0"/>
              <a:t/>
            </a:r>
            <a:br>
              <a:rPr lang="pl-PL" dirty="0" smtClean="0"/>
            </a:br>
            <a:r>
              <a:rPr lang="pl-PL" dirty="0"/>
              <a:t>- wyniku fermentacji biomasy otrzymuje się biogaz, metanol, etanol i inne, które to związki mogą być następnie przetworzone na inne formy energii</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ogrzewnictwo.pl/uploaded/Image/Artykuly/mi/efektywne_spalanie/rys2.jpg"/>
          <p:cNvPicPr>
            <a:picLocks noChangeAspect="1" noChangeArrowheads="1"/>
          </p:cNvPicPr>
          <p:nvPr/>
        </p:nvPicPr>
        <p:blipFill>
          <a:blip r:embed="rId2" cstate="print"/>
          <a:srcRect/>
          <a:stretch>
            <a:fillRect/>
          </a:stretch>
        </p:blipFill>
        <p:spPr bwMode="auto">
          <a:xfrm>
            <a:off x="-1" y="0"/>
            <a:ext cx="9113411"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Spalanie odpadów</a:t>
            </a:r>
            <a:endParaRPr lang="pl-PL" dirty="0"/>
          </a:p>
        </p:txBody>
      </p:sp>
      <p:sp>
        <p:nvSpPr>
          <p:cNvPr id="3" name="Prostokąt 2"/>
          <p:cNvSpPr/>
          <p:nvPr/>
        </p:nvSpPr>
        <p:spPr>
          <a:xfrm>
            <a:off x="395536" y="1484784"/>
            <a:ext cx="8568952" cy="3785652"/>
          </a:xfrm>
          <a:prstGeom prst="rect">
            <a:avLst/>
          </a:prstGeom>
        </p:spPr>
        <p:txBody>
          <a:bodyPr wrap="square">
            <a:spAutoFit/>
          </a:bodyPr>
          <a:lstStyle/>
          <a:p>
            <a:r>
              <a:rPr lang="pl-PL" sz="2000" dirty="0"/>
              <a:t>Termiczna utylizacja odpadów komunalnych jest pojęciem bardzo </a:t>
            </a:r>
            <a:r>
              <a:rPr lang="pl-PL" sz="2000" dirty="0" smtClean="0"/>
              <a:t>szerokim</a:t>
            </a:r>
            <a:r>
              <a:rPr lang="pl-PL" sz="2000" dirty="0"/>
              <a:t> </a:t>
            </a:r>
            <a:r>
              <a:rPr lang="pl-PL" sz="2000" dirty="0" smtClean="0"/>
              <a:t>obejmującym </a:t>
            </a:r>
            <a:r>
              <a:rPr lang="pl-PL" sz="2000" dirty="0"/>
              <a:t>procesy bezpośredniego spalania w celu pozyskania </a:t>
            </a:r>
            <a:r>
              <a:rPr lang="pl-PL" sz="2000" dirty="0" smtClean="0"/>
              <a:t>energii elektrycznej</a:t>
            </a:r>
            <a:r>
              <a:rPr lang="pl-PL" sz="2000" dirty="0"/>
              <a:t> </a:t>
            </a:r>
            <a:r>
              <a:rPr lang="pl-PL" sz="2000" dirty="0" smtClean="0"/>
              <a:t>i</a:t>
            </a:r>
            <a:r>
              <a:rPr lang="pl-PL" sz="2000" dirty="0"/>
              <a:t> </a:t>
            </a:r>
            <a:r>
              <a:rPr lang="pl-PL" sz="2000" dirty="0" smtClean="0"/>
              <a:t>energii </a:t>
            </a:r>
            <a:r>
              <a:rPr lang="pl-PL" sz="2000" dirty="0"/>
              <a:t>cieplnej, jak również procesy przygotowania i spalania paliwa wydzielonego </a:t>
            </a:r>
            <a:r>
              <a:rPr lang="pl-PL" sz="2000" dirty="0" smtClean="0"/>
              <a:t>z</a:t>
            </a:r>
            <a:r>
              <a:rPr lang="pl-PL" sz="2000" dirty="0"/>
              <a:t> </a:t>
            </a:r>
            <a:r>
              <a:rPr lang="pl-PL" sz="2000" dirty="0" smtClean="0"/>
              <a:t>odpadów </a:t>
            </a:r>
            <a:r>
              <a:rPr lang="pl-PL" sz="2000" dirty="0"/>
              <a:t>jako paliwo alternatywne, które z powodzeniem zastępuje pierwotne nośniki</a:t>
            </a:r>
            <a:r>
              <a:rPr lang="pl-PL" sz="2000" dirty="0" smtClean="0"/>
              <a:t/>
            </a:r>
            <a:br>
              <a:rPr lang="pl-PL" sz="2000" dirty="0" smtClean="0"/>
            </a:br>
            <a:r>
              <a:rPr lang="pl-PL" sz="2000" dirty="0"/>
              <a:t>energii. </a:t>
            </a:r>
            <a:endParaRPr lang="pl-PL" sz="2000" dirty="0" smtClean="0"/>
          </a:p>
          <a:p>
            <a:endParaRPr lang="pl-PL" sz="2000" dirty="0" smtClean="0"/>
          </a:p>
          <a:p>
            <a:r>
              <a:rPr lang="pl-PL" sz="2000" dirty="0" smtClean="0"/>
              <a:t>W </a:t>
            </a:r>
            <a:r>
              <a:rPr lang="pl-PL" sz="2000" dirty="0"/>
              <a:t>procesach termicznej przeróbki odpadów stosowane są klasyczne procesy:</a:t>
            </a:r>
            <a:r>
              <a:rPr lang="pl-PL" sz="2000" dirty="0" smtClean="0"/>
              <a:t/>
            </a:r>
            <a:br>
              <a:rPr lang="pl-PL" sz="2000" dirty="0" smtClean="0"/>
            </a:br>
            <a:r>
              <a:rPr lang="pl-PL" sz="2000" dirty="0"/>
              <a:t>- spalanie na ruszcie,</a:t>
            </a:r>
            <a:r>
              <a:rPr lang="pl-PL" sz="2000" dirty="0" smtClean="0"/>
              <a:t/>
            </a:r>
            <a:br>
              <a:rPr lang="pl-PL" sz="2000" dirty="0" smtClean="0"/>
            </a:br>
            <a:r>
              <a:rPr lang="pl-PL" sz="2000" dirty="0"/>
              <a:t>- spalanie w warstwie fluidalnej,</a:t>
            </a:r>
            <a:r>
              <a:rPr lang="pl-PL" sz="2000" dirty="0" smtClean="0"/>
              <a:t/>
            </a:r>
            <a:br>
              <a:rPr lang="pl-PL" sz="2000" dirty="0" smtClean="0"/>
            </a:br>
            <a:r>
              <a:rPr lang="pl-PL" sz="2000" dirty="0"/>
              <a:t>- spalanie w piecu cementowym.</a:t>
            </a:r>
            <a:r>
              <a:rPr lang="pl-PL" sz="2000" dirty="0" smtClean="0"/>
              <a:t/>
            </a:r>
            <a:br>
              <a:rPr lang="pl-PL" sz="2000" dirty="0" smtClean="0"/>
            </a:br>
            <a:endParaRPr lang="pl-PL" sz="2000" dirty="0"/>
          </a:p>
        </p:txBody>
      </p:sp>
      <p:sp>
        <p:nvSpPr>
          <p:cNvPr id="4" name="Prostokąt 3"/>
          <p:cNvSpPr/>
          <p:nvPr/>
        </p:nvSpPr>
        <p:spPr>
          <a:xfrm>
            <a:off x="611560" y="5517232"/>
            <a:ext cx="7920880" cy="707886"/>
          </a:xfrm>
          <a:prstGeom prst="rect">
            <a:avLst/>
          </a:prstGeom>
        </p:spPr>
        <p:txBody>
          <a:bodyPr wrap="square">
            <a:spAutoFit/>
          </a:bodyPr>
          <a:lstStyle/>
          <a:p>
            <a:r>
              <a:rPr lang="pl-PL" sz="2000" dirty="0" smtClean="0"/>
              <a:t>Celem tych procesów jest nieszkodliwe usuwanie odpadów. Każdy z tych procesów charakteryzuje się zaletami i wadami.</a:t>
            </a:r>
            <a:endParaRPr lang="pl-PL" sz="2000" dirty="0"/>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Termiczna utylizacja odpadów</a:t>
            </a:r>
            <a:endParaRPr lang="pl-PL" dirty="0"/>
          </a:p>
        </p:txBody>
      </p:sp>
      <p:sp>
        <p:nvSpPr>
          <p:cNvPr id="3" name="Prostokąt 2"/>
          <p:cNvSpPr/>
          <p:nvPr/>
        </p:nvSpPr>
        <p:spPr>
          <a:xfrm>
            <a:off x="395536" y="2492896"/>
            <a:ext cx="5382344" cy="2554545"/>
          </a:xfrm>
          <a:prstGeom prst="rect">
            <a:avLst/>
          </a:prstGeom>
        </p:spPr>
        <p:txBody>
          <a:bodyPr wrap="square">
            <a:spAutoFit/>
          </a:bodyPr>
          <a:lstStyle/>
          <a:p>
            <a:r>
              <a:rPr lang="pl-PL" sz="2000" dirty="0" smtClean="0"/>
              <a:t>Obecnie w Europie funkcjonuje ponad 370 takich zakładów, których zadaniem jest pozyskanie ciepła i energii elektrycznej ze spalania odpadów</a:t>
            </a:r>
          </a:p>
          <a:p>
            <a:r>
              <a:rPr lang="pl-PL" sz="2000" dirty="0" smtClean="0"/>
              <a:t>Nowoczesne zakłady termicznej utylizacji odpadów spełniają bardzo ostre wymagania emisyjne UE, a nawet mogą być zaliczane do OŹE.</a:t>
            </a:r>
          </a:p>
        </p:txBody>
      </p:sp>
      <p:sp>
        <p:nvSpPr>
          <p:cNvPr id="4" name="Prostokąt 3"/>
          <p:cNvSpPr/>
          <p:nvPr/>
        </p:nvSpPr>
        <p:spPr>
          <a:xfrm>
            <a:off x="395536" y="1556792"/>
            <a:ext cx="8496944" cy="707886"/>
          </a:xfrm>
          <a:prstGeom prst="rect">
            <a:avLst/>
          </a:prstGeom>
        </p:spPr>
        <p:txBody>
          <a:bodyPr wrap="square">
            <a:spAutoFit/>
          </a:bodyPr>
          <a:lstStyle/>
          <a:p>
            <a:pPr algn="ctr"/>
            <a:r>
              <a:rPr lang="pl-PL" sz="2000" dirty="0" smtClean="0"/>
              <a:t>Wydaje się dobrą metodą zmniejszenia ilości składowanych odpadów na wysypiskach.</a:t>
            </a:r>
            <a:endParaRPr lang="pl-PL" sz="2000" dirty="0" smtClean="0"/>
          </a:p>
        </p:txBody>
      </p:sp>
      <p:pic>
        <p:nvPicPr>
          <p:cNvPr id="35844" name="Picture 4" descr="C:\Users\wera\AppData\Local\Microsoft\Windows\Temporary Internet Files\Content.IE5\WZ5SLWCL\MC900104542[1].wmf"/>
          <p:cNvPicPr>
            <a:picLocks noChangeAspect="1" noChangeArrowheads="1"/>
          </p:cNvPicPr>
          <p:nvPr/>
        </p:nvPicPr>
        <p:blipFill>
          <a:blip r:embed="rId2" cstate="print"/>
          <a:srcRect/>
          <a:stretch>
            <a:fillRect/>
          </a:stretch>
        </p:blipFill>
        <p:spPr bwMode="auto">
          <a:xfrm>
            <a:off x="5436096" y="2060848"/>
            <a:ext cx="3113554" cy="3096344"/>
          </a:xfrm>
          <a:prstGeom prst="rect">
            <a:avLst/>
          </a:prstGeom>
          <a:noFill/>
        </p:spPr>
      </p:pic>
      <p:sp>
        <p:nvSpPr>
          <p:cNvPr id="8" name="Prostokąt 7"/>
          <p:cNvSpPr/>
          <p:nvPr/>
        </p:nvSpPr>
        <p:spPr>
          <a:xfrm>
            <a:off x="539552" y="5301208"/>
            <a:ext cx="8136904" cy="923330"/>
          </a:xfrm>
          <a:prstGeom prst="rect">
            <a:avLst/>
          </a:prstGeom>
        </p:spPr>
        <p:txBody>
          <a:bodyPr wrap="square">
            <a:spAutoFit/>
          </a:bodyPr>
          <a:lstStyle/>
          <a:p>
            <a:r>
              <a:rPr lang="pl-PL" dirty="0" smtClean="0"/>
              <a:t>Należy jednak pamiętać że w pierwszej kolejności odpady powinny być sortowane,  w celu wybrania wszystkich surowców, które można ponownie wykorzystać, a dopiero potem termicznie usuwane</a:t>
            </a:r>
            <a:endParaRPr lang="pl-PL" dirty="0" smtClean="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Termiczna utylizacja odpadów</a:t>
            </a:r>
            <a:endParaRPr lang="pl-PL" dirty="0"/>
          </a:p>
        </p:txBody>
      </p:sp>
      <p:pic>
        <p:nvPicPr>
          <p:cNvPr id="3" name="Picture 2" descr="http://zsgo.home.pl/uploads/news_img/schemat_spalarni_rusztowej.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628800"/>
            <a:ext cx="5616587" cy="4680520"/>
          </a:xfrm>
          <a:prstGeom prst="rect">
            <a:avLst/>
          </a:prstGeom>
          <a:noFill/>
          <a:extLst>
            <a:ext uri="{909E8E84-426E-40DD-AFC4-6F175D3DCCD1}">
              <a14:hiddenFill xmlns:a14="http://schemas.microsoft.com/office/drawing/2010/main" xmlns="">
                <a:solidFill>
                  <a:srgbClr val="FFFFFF"/>
                </a:solidFill>
              </a14:hiddenFill>
            </a:ext>
          </a:extLst>
        </p:spPr>
      </p:pic>
      <p:pic>
        <p:nvPicPr>
          <p:cNvPr id="37890" name="Picture 2"/>
          <p:cNvPicPr>
            <a:picLocks noChangeAspect="1" noChangeArrowheads="1"/>
          </p:cNvPicPr>
          <p:nvPr/>
        </p:nvPicPr>
        <p:blipFill>
          <a:blip r:embed="rId3" cstate="print"/>
          <a:srcRect/>
          <a:stretch>
            <a:fillRect/>
          </a:stretch>
        </p:blipFill>
        <p:spPr bwMode="auto">
          <a:xfrm>
            <a:off x="5868144" y="1628800"/>
            <a:ext cx="2880320" cy="4680520"/>
          </a:xfrm>
          <a:prstGeom prst="rect">
            <a:avLst/>
          </a:prstGeom>
          <a:noFill/>
          <a:ln w="9525">
            <a:noFill/>
            <a:miter lim="800000"/>
            <a:headEnd/>
            <a:tailEnd/>
          </a:ln>
        </p:spPr>
      </p:pic>
      <p:sp>
        <p:nvSpPr>
          <p:cNvPr id="4" name="Prostokąt 3"/>
          <p:cNvSpPr/>
          <p:nvPr/>
        </p:nvSpPr>
        <p:spPr>
          <a:xfrm>
            <a:off x="5940152" y="1700808"/>
            <a:ext cx="2718048" cy="4524315"/>
          </a:xfrm>
          <a:prstGeom prst="rect">
            <a:avLst/>
          </a:prstGeom>
        </p:spPr>
        <p:txBody>
          <a:bodyPr wrap="square">
            <a:spAutoFit/>
          </a:bodyPr>
          <a:lstStyle/>
          <a:p>
            <a:r>
              <a:rPr lang="pl-PL" b="1" dirty="0" smtClean="0"/>
              <a:t>1</a:t>
            </a:r>
            <a:r>
              <a:rPr lang="pl-PL" dirty="0" smtClean="0"/>
              <a:t>-rozładunek odpadów</a:t>
            </a:r>
          </a:p>
          <a:p>
            <a:r>
              <a:rPr lang="pl-PL" b="1" dirty="0" smtClean="0"/>
              <a:t>2</a:t>
            </a:r>
            <a:r>
              <a:rPr lang="pl-PL" dirty="0" smtClean="0"/>
              <a:t>-spalanie na ruszcie</a:t>
            </a:r>
          </a:p>
          <a:p>
            <a:r>
              <a:rPr lang="pl-PL" b="1" dirty="0" smtClean="0"/>
              <a:t>3</a:t>
            </a:r>
            <a:r>
              <a:rPr lang="pl-PL" dirty="0" smtClean="0"/>
              <a:t>-gorący żużel jest gaszony w kanale wypełnionym wodą</a:t>
            </a:r>
          </a:p>
          <a:p>
            <a:r>
              <a:rPr lang="pl-PL" b="1" dirty="0" smtClean="0"/>
              <a:t>4</a:t>
            </a:r>
            <a:r>
              <a:rPr lang="pl-PL" dirty="0" smtClean="0"/>
              <a:t>-wytworzona w kotle para napędza turbinę</a:t>
            </a:r>
          </a:p>
          <a:p>
            <a:r>
              <a:rPr lang="pl-PL" b="1" dirty="0" smtClean="0"/>
              <a:t>5</a:t>
            </a:r>
            <a:r>
              <a:rPr lang="pl-PL" dirty="0" smtClean="0"/>
              <a:t>-turbina sprzężona z generatorem dostarcza energie elektryczną do sieci</a:t>
            </a:r>
          </a:p>
          <a:p>
            <a:r>
              <a:rPr lang="pl-PL" b="1" dirty="0" smtClean="0"/>
              <a:t>6</a:t>
            </a:r>
            <a:r>
              <a:rPr lang="pl-PL" dirty="0" smtClean="0"/>
              <a:t>-spaliny przechodzą do filtrów, gdzie są oczyszczane</a:t>
            </a:r>
          </a:p>
          <a:p>
            <a:r>
              <a:rPr lang="pl-PL" b="1" dirty="0" smtClean="0"/>
              <a:t>7</a:t>
            </a:r>
            <a:r>
              <a:rPr lang="pl-PL" dirty="0" smtClean="0"/>
              <a:t>-dalsze usuwanie zanieczyszczeń</a:t>
            </a:r>
            <a:endParaRPr lang="pl-PL" dirty="0" smtClean="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9512" y="548680"/>
            <a:ext cx="8784976" cy="5355312"/>
          </a:xfrm>
          <a:prstGeom prst="rect">
            <a:avLst/>
          </a:prstGeom>
        </p:spPr>
        <p:txBody>
          <a:bodyPr wrap="square">
            <a:spAutoFit/>
          </a:bodyPr>
          <a:lstStyle/>
          <a:p>
            <a:r>
              <a:rPr lang="pl-PL" sz="1900" b="1" dirty="0"/>
              <a:t>Zadaniem przeróbki termicznej odpadów nie dających się już wykorzystać jest </a:t>
            </a:r>
            <a:r>
              <a:rPr lang="pl-PL" sz="1900" b="1" dirty="0" smtClean="0"/>
              <a:t>między</a:t>
            </a:r>
            <a:r>
              <a:rPr lang="pl-PL" sz="1900" b="1" dirty="0"/>
              <a:t> </a:t>
            </a:r>
            <a:r>
              <a:rPr lang="pl-PL" sz="1900" b="1" dirty="0" smtClean="0"/>
              <a:t>innymi </a:t>
            </a:r>
            <a:r>
              <a:rPr lang="pl-PL" sz="1900" b="1" dirty="0"/>
              <a:t>osiągnięcie (Lorber K. E i inni 1999):</a:t>
            </a:r>
            <a:r>
              <a:rPr lang="pl-PL" sz="1900" dirty="0" smtClean="0"/>
              <a:t/>
            </a:r>
            <a:br>
              <a:rPr lang="pl-PL" sz="1900" dirty="0" smtClean="0"/>
            </a:br>
            <a:r>
              <a:rPr lang="pl-PL" sz="1900" dirty="0"/>
              <a:t>- zmniejszenie ciężaru odpadów,</a:t>
            </a:r>
            <a:r>
              <a:rPr lang="pl-PL" sz="1900" dirty="0" smtClean="0"/>
              <a:t/>
            </a:r>
            <a:br>
              <a:rPr lang="pl-PL" sz="1900" dirty="0" smtClean="0"/>
            </a:br>
            <a:r>
              <a:rPr lang="pl-PL" sz="1900" dirty="0"/>
              <a:t>- zmniejszenie objętości odpadów, a tym samym redukcją kosztów transportu,</a:t>
            </a:r>
            <a:r>
              <a:rPr lang="pl-PL" sz="1900" dirty="0" smtClean="0"/>
              <a:t/>
            </a:r>
            <a:br>
              <a:rPr lang="pl-PL" sz="1900" dirty="0" smtClean="0"/>
            </a:br>
            <a:r>
              <a:rPr lang="pl-PL" sz="1900" dirty="0"/>
              <a:t>-zmniejszenie składowiska,</a:t>
            </a:r>
            <a:r>
              <a:rPr lang="pl-PL" sz="1900" dirty="0" smtClean="0"/>
              <a:t/>
            </a:r>
            <a:br>
              <a:rPr lang="pl-PL" sz="1900" dirty="0" smtClean="0"/>
            </a:br>
            <a:r>
              <a:rPr lang="pl-PL" sz="1900" dirty="0"/>
              <a:t>-rozkład organicznych materiałów szkodliwych,</a:t>
            </a:r>
            <a:r>
              <a:rPr lang="pl-PL" sz="1900" dirty="0" smtClean="0"/>
              <a:t/>
            </a:r>
            <a:br>
              <a:rPr lang="pl-PL" sz="1900" dirty="0" smtClean="0"/>
            </a:br>
            <a:r>
              <a:rPr lang="pl-PL" sz="1900" dirty="0"/>
              <a:t>-pozyskanie energii z odpadów.</a:t>
            </a:r>
            <a:r>
              <a:rPr lang="pl-PL" sz="1900" dirty="0" smtClean="0"/>
              <a:t/>
            </a:r>
            <a:br>
              <a:rPr lang="pl-PL" sz="1900" dirty="0" smtClean="0"/>
            </a:br>
            <a:endParaRPr lang="pl-PL" sz="1900" dirty="0" smtClean="0"/>
          </a:p>
          <a:p>
            <a:r>
              <a:rPr lang="pl-PL" sz="1900" dirty="0" smtClean="0"/>
              <a:t>Wymogi </a:t>
            </a:r>
            <a:r>
              <a:rPr lang="pl-PL" sz="1900" dirty="0"/>
              <a:t>odnośnie spalania odpadów są następujące:</a:t>
            </a:r>
            <a:r>
              <a:rPr lang="pl-PL" sz="1900" dirty="0" smtClean="0"/>
              <a:t/>
            </a:r>
            <a:br>
              <a:rPr lang="pl-PL" sz="1900" dirty="0" smtClean="0"/>
            </a:br>
            <a:r>
              <a:rPr lang="pl-PL" sz="1900" dirty="0"/>
              <a:t>-odpady powinny być wstępnie przygotowywane i posegregowane,</a:t>
            </a:r>
            <a:r>
              <a:rPr lang="pl-PL" sz="1900" dirty="0" smtClean="0"/>
              <a:t/>
            </a:r>
            <a:br>
              <a:rPr lang="pl-PL" sz="1900" dirty="0" smtClean="0"/>
            </a:br>
            <a:r>
              <a:rPr lang="pl-PL" sz="1900" dirty="0"/>
              <a:t>-przy spalaniu odpadów należy zwracać uwagę na utrzymanie temperatury powyżej,</a:t>
            </a:r>
            <a:r>
              <a:rPr lang="pl-PL" sz="1900" dirty="0" smtClean="0"/>
              <a:t/>
            </a:r>
            <a:br>
              <a:rPr lang="pl-PL" sz="1900" dirty="0" smtClean="0"/>
            </a:br>
            <a:r>
              <a:rPr lang="pl-PL" sz="1900" dirty="0"/>
              <a:t>-minimalnej temperatury procesu,</a:t>
            </a:r>
            <a:r>
              <a:rPr lang="pl-PL" sz="1900" dirty="0" smtClean="0"/>
              <a:t/>
            </a:r>
            <a:br>
              <a:rPr lang="pl-PL" sz="1900" dirty="0" smtClean="0"/>
            </a:br>
            <a:r>
              <a:rPr lang="pl-PL" sz="1900" dirty="0"/>
              <a:t>-odpady powinny pozostać w strefie spalania co najmniej 2 sekundy w temperaturze</a:t>
            </a:r>
            <a:r>
              <a:rPr lang="pl-PL" sz="1900" dirty="0" smtClean="0"/>
              <a:t/>
            </a:r>
            <a:br>
              <a:rPr lang="pl-PL" sz="1900" dirty="0" smtClean="0"/>
            </a:br>
            <a:r>
              <a:rPr lang="pl-PL" sz="1900" dirty="0"/>
              <a:t>powyżej 850 o C i przy zawartości tlenu powyżej 6%,</a:t>
            </a:r>
            <a:r>
              <a:rPr lang="pl-PL" sz="1900" dirty="0" smtClean="0"/>
              <a:t/>
            </a:r>
            <a:br>
              <a:rPr lang="pl-PL" sz="1900" dirty="0" smtClean="0"/>
            </a:br>
            <a:r>
              <a:rPr lang="pl-PL" sz="1900" dirty="0"/>
              <a:t>-instalacje przeróbki termicznej powinny </a:t>
            </a:r>
            <a:r>
              <a:rPr lang="pl-PL" sz="1900" dirty="0" smtClean="0"/>
              <a:t>by przystosowane </a:t>
            </a:r>
            <a:r>
              <a:rPr lang="pl-PL" sz="1900" dirty="0"/>
              <a:t>do obniżania poziomu</a:t>
            </a:r>
            <a:r>
              <a:rPr lang="pl-PL" sz="1900" dirty="0" smtClean="0"/>
              <a:t/>
            </a:r>
            <a:br>
              <a:rPr lang="pl-PL" sz="1900" dirty="0" smtClean="0"/>
            </a:br>
            <a:r>
              <a:rPr lang="pl-PL" sz="1900" dirty="0"/>
              <a:t>granicznych emisji gazów szkodliwych,</a:t>
            </a:r>
            <a:r>
              <a:rPr lang="pl-PL" sz="1900" dirty="0" smtClean="0"/>
              <a:t/>
            </a:r>
            <a:br>
              <a:rPr lang="pl-PL" sz="1900" dirty="0" smtClean="0"/>
            </a:br>
            <a:r>
              <a:rPr lang="pl-PL" sz="1900" dirty="0"/>
              <a:t>-należy uwzględnić zużycie i dalsze zobojętnienie pozostałości po przeróbce termicznej odpadów, co jest zgodne z postępem techniki</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Plik:Sopförbränningsanläggningen på Spillepengen, Malmö.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6866" name="Picture 2" descr="Sposób na śmieci  w Rzeszowie – termiczna utylizacja"/>
          <p:cNvPicPr>
            <a:picLocks noChangeAspect="1" noChangeArrowheads="1"/>
          </p:cNvPicPr>
          <p:nvPr/>
        </p:nvPicPr>
        <p:blipFill>
          <a:blip r:embed="rId2" cstate="print"/>
          <a:srcRect/>
          <a:stretch>
            <a:fillRect/>
          </a:stretch>
        </p:blipFill>
        <p:spPr bwMode="auto">
          <a:xfrm>
            <a:off x="-1" y="0"/>
            <a:ext cx="9180107"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686800" cy="841248"/>
          </a:xfrm>
        </p:spPr>
        <p:txBody>
          <a:bodyPr/>
          <a:lstStyle/>
          <a:p>
            <a:pPr algn="ctr"/>
            <a:r>
              <a:rPr lang="pl-PL" dirty="0" smtClean="0"/>
              <a:t>Paliwa alternatywne</a:t>
            </a:r>
            <a:endParaRPr lang="pl-PL" dirty="0"/>
          </a:p>
        </p:txBody>
      </p:sp>
      <p:sp>
        <p:nvSpPr>
          <p:cNvPr id="3" name="Prostokąt 2"/>
          <p:cNvSpPr/>
          <p:nvPr/>
        </p:nvSpPr>
        <p:spPr>
          <a:xfrm>
            <a:off x="395536" y="1340768"/>
            <a:ext cx="8352928" cy="1477328"/>
          </a:xfrm>
          <a:prstGeom prst="rect">
            <a:avLst/>
          </a:prstGeom>
        </p:spPr>
        <p:txBody>
          <a:bodyPr wrap="square">
            <a:spAutoFit/>
          </a:bodyPr>
          <a:lstStyle/>
          <a:p>
            <a:r>
              <a:rPr lang="pl-PL" dirty="0"/>
              <a:t>Odpady komunalne i przemysłowe lub ich mieszaniny zarówno w stanie stałym jak </a:t>
            </a:r>
            <a:r>
              <a:rPr lang="pl-PL" dirty="0" smtClean="0"/>
              <a:t>i</a:t>
            </a:r>
            <a:r>
              <a:rPr lang="pl-PL" dirty="0"/>
              <a:t> </a:t>
            </a:r>
            <a:r>
              <a:rPr lang="pl-PL" dirty="0" smtClean="0"/>
              <a:t>ciekłym </a:t>
            </a:r>
            <a:r>
              <a:rPr lang="pl-PL" dirty="0"/>
              <a:t>mogą być paliwami alternatywnymi (zastępczymi, wtórnymi) </a:t>
            </a:r>
            <a:r>
              <a:rPr lang="pl-PL" dirty="0" smtClean="0"/>
              <a:t>wykorzystywanymi</a:t>
            </a:r>
            <a:r>
              <a:rPr lang="pl-PL" dirty="0"/>
              <a:t> </a:t>
            </a:r>
            <a:r>
              <a:rPr lang="pl-PL" dirty="0" smtClean="0"/>
              <a:t>w </a:t>
            </a:r>
            <a:r>
              <a:rPr lang="pl-PL" dirty="0"/>
              <a:t>przemyśle jako zamiennik paliw konwencjonalnych. Pojęcie paliw alternatywnych funkcjonuje od kilkunastu lat. Udział tych paliw w globalnym rynku energii ciągle rośnie </a:t>
            </a:r>
            <a:r>
              <a:rPr lang="pl-PL" dirty="0" smtClean="0"/>
              <a:t>.</a:t>
            </a:r>
            <a:endParaRPr lang="pl-PL" dirty="0"/>
          </a:p>
        </p:txBody>
      </p:sp>
      <p:sp>
        <p:nvSpPr>
          <p:cNvPr id="4" name="Prostokąt 3"/>
          <p:cNvSpPr/>
          <p:nvPr/>
        </p:nvSpPr>
        <p:spPr>
          <a:xfrm>
            <a:off x="251520" y="2996952"/>
            <a:ext cx="8424936" cy="3416320"/>
          </a:xfrm>
          <a:prstGeom prst="rect">
            <a:avLst/>
          </a:prstGeom>
        </p:spPr>
        <p:txBody>
          <a:bodyPr wrap="square">
            <a:spAutoFit/>
          </a:bodyPr>
          <a:lstStyle/>
          <a:p>
            <a:r>
              <a:rPr lang="pl-PL" dirty="0"/>
              <a:t>Cementownie wykorzystują szeroką gamę odpadów zarówno przemysłowych jak i</a:t>
            </a:r>
            <a:r>
              <a:rPr lang="pl-PL" dirty="0" smtClean="0"/>
              <a:t/>
            </a:r>
            <a:br>
              <a:rPr lang="pl-PL" dirty="0" smtClean="0"/>
            </a:br>
            <a:r>
              <a:rPr lang="pl-PL" dirty="0"/>
              <a:t>komunalnych, a więc :</a:t>
            </a:r>
            <a:r>
              <a:rPr lang="pl-PL" dirty="0" smtClean="0"/>
              <a:t/>
            </a:r>
            <a:br>
              <a:rPr lang="pl-PL" dirty="0" smtClean="0"/>
            </a:br>
            <a:r>
              <a:rPr lang="pl-PL" dirty="0" smtClean="0"/>
              <a:t>- </a:t>
            </a:r>
            <a:r>
              <a:rPr lang="pl-PL" dirty="0"/>
              <a:t>powszechnie uciążliwe odpady komunalne,</a:t>
            </a:r>
            <a:r>
              <a:rPr lang="pl-PL" dirty="0" smtClean="0"/>
              <a:t/>
            </a:r>
            <a:br>
              <a:rPr lang="pl-PL" dirty="0" smtClean="0"/>
            </a:br>
            <a:r>
              <a:rPr lang="pl-PL" dirty="0"/>
              <a:t>- odpadowe produkty ropopochodne,</a:t>
            </a:r>
            <a:r>
              <a:rPr lang="pl-PL" dirty="0" smtClean="0"/>
              <a:t/>
            </a:r>
            <a:br>
              <a:rPr lang="pl-PL" dirty="0" smtClean="0"/>
            </a:br>
            <a:r>
              <a:rPr lang="pl-PL" dirty="0"/>
              <a:t>- zużyte opony samochodowe,</a:t>
            </a:r>
            <a:r>
              <a:rPr lang="pl-PL" dirty="0" smtClean="0"/>
              <a:t/>
            </a:r>
            <a:br>
              <a:rPr lang="pl-PL" dirty="0" smtClean="0"/>
            </a:br>
            <a:r>
              <a:rPr lang="pl-PL" dirty="0"/>
              <a:t>- przeterminowane środki ochrony roślin i środki owadobójcze,</a:t>
            </a:r>
            <a:r>
              <a:rPr lang="pl-PL" dirty="0" smtClean="0"/>
              <a:t/>
            </a:r>
            <a:br>
              <a:rPr lang="pl-PL" dirty="0" smtClean="0"/>
            </a:br>
            <a:r>
              <a:rPr lang="pl-PL" dirty="0"/>
              <a:t>- lekarstwa i inne produkty z przemysłu farmaceutycznego,</a:t>
            </a:r>
            <a:r>
              <a:rPr lang="pl-PL" dirty="0" smtClean="0"/>
              <a:t/>
            </a:r>
            <a:br>
              <a:rPr lang="pl-PL" dirty="0" smtClean="0"/>
            </a:br>
            <a:r>
              <a:rPr lang="pl-PL" dirty="0"/>
              <a:t>- produkty z przemysłu farb i lakierów</a:t>
            </a:r>
            <a:r>
              <a:rPr lang="pl-PL" dirty="0" smtClean="0"/>
              <a:t/>
            </a:r>
            <a:br>
              <a:rPr lang="pl-PL" dirty="0" smtClean="0"/>
            </a:br>
            <a:r>
              <a:rPr lang="pl-PL" dirty="0"/>
              <a:t>- osady i szlamy powstałe w oczyszczalniach ścieków</a:t>
            </a:r>
            <a:r>
              <a:rPr lang="pl-PL" dirty="0" smtClean="0"/>
              <a:t/>
            </a:r>
            <a:br>
              <a:rPr lang="pl-PL" dirty="0" smtClean="0"/>
            </a:br>
            <a:r>
              <a:rPr lang="pl-PL" dirty="0"/>
              <a:t>Korzyści wynikajcie z zastosowania paliw alternatywnych w przemyśle cementowym</a:t>
            </a:r>
            <a:r>
              <a:rPr lang="pl-PL" dirty="0" smtClean="0"/>
              <a:t/>
            </a:r>
            <a:br>
              <a:rPr lang="pl-PL" dirty="0" smtClean="0"/>
            </a:br>
            <a:r>
              <a:rPr lang="pl-PL" dirty="0"/>
              <a:t>są ekonomiczne jak i ekologiczne zarówno dla zakładu wykorzystującego odpady, jak</a:t>
            </a:r>
            <a:r>
              <a:rPr lang="pl-PL" dirty="0" smtClean="0"/>
              <a:t/>
            </a:r>
            <a:br>
              <a:rPr lang="pl-PL" dirty="0" smtClean="0"/>
            </a:br>
            <a:r>
              <a:rPr lang="pl-PL" dirty="0"/>
              <a:t>również dla społeczeństwa.</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Paliwa alternatywne</a:t>
            </a:r>
            <a:endParaRPr lang="pl-PL" dirty="0"/>
          </a:p>
        </p:txBody>
      </p:sp>
      <p:pic>
        <p:nvPicPr>
          <p:cNvPr id="51202" name="Picture 2" descr="http://www.e-czytelnia.abrys.pl/archiwum/image/archiwum/CE/2011-03/rys1.jpg"/>
          <p:cNvPicPr>
            <a:picLocks noChangeAspect="1" noChangeArrowheads="1"/>
          </p:cNvPicPr>
          <p:nvPr/>
        </p:nvPicPr>
        <p:blipFill>
          <a:blip r:embed="rId2" cstate="print"/>
          <a:srcRect/>
          <a:stretch>
            <a:fillRect/>
          </a:stretch>
        </p:blipFill>
        <p:spPr bwMode="auto">
          <a:xfrm>
            <a:off x="-1" y="0"/>
            <a:ext cx="9122989"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rot="720000">
            <a:off x="721016" y="1510488"/>
            <a:ext cx="7992888" cy="1200329"/>
          </a:xfrm>
          <a:prstGeom prst="rect">
            <a:avLst/>
          </a:prstGeom>
          <a:noFill/>
        </p:spPr>
        <p:txBody>
          <a:bodyPr wrap="square" rtlCol="0">
            <a:spAutoFit/>
          </a:bodyPr>
          <a:lstStyle/>
          <a:p>
            <a:r>
              <a:rPr lang="pl-PL" sz="7200" b="1" dirty="0" smtClean="0"/>
              <a:t>Dziękuję za uwagę .</a:t>
            </a:r>
            <a:endParaRPr lang="pl-PL" sz="7200" b="1" dirty="0"/>
          </a:p>
        </p:txBody>
      </p:sp>
      <p:sp>
        <p:nvSpPr>
          <p:cNvPr id="4" name="pole tekstowe 3"/>
          <p:cNvSpPr txBox="1"/>
          <p:nvPr/>
        </p:nvSpPr>
        <p:spPr>
          <a:xfrm>
            <a:off x="4283968" y="5229200"/>
            <a:ext cx="4608512" cy="523220"/>
          </a:xfrm>
          <a:prstGeom prst="rect">
            <a:avLst/>
          </a:prstGeom>
          <a:noFill/>
        </p:spPr>
        <p:txBody>
          <a:bodyPr wrap="square" rtlCol="0">
            <a:spAutoFit/>
          </a:bodyPr>
          <a:lstStyle/>
          <a:p>
            <a:r>
              <a:rPr lang="pl-PL" sz="2800" dirty="0" smtClean="0"/>
              <a:t>Weronika Biecka kl. 2p</a:t>
            </a:r>
            <a:endParaRPr lang="pl-PL" sz="2800" dirty="0"/>
          </a:p>
        </p:txBody>
      </p:sp>
      <p:pic>
        <p:nvPicPr>
          <p:cNvPr id="38914" name="Picture 2" descr="C:\Users\wera\AppData\Local\Microsoft\Windows\Temporary Internet Files\Content.IE5\WZ5SLWCL\MC900423171[1].wmf"/>
          <p:cNvPicPr>
            <a:picLocks noChangeAspect="1" noChangeArrowheads="1"/>
          </p:cNvPicPr>
          <p:nvPr/>
        </p:nvPicPr>
        <p:blipFill>
          <a:blip r:embed="rId2" cstate="print"/>
          <a:srcRect/>
          <a:stretch>
            <a:fillRect/>
          </a:stretch>
        </p:blipFill>
        <p:spPr bwMode="auto">
          <a:xfrm rot="-840000">
            <a:off x="1401563" y="2850851"/>
            <a:ext cx="2016224" cy="2016224"/>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323528" y="548680"/>
            <a:ext cx="8064896" cy="1692771"/>
          </a:xfrm>
          <a:prstGeom prst="rect">
            <a:avLst/>
          </a:prstGeom>
        </p:spPr>
        <p:txBody>
          <a:bodyPr wrap="square">
            <a:spAutoFit/>
          </a:bodyPr>
          <a:lstStyle/>
          <a:p>
            <a:r>
              <a:rPr lang="pl-PL" sz="2000" b="1" dirty="0" smtClean="0"/>
              <a:t>Recykling </a:t>
            </a:r>
            <a:r>
              <a:rPr lang="pl-PL" sz="2000" b="1" dirty="0"/>
              <a:t>energetyczny </a:t>
            </a:r>
            <a:r>
              <a:rPr lang="pl-PL" sz="2000" dirty="0"/>
              <a:t>zwany też </a:t>
            </a:r>
            <a:r>
              <a:rPr lang="pl-PL" sz="2000" b="1" dirty="0"/>
              <a:t>odzyskiem energii </a:t>
            </a:r>
            <a:r>
              <a:rPr lang="pl-PL" sz="2000" dirty="0"/>
              <a:t>jest to proces, w którym odzyskuje się w części energię zużytą na wytworzenie wyrobów i towarów, usuniętych po zużyciu na wysypisko, w tym także odpadów opakowaniowych.</a:t>
            </a:r>
            <a:r>
              <a:rPr lang="pl-PL" sz="2400" dirty="0" smtClean="0"/>
              <a:t/>
            </a:r>
            <a:br>
              <a:rPr lang="pl-PL" sz="2400" dirty="0" smtClean="0"/>
            </a:br>
            <a:endParaRPr lang="pl-PL" sz="2400" dirty="0"/>
          </a:p>
        </p:txBody>
      </p:sp>
      <p:sp>
        <p:nvSpPr>
          <p:cNvPr id="8" name="Prostokąt 7"/>
          <p:cNvSpPr/>
          <p:nvPr/>
        </p:nvSpPr>
        <p:spPr>
          <a:xfrm>
            <a:off x="611560" y="2276872"/>
            <a:ext cx="8064896" cy="1015663"/>
          </a:xfrm>
          <a:prstGeom prst="rect">
            <a:avLst/>
          </a:prstGeom>
        </p:spPr>
        <p:txBody>
          <a:bodyPr wrap="square">
            <a:spAutoFit/>
          </a:bodyPr>
          <a:lstStyle/>
          <a:p>
            <a:r>
              <a:rPr lang="pl-PL" sz="2000" dirty="0" smtClean="0"/>
              <a:t>Recykling energetyczny obejmuje nie tylko spalanie odpadów, lecz także wytwarzanie z odpadów paliw stałych, ciekłych i gazowych oraz przetwarzanie ich na materiały termoizolacyjne. </a:t>
            </a:r>
            <a:endParaRPr lang="pl-PL" sz="2000" dirty="0"/>
          </a:p>
        </p:txBody>
      </p:sp>
      <p:pic>
        <p:nvPicPr>
          <p:cNvPr id="20482" name="Picture 2" descr="http://www.ekogroup.info/wp-content/uploads/2011/02/odpady-sortownie-recykling-ekologia.jpg"/>
          <p:cNvPicPr>
            <a:picLocks noChangeAspect="1" noChangeArrowheads="1"/>
          </p:cNvPicPr>
          <p:nvPr/>
        </p:nvPicPr>
        <p:blipFill>
          <a:blip r:embed="rId2" cstate="print"/>
          <a:srcRect/>
          <a:stretch>
            <a:fillRect/>
          </a:stretch>
        </p:blipFill>
        <p:spPr bwMode="auto">
          <a:xfrm>
            <a:off x="4067944" y="3501008"/>
            <a:ext cx="4777546" cy="2854450"/>
          </a:xfrm>
          <a:prstGeom prst="rect">
            <a:avLst/>
          </a:prstGeom>
          <a:noFill/>
        </p:spPr>
      </p:pic>
      <p:sp>
        <p:nvSpPr>
          <p:cNvPr id="11" name="Prostokąt 10"/>
          <p:cNvSpPr/>
          <p:nvPr/>
        </p:nvSpPr>
        <p:spPr>
          <a:xfrm>
            <a:off x="251520" y="3717032"/>
            <a:ext cx="3816424" cy="2677656"/>
          </a:xfrm>
          <a:prstGeom prst="rect">
            <a:avLst/>
          </a:prstGeom>
        </p:spPr>
        <p:txBody>
          <a:bodyPr wrap="square">
            <a:spAutoFit/>
          </a:bodyPr>
          <a:lstStyle/>
          <a:p>
            <a:r>
              <a:rPr lang="pl-PL" sz="2400" b="1" dirty="0" smtClean="0"/>
              <a:t>Energie możemy uzyskać z:</a:t>
            </a:r>
            <a:r>
              <a:rPr lang="pl-PL" sz="2400" dirty="0" smtClean="0"/>
              <a:t/>
            </a:r>
            <a:br>
              <a:rPr lang="pl-PL" sz="2400" dirty="0" smtClean="0"/>
            </a:br>
            <a:r>
              <a:rPr lang="pl-PL" sz="2400" dirty="0" smtClean="0"/>
              <a:t>- odpadów organicznych </a:t>
            </a:r>
            <a:br>
              <a:rPr lang="pl-PL" sz="2400" dirty="0" smtClean="0"/>
            </a:br>
            <a:r>
              <a:rPr lang="pl-PL" sz="2400" dirty="0" smtClean="0"/>
              <a:t>- gazów unoszących się</a:t>
            </a:r>
          </a:p>
          <a:p>
            <a:r>
              <a:rPr lang="pl-PL" sz="2400" dirty="0" smtClean="0"/>
              <a:t> nad wysypiskami </a:t>
            </a:r>
            <a:br>
              <a:rPr lang="pl-PL" sz="2400" dirty="0" smtClean="0"/>
            </a:br>
            <a:r>
              <a:rPr lang="pl-PL" sz="2400" dirty="0" smtClean="0"/>
              <a:t>- ścieków</a:t>
            </a:r>
            <a:br>
              <a:rPr lang="pl-PL" sz="2400" dirty="0" smtClean="0"/>
            </a:br>
            <a:r>
              <a:rPr lang="pl-PL" sz="2400" dirty="0" smtClean="0"/>
              <a:t>- biomasy</a:t>
            </a:r>
            <a:br>
              <a:rPr lang="pl-PL" sz="2400" dirty="0" smtClean="0"/>
            </a:br>
            <a:r>
              <a:rPr lang="pl-PL" sz="2400" dirty="0" smtClean="0"/>
              <a:t>- spalania odpadów</a:t>
            </a:r>
            <a:endParaRPr lang="pl-PL" sz="24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260648"/>
            <a:ext cx="8424936" cy="2308324"/>
          </a:xfrm>
          <a:prstGeom prst="rect">
            <a:avLst/>
          </a:prstGeom>
        </p:spPr>
        <p:txBody>
          <a:bodyPr wrap="square">
            <a:spAutoFit/>
          </a:bodyPr>
          <a:lstStyle/>
          <a:p>
            <a:r>
              <a:rPr lang="pl-PL" sz="2000" dirty="0"/>
              <a:t>Bioodpady organiczne są dostarczane do zakładu gdzie podlegają przeróbce ręcznej i mechanicznej. W celu unieszkodliwienia czynników chorobotwórczych, biomasa jest pasteryzowana tzn. jest podgrzewana do temperatury 70C. </a:t>
            </a:r>
            <a:r>
              <a:rPr lang="pl-PL" sz="2000" dirty="0" smtClean="0"/>
              <a:t>Pasteryzowana biomasa jest przekazywana do zbiornika reakcyjnego, gdzie poddana jest procesowi fermentacji. </a:t>
            </a:r>
          </a:p>
          <a:p>
            <a:pPr algn="ctr"/>
            <a:endParaRPr lang="pl-PL" sz="2200" dirty="0"/>
          </a:p>
          <a:p>
            <a:pPr algn="ctr"/>
            <a:r>
              <a:rPr lang="pl-PL" sz="2200" dirty="0" smtClean="0"/>
              <a:t> </a:t>
            </a:r>
            <a:endParaRPr lang="pl-PL" sz="2200" dirty="0"/>
          </a:p>
        </p:txBody>
      </p:sp>
      <p:sp>
        <p:nvSpPr>
          <p:cNvPr id="3" name="Prostokąt 2"/>
          <p:cNvSpPr/>
          <p:nvPr/>
        </p:nvSpPr>
        <p:spPr>
          <a:xfrm>
            <a:off x="467544" y="5517232"/>
            <a:ext cx="8424936" cy="830997"/>
          </a:xfrm>
          <a:prstGeom prst="rect">
            <a:avLst/>
          </a:prstGeom>
        </p:spPr>
        <p:txBody>
          <a:bodyPr wrap="square">
            <a:spAutoFit/>
          </a:bodyPr>
          <a:lstStyle/>
          <a:p>
            <a:r>
              <a:rPr lang="pl-PL" sz="2400" dirty="0" smtClean="0"/>
              <a:t>W ten sposób w ciągu 24 godzin uzyskuje się 3.000-4.000 m3 biogazu, co odpowiada 2.000 - 2.500 litrom oleju opałowego.</a:t>
            </a:r>
            <a:endParaRPr lang="pl-PL" sz="2400" dirty="0"/>
          </a:p>
        </p:txBody>
      </p:sp>
      <p:pic>
        <p:nvPicPr>
          <p:cNvPr id="18434" name="Picture 2" descr="http://www.zielonaakcja.pl/Files/Image/Odpady/rys_odpadowy_odpady_BIO_m.jpg"/>
          <p:cNvPicPr>
            <a:picLocks noChangeAspect="1" noChangeArrowheads="1"/>
          </p:cNvPicPr>
          <p:nvPr/>
        </p:nvPicPr>
        <p:blipFill>
          <a:blip r:embed="rId2" cstate="print"/>
          <a:srcRect/>
          <a:stretch>
            <a:fillRect/>
          </a:stretch>
        </p:blipFill>
        <p:spPr bwMode="auto">
          <a:xfrm>
            <a:off x="827584" y="2060848"/>
            <a:ext cx="2664296" cy="3070159"/>
          </a:xfrm>
          <a:prstGeom prst="rect">
            <a:avLst/>
          </a:prstGeom>
          <a:noFill/>
        </p:spPr>
      </p:pic>
      <p:sp>
        <p:nvSpPr>
          <p:cNvPr id="7" name="Prostokąt 6"/>
          <p:cNvSpPr/>
          <p:nvPr/>
        </p:nvSpPr>
        <p:spPr>
          <a:xfrm>
            <a:off x="3851920" y="1988840"/>
            <a:ext cx="4824536" cy="3170099"/>
          </a:xfrm>
          <a:prstGeom prst="rect">
            <a:avLst/>
          </a:prstGeom>
        </p:spPr>
        <p:txBody>
          <a:bodyPr wrap="square">
            <a:spAutoFit/>
          </a:bodyPr>
          <a:lstStyle/>
          <a:p>
            <a:r>
              <a:rPr lang="pl-PL" sz="2000" dirty="0" smtClean="0"/>
              <a:t>Biomasa pozostaje tam przez 20-25 dni. Proces fermentacji zachodzi w temperaturze 38C. W tych warunkach bakterie przetwarzają około 40-50 % materiału organicznego biomasy na palny biogaz, w którym zawartość czystego metanu wynosi 60-70%. Siarkowodór jest usuwany w procesie chemicznym, następnie gaz podlega sprężaniu do ciśnienia 1 bara i jest suszony.</a:t>
            </a:r>
            <a:endParaRPr lang="pl-PL" sz="20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404664"/>
            <a:ext cx="8158680" cy="841248"/>
          </a:xfrm>
        </p:spPr>
        <p:txBody>
          <a:bodyPr/>
          <a:lstStyle/>
          <a:p>
            <a:r>
              <a:rPr lang="pl-PL" dirty="0" smtClean="0"/>
              <a:t>Energia z odpadów organicznych</a:t>
            </a:r>
            <a:endParaRPr lang="pl-PL" dirty="0"/>
          </a:p>
        </p:txBody>
      </p:sp>
      <p:sp>
        <p:nvSpPr>
          <p:cNvPr id="4" name="Prostokąt 3"/>
          <p:cNvSpPr/>
          <p:nvPr/>
        </p:nvSpPr>
        <p:spPr>
          <a:xfrm>
            <a:off x="467544" y="1556792"/>
            <a:ext cx="8280920" cy="4524315"/>
          </a:xfrm>
          <a:prstGeom prst="rect">
            <a:avLst/>
          </a:prstGeom>
        </p:spPr>
        <p:txBody>
          <a:bodyPr wrap="square">
            <a:spAutoFit/>
          </a:bodyPr>
          <a:lstStyle/>
          <a:p>
            <a:r>
              <a:rPr lang="pl-PL" sz="2400" dirty="0"/>
              <a:t>W Polsce około 10 gospodarstw rolnych wykorzystuje energię biogazu z odchodów zwierzęcych do produkcji ciepła</a:t>
            </a:r>
            <a:r>
              <a:rPr lang="pl-PL" sz="2400" dirty="0" smtClean="0"/>
              <a:t>.</a:t>
            </a:r>
          </a:p>
          <a:p>
            <a:r>
              <a:rPr lang="pl-PL" sz="2400" dirty="0" smtClean="0"/>
              <a:t/>
            </a:r>
            <a:br>
              <a:rPr lang="pl-PL" sz="2400" dirty="0" smtClean="0"/>
            </a:br>
            <a:r>
              <a:rPr lang="pl-PL" sz="2400" dirty="0"/>
              <a:t>W procesach fermentacji odpadów biologicznych wytwarza się gaz, który ma szerokie zastosowanie w gospodarstwach i przedsiębiorstwach rolniczych. Firmy kompostujące gromadzą i przetwarzają odpady biologiczne dostarczane z rzeźni, ubojni, gospodarstw ogrodniczo-rolniczych a także z innych przedsiębiorstw przemysłowych. Zamiast bezproduktywnie spalać biogaz powstający w procesie kompostowania odpadów, można go wykorzystać jako paliwo dla silników gazowych stosowanych w układach wytwarzania energii </a:t>
            </a:r>
            <a:r>
              <a:rPr lang="pl-PL" sz="2400" dirty="0" smtClean="0"/>
              <a:t>elektrycznej.</a:t>
            </a:r>
            <a:endParaRPr lang="pl-PL" sz="2400" dirty="0"/>
          </a:p>
        </p:txBody>
      </p:sp>
      <p:pic>
        <p:nvPicPr>
          <p:cNvPr id="19458" name="Picture 2" descr="http://www.pgbiogaz.pl/flashimages/1header_48c267708fe71.jpg"/>
          <p:cNvPicPr>
            <a:picLocks noChangeAspect="1" noChangeArrowheads="1"/>
          </p:cNvPicPr>
          <p:nvPr/>
        </p:nvPicPr>
        <p:blipFill>
          <a:blip r:embed="rId2" cstate="print"/>
          <a:srcRect/>
          <a:stretch>
            <a:fillRect/>
          </a:stretch>
        </p:blipFill>
        <p:spPr bwMode="auto">
          <a:xfrm>
            <a:off x="395535" y="2636912"/>
            <a:ext cx="8248185" cy="3600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19458"/>
                                        </p:tgtEl>
                                      </p:cBhvr>
                                    </p:animEffect>
                                    <p:set>
                                      <p:cBhvr>
                                        <p:cTn id="7" dur="1" fill="hold">
                                          <p:stCondLst>
                                            <p:cond delay="29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99592" y="2276872"/>
            <a:ext cx="7992888" cy="3816429"/>
          </a:xfrm>
          <a:prstGeom prst="rect">
            <a:avLst/>
          </a:prstGeom>
        </p:spPr>
        <p:txBody>
          <a:bodyPr wrap="square">
            <a:spAutoFit/>
          </a:bodyPr>
          <a:lstStyle/>
          <a:p>
            <a:r>
              <a:rPr lang="pl-PL" sz="2200" b="1" dirty="0" smtClean="0"/>
              <a:t>Typowe </a:t>
            </a:r>
            <a:r>
              <a:rPr lang="pl-PL" sz="2200" b="1" dirty="0"/>
              <a:t>przykłady wykorzystania obejmują:</a:t>
            </a:r>
            <a:r>
              <a:rPr lang="pl-PL" sz="2200" dirty="0" smtClean="0"/>
              <a:t/>
            </a:r>
            <a:br>
              <a:rPr lang="pl-PL" sz="2200" dirty="0" smtClean="0"/>
            </a:br>
            <a:r>
              <a:rPr lang="pl-PL" sz="2200" dirty="0"/>
              <a:t>· produkcję energii elektrycznej w silnikach iskrowych lub turbinach, </a:t>
            </a:r>
            <a:r>
              <a:rPr lang="pl-PL" sz="2200" dirty="0" smtClean="0"/>
              <a:t/>
            </a:r>
            <a:br>
              <a:rPr lang="pl-PL" sz="2200" dirty="0" smtClean="0"/>
            </a:br>
            <a:r>
              <a:rPr lang="pl-PL" sz="2200" dirty="0"/>
              <a:t>· produkcję energii cieplnej w przystosowanych kotłach gazowych, </a:t>
            </a:r>
            <a:r>
              <a:rPr lang="pl-PL" sz="2200" dirty="0" smtClean="0"/>
              <a:t/>
            </a:r>
            <a:br>
              <a:rPr lang="pl-PL" sz="2200" dirty="0" smtClean="0"/>
            </a:br>
            <a:r>
              <a:rPr lang="pl-PL" sz="2200" dirty="0"/>
              <a:t>· produkcję energii elektrycznej i cieplnej w jednostkach skojarzonych, </a:t>
            </a:r>
            <a:r>
              <a:rPr lang="pl-PL" sz="2200" dirty="0" smtClean="0"/>
              <a:t/>
            </a:r>
            <a:br>
              <a:rPr lang="pl-PL" sz="2200" dirty="0" smtClean="0"/>
            </a:br>
            <a:r>
              <a:rPr lang="pl-PL" sz="2200" dirty="0"/>
              <a:t>· dostarczanie gazu wysypiskowego do sieci gazowej, </a:t>
            </a:r>
            <a:r>
              <a:rPr lang="pl-PL" sz="2200" dirty="0" smtClean="0"/>
              <a:t/>
            </a:r>
            <a:br>
              <a:rPr lang="pl-PL" sz="2200" dirty="0" smtClean="0"/>
            </a:br>
            <a:r>
              <a:rPr lang="pl-PL" sz="2200" dirty="0"/>
              <a:t>· wykorzystanie gazu jako paliwa do silników trakcyjnych/pojazdów, </a:t>
            </a:r>
            <a:r>
              <a:rPr lang="pl-PL" sz="2200" dirty="0" smtClean="0"/>
              <a:t/>
            </a:r>
            <a:br>
              <a:rPr lang="pl-PL" sz="2200" dirty="0" smtClean="0"/>
            </a:br>
            <a:r>
              <a:rPr lang="pl-PL" sz="2200" dirty="0"/>
              <a:t>· wykorzystanie gazu w procesach technologicznych, np. w produkcji metanolu.</a:t>
            </a:r>
          </a:p>
        </p:txBody>
      </p:sp>
      <p:sp>
        <p:nvSpPr>
          <p:cNvPr id="3" name="Prostokąt 2"/>
          <p:cNvSpPr/>
          <p:nvPr/>
        </p:nvSpPr>
        <p:spPr>
          <a:xfrm>
            <a:off x="323528" y="620688"/>
            <a:ext cx="8064896" cy="1200329"/>
          </a:xfrm>
          <a:prstGeom prst="rect">
            <a:avLst/>
          </a:prstGeom>
        </p:spPr>
        <p:txBody>
          <a:bodyPr wrap="square">
            <a:spAutoFit/>
          </a:bodyPr>
          <a:lstStyle/>
          <a:p>
            <a:pPr algn="ctr"/>
            <a:r>
              <a:rPr lang="pl-PL" sz="2400" dirty="0" smtClean="0"/>
              <a:t>Biogaz o dużej zawartości metanu (powyżej 40%) może być wykorzystany do celów użytkowych, głownie do celów energetycznych lub w innych procesach technologicznych. </a:t>
            </a:r>
            <a:endParaRPr lang="pl-PL" sz="24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04664"/>
            <a:ext cx="8424936" cy="1323439"/>
          </a:xfrm>
          <a:prstGeom prst="rect">
            <a:avLst/>
          </a:prstGeom>
        </p:spPr>
        <p:txBody>
          <a:bodyPr wrap="square">
            <a:spAutoFit/>
          </a:bodyPr>
          <a:lstStyle/>
          <a:p>
            <a:pPr algn="ctr"/>
            <a:r>
              <a:rPr lang="pl-PL" sz="4000" b="1" dirty="0" smtClean="0"/>
              <a:t>Ile m</a:t>
            </a:r>
            <a:r>
              <a:rPr lang="pl-PL" sz="4000" b="1" dirty="0" smtClean="0">
                <a:latin typeface="Calibri"/>
                <a:cs typeface="Calibri"/>
              </a:rPr>
              <a:t>³ biogazu można pozyskać z 1 tony różnych związków organicznych</a:t>
            </a:r>
            <a:endParaRPr lang="pl-PL" sz="4000" b="1"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88840"/>
            <a:ext cx="8604448" cy="4514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475656" y="260648"/>
            <a:ext cx="6552728" cy="841248"/>
          </a:xfrm>
        </p:spPr>
        <p:txBody>
          <a:bodyPr>
            <a:normAutofit fontScale="90000"/>
          </a:bodyPr>
          <a:lstStyle/>
          <a:p>
            <a:r>
              <a:rPr lang="pl-PL" dirty="0" smtClean="0"/>
              <a:t>Energia uzyskana z wysypisk</a:t>
            </a:r>
            <a:endParaRPr lang="pl-PL" dirty="0"/>
          </a:p>
        </p:txBody>
      </p:sp>
      <p:sp>
        <p:nvSpPr>
          <p:cNvPr id="5" name="Prostokąt 4"/>
          <p:cNvSpPr/>
          <p:nvPr/>
        </p:nvSpPr>
        <p:spPr>
          <a:xfrm>
            <a:off x="539552" y="1484784"/>
            <a:ext cx="8280920" cy="1323439"/>
          </a:xfrm>
          <a:prstGeom prst="rect">
            <a:avLst/>
          </a:prstGeom>
        </p:spPr>
        <p:txBody>
          <a:bodyPr wrap="square">
            <a:spAutoFit/>
          </a:bodyPr>
          <a:lstStyle/>
          <a:p>
            <a:r>
              <a:rPr lang="pl-PL" sz="2000" dirty="0"/>
              <a:t>Właściwie zagospodarowane składowisko odpadów komunalnych może stać się źródłem taniej energii odnawialnej - gazu </a:t>
            </a:r>
            <a:r>
              <a:rPr lang="pl-PL" sz="2000" dirty="0" smtClean="0"/>
              <a:t>wysypiskowego</a:t>
            </a:r>
            <a:r>
              <a:rPr lang="pl-PL" sz="2000" dirty="0"/>
              <a:t>. Rozkład substancji organicznych przez mikroorganizmy rozpoczyna się w kilka miesięcy po złożeniu odpadów na wysypisku śmieci.</a:t>
            </a:r>
          </a:p>
        </p:txBody>
      </p:sp>
      <p:sp>
        <p:nvSpPr>
          <p:cNvPr id="6" name="Prostokąt 5"/>
          <p:cNvSpPr/>
          <p:nvPr/>
        </p:nvSpPr>
        <p:spPr>
          <a:xfrm>
            <a:off x="1115616" y="2996952"/>
            <a:ext cx="6624736" cy="3170099"/>
          </a:xfrm>
          <a:prstGeom prst="rect">
            <a:avLst/>
          </a:prstGeom>
        </p:spPr>
        <p:txBody>
          <a:bodyPr wrap="square">
            <a:spAutoFit/>
          </a:bodyPr>
          <a:lstStyle/>
          <a:p>
            <a:r>
              <a:rPr lang="pl-PL" sz="2000" dirty="0"/>
              <a:t>Gaz wydzielający się w sposób niekontrolowany utrudnia i przeciwdziała systematycznej i szybkiej rekultywacji wysypiska. </a:t>
            </a:r>
            <a:r>
              <a:rPr lang="pl-PL" sz="2000" dirty="0" smtClean="0"/>
              <a:t/>
            </a:r>
            <a:br>
              <a:rPr lang="pl-PL" sz="2000" dirty="0" smtClean="0"/>
            </a:br>
            <a:r>
              <a:rPr lang="pl-PL" sz="2000" dirty="0"/>
              <a:t>Aby przyspieszyć rekultywację i zapobiec unoszeniu się gazów nad terenem wysypiska, powstawaniu nieprzyjemnych zapachów oraz niekontrolowanym samozapłonom gaz powinien być zbierany i odprowadzany. Gaz ten uzyskiwany jest w zasadzie za darmo, a jego wykorzystanie w układzie wytwarzanie energii elektrycznej i cieplnej w istotny sposób zwiększa zyskowność wysypiska. </a:t>
            </a:r>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160</TotalTime>
  <Words>1286</Words>
  <Application>Microsoft Office PowerPoint</Application>
  <PresentationFormat>Pokaz na ekranie (4:3)</PresentationFormat>
  <Paragraphs>94</Paragraphs>
  <Slides>32</Slides>
  <Notes>0</Notes>
  <HiddenSlides>0</HiddenSlides>
  <MMClips>0</MMClips>
  <ScaleCrop>false</ScaleCrop>
  <HeadingPairs>
    <vt:vector size="4" baseType="variant">
      <vt:variant>
        <vt:lpstr>Motyw</vt:lpstr>
      </vt:variant>
      <vt:variant>
        <vt:i4>1</vt:i4>
      </vt:variant>
      <vt:variant>
        <vt:lpstr>Tytuły slajdów</vt:lpstr>
      </vt:variant>
      <vt:variant>
        <vt:i4>32</vt:i4>
      </vt:variant>
    </vt:vector>
  </HeadingPairs>
  <TitlesOfParts>
    <vt:vector size="33" baseType="lpstr">
      <vt:lpstr>Wędrówka</vt:lpstr>
      <vt:lpstr>Slajd 1</vt:lpstr>
      <vt:lpstr>Odpady komunalne w polsce w liczbach:</vt:lpstr>
      <vt:lpstr>Slajd 3</vt:lpstr>
      <vt:lpstr>Slajd 4</vt:lpstr>
      <vt:lpstr>Slajd 5</vt:lpstr>
      <vt:lpstr>Energia z odpadów organicznych</vt:lpstr>
      <vt:lpstr>Slajd 7</vt:lpstr>
      <vt:lpstr>Slajd 8</vt:lpstr>
      <vt:lpstr>Energia uzyskana z wysypisk</vt:lpstr>
      <vt:lpstr>Slajd 10</vt:lpstr>
      <vt:lpstr>Slajd 11</vt:lpstr>
      <vt:lpstr>Slajd 12</vt:lpstr>
      <vt:lpstr>Energia z oczyszczalni ścieków</vt:lpstr>
      <vt:lpstr>Schemat instalacji biogazowni</vt:lpstr>
      <vt:lpstr>Slajd 15</vt:lpstr>
      <vt:lpstr>Slajd 16</vt:lpstr>
      <vt:lpstr>Slajd 17</vt:lpstr>
      <vt:lpstr>Slajd 18</vt:lpstr>
      <vt:lpstr>Biogaz – wady i zalety</vt:lpstr>
      <vt:lpstr>Biomasa</vt:lpstr>
      <vt:lpstr>Slajd 21</vt:lpstr>
      <vt:lpstr>Slajd 22</vt:lpstr>
      <vt:lpstr>Slajd 23</vt:lpstr>
      <vt:lpstr>Slajd 24</vt:lpstr>
      <vt:lpstr>Spalanie odpadów</vt:lpstr>
      <vt:lpstr>Termiczna utylizacja odpadów</vt:lpstr>
      <vt:lpstr>Termiczna utylizacja odpadów</vt:lpstr>
      <vt:lpstr>Slajd 28</vt:lpstr>
      <vt:lpstr>Slajd 29</vt:lpstr>
      <vt:lpstr>Paliwa alternatywne</vt:lpstr>
      <vt:lpstr>Paliwa alternatywne</vt:lpstr>
      <vt:lpstr>Slajd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wera</dc:creator>
  <cp:lastModifiedBy>wera</cp:lastModifiedBy>
  <cp:revision>1</cp:revision>
  <dcterms:created xsi:type="dcterms:W3CDTF">2012-12-18T17:40:07Z</dcterms:created>
  <dcterms:modified xsi:type="dcterms:W3CDTF">2012-12-18T20:20:18Z</dcterms:modified>
</cp:coreProperties>
</file>