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4" r:id="rId5"/>
    <p:sldId id="257" r:id="rId6"/>
    <p:sldId id="260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2" r:id="rId22"/>
    <p:sldId id="258" r:id="rId23"/>
    <p:sldId id="278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667" y="5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48EE-5AFF-438A-9D4B-A1D809C2A226}" type="datetimeFigureOut">
              <a:rPr lang="pl-PL" smtClean="0"/>
              <a:t>2013-05-26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1CB9-7483-48B1-B7C2-0DC7FE6CA051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48EE-5AFF-438A-9D4B-A1D809C2A226}" type="datetimeFigureOut">
              <a:rPr lang="pl-PL" smtClean="0"/>
              <a:t>2013-05-26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1CB9-7483-48B1-B7C2-0DC7FE6CA0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48EE-5AFF-438A-9D4B-A1D809C2A226}" type="datetimeFigureOut">
              <a:rPr lang="pl-PL" smtClean="0"/>
              <a:t>2013-05-26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1CB9-7483-48B1-B7C2-0DC7FE6CA0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48EE-5AFF-438A-9D4B-A1D809C2A226}" type="datetimeFigureOut">
              <a:rPr lang="pl-PL" smtClean="0"/>
              <a:t>2013-05-26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1CB9-7483-48B1-B7C2-0DC7FE6CA051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48EE-5AFF-438A-9D4B-A1D809C2A226}" type="datetimeFigureOut">
              <a:rPr lang="pl-PL" smtClean="0"/>
              <a:t>2013-05-26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1CB9-7483-48B1-B7C2-0DC7FE6CA0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48EE-5AFF-438A-9D4B-A1D809C2A226}" type="datetimeFigureOut">
              <a:rPr lang="pl-PL" smtClean="0"/>
              <a:t>2013-05-26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1CB9-7483-48B1-B7C2-0DC7FE6CA051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48EE-5AFF-438A-9D4B-A1D809C2A226}" type="datetimeFigureOut">
              <a:rPr lang="pl-PL" smtClean="0"/>
              <a:t>2013-05-26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1CB9-7483-48B1-B7C2-0DC7FE6CA051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48EE-5AFF-438A-9D4B-A1D809C2A226}" type="datetimeFigureOut">
              <a:rPr lang="pl-PL" smtClean="0"/>
              <a:t>2013-05-26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1CB9-7483-48B1-B7C2-0DC7FE6CA0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48EE-5AFF-438A-9D4B-A1D809C2A226}" type="datetimeFigureOut">
              <a:rPr lang="pl-PL" smtClean="0"/>
              <a:t>2013-05-26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1CB9-7483-48B1-B7C2-0DC7FE6CA0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48EE-5AFF-438A-9D4B-A1D809C2A226}" type="datetimeFigureOut">
              <a:rPr lang="pl-PL" smtClean="0"/>
              <a:t>2013-05-26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1CB9-7483-48B1-B7C2-0DC7FE6CA05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48EE-5AFF-438A-9D4B-A1D809C2A226}" type="datetimeFigureOut">
              <a:rPr lang="pl-PL" smtClean="0"/>
              <a:t>2013-05-26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1CB9-7483-48B1-B7C2-0DC7FE6CA051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CC48EE-5AFF-438A-9D4B-A1D809C2A226}" type="datetimeFigureOut">
              <a:rPr lang="pl-PL" smtClean="0"/>
              <a:t>2013-05-26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211CB9-7483-48B1-B7C2-0DC7FE6CA05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5300">
    <p:strips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gdarlowo.pl/499-4a1bdbd578307.htm" TargetMode="External"/><Relationship Id="rId13" Type="http://schemas.openxmlformats.org/officeDocument/2006/relationships/hyperlink" Target="http://eko-gminy.pl/gminy-przyjazne-oze-dobre-praktyki/listopad-2010/62-kisielice-farma-wiatrowa-odygowo.html" TargetMode="External"/><Relationship Id="rId18" Type="http://schemas.openxmlformats.org/officeDocument/2006/relationships/hyperlink" Target="http://www.windfarm.pl/realizacje2.php" TargetMode="External"/><Relationship Id="rId3" Type="http://schemas.openxmlformats.org/officeDocument/2006/relationships/hyperlink" Target="http://pawel-dabrowski.blogspot.com/2010/07/potencja-oze-w-polsce-energia-wiatrowa.html" TargetMode="External"/><Relationship Id="rId7" Type="http://schemas.openxmlformats.org/officeDocument/2006/relationships/hyperlink" Target="http://energetykon.pl/elektrownia-wiatrowa-w-barzowicach,968.html" TargetMode="External"/><Relationship Id="rId12" Type="http://schemas.openxmlformats.org/officeDocument/2006/relationships/hyperlink" Target="http://pepsa.com.pl/strona/farma-wiatrowa-puck" TargetMode="External"/><Relationship Id="rId17" Type="http://schemas.openxmlformats.org/officeDocument/2006/relationships/hyperlink" Target="http://energetykon.pl/farma-wiatrowa-karscino,912.html" TargetMode="External"/><Relationship Id="rId2" Type="http://schemas.openxmlformats.org/officeDocument/2006/relationships/hyperlink" Target="http://energiawiatru.weebly.com/wykorzystanie-wiatru-w-polsce.html" TargetMode="External"/><Relationship Id="rId16" Type="http://schemas.openxmlformats.org/officeDocument/2006/relationships/hyperlink" Target="http://www.maperia.pl/informacja/564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nergia.ara-line.pl/pl/node/9" TargetMode="External"/><Relationship Id="rId11" Type="http://schemas.openxmlformats.org/officeDocument/2006/relationships/hyperlink" Target="http://energetykon.pl/park-wiatrowy-tymien,915.html" TargetMode="External"/><Relationship Id="rId5" Type="http://schemas.openxmlformats.org/officeDocument/2006/relationships/hyperlink" Target="http://www.elektrownie-wiatrowe.org.pl/files/wizja_rozwoju_energetyki_wiatrowej__w_polsce_wraz_z_planem_dzialan_do_2020.pdf" TargetMode="External"/><Relationship Id="rId15" Type="http://schemas.openxmlformats.org/officeDocument/2006/relationships/hyperlink" Target="http://www.archiwum.ekologika.pl/2007/nowa_farma_wiatrowa_w_jagniatkowie.html" TargetMode="External"/><Relationship Id="rId10" Type="http://schemas.openxmlformats.org/officeDocument/2006/relationships/hyperlink" Target="http://eko-gminy.pl/gminy-przyjazne-oze-dobre-praktyki/marzec-2011/141-gniewino-farma-wiatrowa-w-lisewie.html" TargetMode="External"/><Relationship Id="rId19" Type="http://schemas.openxmlformats.org/officeDocument/2006/relationships/hyperlink" Target="http://pl.wikipedia.org/wiki/Park_Wiatrowy_Suwa%C5%82ki" TargetMode="External"/><Relationship Id="rId4" Type="http://schemas.openxmlformats.org/officeDocument/2006/relationships/hyperlink" Target="http://www.ptpiree.pl/index.php?d=5&amp;s=liczen_2010#ad4" TargetMode="External"/><Relationship Id="rId9" Type="http://schemas.openxmlformats.org/officeDocument/2006/relationships/hyperlink" Target="http://energetykon.pl/farma-wiatrowa-zagorze,916.html" TargetMode="External"/><Relationship Id="rId14" Type="http://schemas.openxmlformats.org/officeDocument/2006/relationships/hyperlink" Target="http://energetykon.pl/elektrownia-wiatrowa-kamiensk,903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Energetyka wiatrowa w Polsce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6886750"/>
      </p:ext>
    </p:extLst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Zagórze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Farma Wiatrowa "Zagórze" to zespół 15 elektrowni wiatrowych znajdujących się w okolicach miejscowości Zagórze nad Zalewem Szczecińskim w województwie zachodniopomorskim, w powiecie kamieńskiem na południowy wschód od wyspy Wolin.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08720"/>
            <a:ext cx="3815407" cy="2861555"/>
          </a:xfrm>
        </p:spPr>
      </p:pic>
    </p:spTree>
    <p:extLst>
      <p:ext uri="{BB962C8B-B14F-4D97-AF65-F5344CB8AC3E}">
        <p14:creationId xmlns:p14="http://schemas.microsoft.com/office/powerpoint/2010/main" val="234035915"/>
      </p:ext>
    </p:extLst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Lisewo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Farma wiatrowa w Lisewie - to zespół 17 turbin wiatrowych o łącznej mocy 10,8 MW. W okolicach Lisewa w 2005 roku oddano do użytku  14, a w  2007  roku 3 elektrownie </a:t>
            </a:r>
            <a:r>
              <a:rPr lang="pl-PL" dirty="0" smtClean="0"/>
              <a:t>wiatrowe. Dołączyły </a:t>
            </a:r>
            <a:r>
              <a:rPr lang="pl-PL" dirty="0"/>
              <a:t>one do jednej z pierwszych elektrowni wiatrowych w kraju, powstałej w tym miejscu w latach 90. Postawiony wówczas, pierwszy wiatrak gniewiński miał moc 150 kW i maszt o wysokości 32,7 m.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3346450" cy="2509837"/>
          </a:xfrm>
        </p:spPr>
      </p:pic>
    </p:spTree>
    <p:extLst>
      <p:ext uri="{BB962C8B-B14F-4D97-AF65-F5344CB8AC3E}">
        <p14:creationId xmlns:p14="http://schemas.microsoft.com/office/powerpoint/2010/main" val="3710900024"/>
      </p:ext>
    </p:extLst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Tymień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Farma wiatrowa zlokalizowana jest w miejscowości Tymień, w województwie zachodniopomorskim. Obecna farma ma zostać powiększona – zarezerwowane jest miejsce pod kolejne 15 wiatraków.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3346450" cy="2509837"/>
          </a:xfrm>
        </p:spPr>
      </p:pic>
    </p:spTree>
    <p:extLst>
      <p:ext uri="{BB962C8B-B14F-4D97-AF65-F5344CB8AC3E}">
        <p14:creationId xmlns:p14="http://schemas.microsoft.com/office/powerpoint/2010/main" val="715484118"/>
      </p:ext>
    </p:extLst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Puck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FW Puck zlokalizowana w Gnieżdżewie w okolicach Pucka. Farma została oddana do eksploatacji w styczniu 2007 roku. Posiada moc 22 MW, którą generują turbiny wiatrowe o mocy 2 MW każda.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357359"/>
            <a:ext cx="3346450" cy="2223994"/>
          </a:xfrm>
        </p:spPr>
      </p:pic>
    </p:spTree>
    <p:extLst>
      <p:ext uri="{BB962C8B-B14F-4D97-AF65-F5344CB8AC3E}">
        <p14:creationId xmlns:p14="http://schemas.microsoft.com/office/powerpoint/2010/main" val="1017915984"/>
      </p:ext>
    </p:extLst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Kisielice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Farma wiatrowa w Kisielicach to 27 turbin wiatrowych o mocy 1,5 MW każda, o łącznej mocy 40,5 MW. Jest to jeden z największych tego typu obiektów w województwie warmińsko-mazurskim oraz jeden z największych w kraju.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3777469" cy="2520280"/>
          </a:xfrm>
        </p:spPr>
      </p:pic>
    </p:spTree>
    <p:extLst>
      <p:ext uri="{BB962C8B-B14F-4D97-AF65-F5344CB8AC3E}">
        <p14:creationId xmlns:p14="http://schemas.microsoft.com/office/powerpoint/2010/main" val="179759802"/>
      </p:ext>
    </p:extLst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Kamieńsk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Znajduje się w Kamieńsku w województwie łódzkim na Górze Kamieńsk na wierzchowinie zrekultywowanego zwałowiska zewnętrznego KWB Bełchatów.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3887460" cy="2316926"/>
          </a:xfrm>
        </p:spPr>
      </p:pic>
    </p:spTree>
    <p:extLst>
      <p:ext uri="{BB962C8B-B14F-4D97-AF65-F5344CB8AC3E}">
        <p14:creationId xmlns:p14="http://schemas.microsoft.com/office/powerpoint/2010/main" val="986833058"/>
      </p:ext>
    </p:extLst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Jagniątkowo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Farma w Jagniątkowie została oficjalnie otwarta pod koniec września br. Składa się z 17 turbin Vestas </a:t>
            </a:r>
            <a:r>
              <a:rPr lang="pl-PL" dirty="0" smtClean="0"/>
              <a:t>V90. Inwestorem </a:t>
            </a:r>
            <a:r>
              <a:rPr lang="pl-PL" dirty="0"/>
              <a:t>jest duński koncern DONG Energy. Koszt inwestycji to około 150 mln zł.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2736"/>
            <a:ext cx="3875880" cy="2575585"/>
          </a:xfrm>
        </p:spPr>
      </p:pic>
    </p:spTree>
    <p:extLst>
      <p:ext uri="{BB962C8B-B14F-4D97-AF65-F5344CB8AC3E}">
        <p14:creationId xmlns:p14="http://schemas.microsoft.com/office/powerpoint/2010/main" val="3271694455"/>
      </p:ext>
    </p:extLst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Gnieżdżewo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Farma Wiatrowa 10 MW powstała w miejscowości Gnieżdżewo, gmina Puck. Zainstalowano 4 turbiny typu Nordex N 90 o mocy 2,5 MW każda.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36712"/>
            <a:ext cx="3743399" cy="2807549"/>
          </a:xfrm>
        </p:spPr>
      </p:pic>
    </p:spTree>
    <p:extLst>
      <p:ext uri="{BB962C8B-B14F-4D97-AF65-F5344CB8AC3E}">
        <p14:creationId xmlns:p14="http://schemas.microsoft.com/office/powerpoint/2010/main" val="2253491551"/>
      </p:ext>
    </p:extLst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Karścino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Zespół Elektrowni Wiatrowych Karścino zlokalizowany w powiecie kołobrzeskim. Farma wiatrowa Karścino-Mołtowo została wybudowana przez koncern Iberdrola, na przełomie lat 2007/2008 na polach pomiędzy miejscowościami Mołtowo i Karścino.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4"/>
            <a:ext cx="3815407" cy="2543604"/>
          </a:xfrm>
        </p:spPr>
      </p:pic>
    </p:spTree>
    <p:extLst>
      <p:ext uri="{BB962C8B-B14F-4D97-AF65-F5344CB8AC3E}">
        <p14:creationId xmlns:p14="http://schemas.microsoft.com/office/powerpoint/2010/main" val="1679709332"/>
      </p:ext>
    </p:extLst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Łebcz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Ze względu na korzystne warunki wietrzności w 2005 roku zdecydowano o budowie kolejnego zespołu elektrowni wiatrowych w  sąsiedztwie Farmy Wiatrowej Łebcz. Zaprojektowane zostały cztery siłownie typu Nordex N80-2,5MW i łącznie moc zespołu wynosi 10MW.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4"/>
            <a:ext cx="3887415" cy="2589519"/>
          </a:xfrm>
        </p:spPr>
      </p:pic>
    </p:spTree>
    <p:extLst>
      <p:ext uri="{BB962C8B-B14F-4D97-AF65-F5344CB8AC3E}">
        <p14:creationId xmlns:p14="http://schemas.microsoft.com/office/powerpoint/2010/main" val="2217856430"/>
      </p:ext>
    </p:extLst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Energetyka wiatrowa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3166548" cy="2290470"/>
          </a:xfrm>
        </p:spPr>
      </p:pic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b="1" dirty="0"/>
              <a:t>Energia wiatru </a:t>
            </a:r>
            <a:r>
              <a:rPr lang="pl-PL" dirty="0"/>
              <a:t>to energia kinetyczna przemieszczających się mas powietrza, zaliczana do odnawialnych źródeł energii. Jest przekształcana w energię elektryczną za pomocą turbin wiatrowych, jak również wykorzystywana jako energia mechaniczna w wiatrakach i pompach wiatrowych, oraz jako źródło napędu w jachtach żaglowych.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5393358"/>
      </p:ext>
    </p:extLst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Suwałki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Jest to pierwsza elektrownia wiatrowa w Polsce należąca do </a:t>
            </a:r>
            <a:r>
              <a:rPr lang="pl-PL" dirty="0" smtClean="0"/>
              <a:t>polskiego przedstawicielstwa </a:t>
            </a:r>
            <a:r>
              <a:rPr lang="pl-PL" dirty="0"/>
              <a:t>niemieckiego koncernu energetycznego. Nieopodal Parku Wiatrowego znajduje się druga farma "Farma Wiatrowa Piecki", planowana jest budowa też następnej farmy.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2736"/>
            <a:ext cx="3815407" cy="2861555"/>
          </a:xfrm>
        </p:spPr>
      </p:pic>
    </p:spTree>
    <p:extLst>
      <p:ext uri="{BB962C8B-B14F-4D97-AF65-F5344CB8AC3E}">
        <p14:creationId xmlns:p14="http://schemas.microsoft.com/office/powerpoint/2010/main" val="1933790475"/>
      </p:ext>
    </p:extLst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2123728" y="5877272"/>
            <a:ext cx="6512511" cy="1143000"/>
          </a:xfrm>
        </p:spPr>
        <p:txBody>
          <a:bodyPr/>
          <a:lstStyle/>
          <a:p>
            <a:r>
              <a:rPr lang="pl-PL" sz="2800" dirty="0" smtClean="0"/>
              <a:t>Prognoza rozwoju energetyki wiatrowej do 2020 roku.</a:t>
            </a:r>
            <a:endParaRPr lang="pl-PL" sz="2800" dirty="0"/>
          </a:p>
        </p:txBody>
      </p:sp>
      <p:sp>
        <p:nvSpPr>
          <p:cNvPr id="15" name="Symbol zastępczy zawartości 14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6813376" cy="5112568"/>
          </a:xfrm>
        </p:spPr>
        <p:txBody>
          <a:bodyPr>
            <a:noAutofit/>
          </a:bodyPr>
          <a:lstStyle/>
          <a:p>
            <a:r>
              <a:rPr lang="pl-PL" sz="1200" dirty="0"/>
              <a:t>W 2020 r. elektrownie wiatrowe będą najtańszym odnawialnym źródłem energii </a:t>
            </a:r>
            <a:r>
              <a:rPr lang="pl-PL" sz="1200" dirty="0" smtClean="0"/>
              <a:t>elektrycznej </a:t>
            </a:r>
            <a:r>
              <a:rPr lang="pl-PL" sz="1200" dirty="0"/>
              <a:t>- technologią, w której koszty produkcji energii będą porównywalne </a:t>
            </a:r>
            <a:r>
              <a:rPr lang="pl-PL" sz="1200" dirty="0" smtClean="0"/>
              <a:t>z </a:t>
            </a:r>
            <a:r>
              <a:rPr lang="pl-PL" sz="1200" dirty="0"/>
              <a:t>kosztami produkcji energii elektrycznej w funkcjonujących </a:t>
            </a:r>
            <a:r>
              <a:rPr lang="pl-PL" sz="1200" dirty="0" smtClean="0"/>
              <a:t>elektrowniach jądrowych</a:t>
            </a:r>
            <a:r>
              <a:rPr lang="pl-PL" sz="1200" dirty="0"/>
              <a:t>. </a:t>
            </a:r>
          </a:p>
          <a:p>
            <a:r>
              <a:rPr lang="pl-PL" sz="1200" dirty="0"/>
              <a:t>Prognoza rozwoju energetyki wiatrowej przewiduje zainstalowanie mocy </a:t>
            </a:r>
            <a:r>
              <a:rPr lang="pl-PL" sz="1200" dirty="0" smtClean="0"/>
              <a:t>wynoszącej </a:t>
            </a:r>
            <a:r>
              <a:rPr lang="pl-PL" sz="1200" dirty="0"/>
              <a:t>ok. 13 GWe w 2020 r. – w tym 11 GWe w lądowych farmach </a:t>
            </a:r>
            <a:r>
              <a:rPr lang="pl-PL" sz="1200" dirty="0" smtClean="0"/>
              <a:t>wiatrowych</a:t>
            </a:r>
            <a:r>
              <a:rPr lang="pl-PL" sz="1200" dirty="0"/>
              <a:t>, 1,5 GW w morskich farmach wiatrowych oraz 600 MW w małych </a:t>
            </a:r>
            <a:r>
              <a:rPr lang="pl-PL" sz="1200" dirty="0" smtClean="0"/>
              <a:t>elektrowniach </a:t>
            </a:r>
            <a:r>
              <a:rPr lang="pl-PL" sz="1200" dirty="0"/>
              <a:t>wiatrowych.</a:t>
            </a:r>
          </a:p>
          <a:p>
            <a:r>
              <a:rPr lang="pl-PL" sz="1200" dirty="0"/>
              <a:t>Udział elektrowni wiatrowych w produkcji energii elektrycznej będzie szybko </a:t>
            </a:r>
            <a:r>
              <a:rPr lang="pl-PL" sz="1200" dirty="0" smtClean="0"/>
              <a:t>wzrastać</a:t>
            </a:r>
            <a:r>
              <a:rPr lang="pl-PL" sz="1200" dirty="0"/>
              <a:t>, do 24% w 2020 r. i prawie 45% w 2030 r. </a:t>
            </a:r>
          </a:p>
          <a:p>
            <a:r>
              <a:rPr lang="pl-PL" sz="1200" dirty="0"/>
              <a:t>Energetyka wiatrowa to jedna z najtańszych opcji technologicznych redukcji emisji </a:t>
            </a:r>
            <a:r>
              <a:rPr lang="pl-PL" sz="1200" dirty="0" smtClean="0"/>
              <a:t>CO2</a:t>
            </a:r>
            <a:r>
              <a:rPr lang="pl-PL" sz="1200" dirty="0"/>
              <a:t>. Zgodnie z opracowanym scenariuszem, redukcja emisji CO2 do atmosfery </a:t>
            </a:r>
            <a:r>
              <a:rPr lang="pl-PL" sz="1200" dirty="0" smtClean="0"/>
              <a:t>za </a:t>
            </a:r>
            <a:r>
              <a:rPr lang="pl-PL" sz="1200" dirty="0"/>
              <a:t>sprawą energetyki wiatrowej wyniesie 33 mln ton w 2020 r., z dalszym </a:t>
            </a:r>
            <a:r>
              <a:rPr lang="pl-PL" sz="1200" dirty="0" smtClean="0"/>
              <a:t>potencjałem </a:t>
            </a:r>
            <a:r>
              <a:rPr lang="pl-PL" sz="1200" dirty="0"/>
              <a:t>wzrostu do 65 mln ton w 2030 r.</a:t>
            </a:r>
          </a:p>
          <a:p>
            <a:r>
              <a:rPr lang="pl-PL" sz="1200" dirty="0"/>
              <a:t>Prognozowany jest wzrost liczby zatrudnionych w energetyce wiatrowej z ponad </a:t>
            </a:r>
            <a:r>
              <a:rPr lang="pl-PL" sz="1200" dirty="0" smtClean="0"/>
              <a:t>2000 </a:t>
            </a:r>
            <a:r>
              <a:rPr lang="pl-PL" sz="1200" dirty="0"/>
              <a:t>osób (ekwiwalent pełnoetatowych stanowisk pracy) w 2008 r. do 66 tysięcy </a:t>
            </a:r>
            <a:r>
              <a:rPr lang="pl-PL" sz="1200" dirty="0" smtClean="0"/>
              <a:t>w </a:t>
            </a:r>
            <a:r>
              <a:rPr lang="pl-PL" sz="1200" dirty="0"/>
              <a:t>2020 r.</a:t>
            </a:r>
          </a:p>
          <a:p>
            <a:r>
              <a:rPr lang="pl-PL" sz="1200" dirty="0"/>
              <a:t>Rozwój energetyki wiatrowej wpłynie na lokalną aktywizację gospodarczą. </a:t>
            </a:r>
            <a:r>
              <a:rPr lang="pl-PL" sz="1200" dirty="0" smtClean="0"/>
              <a:t>W </a:t>
            </a:r>
            <a:r>
              <a:rPr lang="pl-PL" sz="1200" dirty="0"/>
              <a:t>2020 r. do kas gminnych z tytułu podatku od nieruchomości może wpłynąć </a:t>
            </a:r>
            <a:r>
              <a:rPr lang="pl-PL" sz="1200" dirty="0" smtClean="0"/>
              <a:t>nawet </a:t>
            </a:r>
            <a:r>
              <a:rPr lang="pl-PL" sz="1200" dirty="0"/>
              <a:t>212 mln zł/rok (ok. 2% wszystkich przychodów własnych gmin </a:t>
            </a:r>
            <a:r>
              <a:rPr lang="pl-PL" sz="1200" dirty="0" smtClean="0"/>
              <a:t>wiejskich, a </a:t>
            </a:r>
            <a:r>
              <a:rPr lang="pl-PL" sz="1200" dirty="0"/>
              <a:t>w gminach o korzystnych warunkach wietrzności nawet do 17 %). </a:t>
            </a:r>
          </a:p>
          <a:p>
            <a:r>
              <a:rPr lang="pl-PL" sz="1200" dirty="0"/>
              <a:t>Przychody dzierżawców (rolników) z terenów pod elektrownie wiatrowe w 2020 r. </a:t>
            </a:r>
            <a:r>
              <a:rPr lang="pl-PL" sz="1200" dirty="0" smtClean="0"/>
              <a:t>mogą </a:t>
            </a:r>
            <a:r>
              <a:rPr lang="pl-PL" sz="1200" dirty="0"/>
              <a:t>wynosić ponad 100 mln zł/rok.</a:t>
            </a:r>
          </a:p>
          <a:p>
            <a:r>
              <a:rPr lang="pl-PL" sz="1200" dirty="0"/>
              <a:t>Energetyka wiatrowa wniesie istotny wkład w realizację Dyrektywy 2009/28/WE, </a:t>
            </a:r>
            <a:r>
              <a:rPr lang="pl-PL" sz="1200" dirty="0" smtClean="0"/>
              <a:t>w </a:t>
            </a:r>
            <a:r>
              <a:rPr lang="pl-PL" sz="1200" dirty="0"/>
              <a:t>perspektywie 2020 r. Przy prognozowanym w niniejszym raporcie osiągnięciu </a:t>
            </a:r>
            <a:r>
              <a:rPr lang="pl-PL" sz="1200" dirty="0" smtClean="0"/>
              <a:t>przez </a:t>
            </a:r>
            <a:r>
              <a:rPr lang="pl-PL" sz="1200" dirty="0"/>
              <a:t>Polskę 21% </a:t>
            </a:r>
            <a:r>
              <a:rPr lang="pl-PL" sz="1200" dirty="0" smtClean="0"/>
              <a:t>udziału wyprodukowanej </a:t>
            </a:r>
            <a:r>
              <a:rPr lang="pl-PL" sz="1200" dirty="0"/>
              <a:t>zielonej energii w zużyciu energii </a:t>
            </a:r>
            <a:r>
              <a:rPr lang="pl-PL" sz="1200" dirty="0" smtClean="0"/>
              <a:t>finalnej </a:t>
            </a:r>
            <a:r>
              <a:rPr lang="pl-PL" sz="1200" dirty="0"/>
              <a:t>brutto w 2020 roku, energetyka wiatrowa dostarczyłaby 14,5% całości </a:t>
            </a:r>
            <a:r>
              <a:rPr lang="pl-PL" sz="1200" dirty="0" smtClean="0"/>
              <a:t>energii </a:t>
            </a:r>
            <a:r>
              <a:rPr lang="pl-PL" sz="1200" dirty="0"/>
              <a:t>z OZE.</a:t>
            </a:r>
          </a:p>
          <a:p>
            <a:r>
              <a:rPr lang="pl-PL" sz="1200" dirty="0"/>
              <a:t>Udział energetyki wiatrowej w zużyciu zielonej energii elektrycznej może wzrosnąć </a:t>
            </a:r>
            <a:r>
              <a:rPr lang="pl-PL" sz="1200" dirty="0" smtClean="0"/>
              <a:t>z </a:t>
            </a:r>
            <a:r>
              <a:rPr lang="pl-PL" sz="1200" dirty="0"/>
              <a:t>obecnych ok. 15% do ponad 62% w 2020 r., a jej udział w zużyciu energii finalnej </a:t>
            </a:r>
            <a:r>
              <a:rPr lang="pl-PL" sz="1200" dirty="0" smtClean="0"/>
              <a:t>brutto </a:t>
            </a:r>
            <a:r>
              <a:rPr lang="pl-PL" sz="1200" dirty="0"/>
              <a:t>może osiągnąć 3,8%.</a:t>
            </a:r>
          </a:p>
        </p:txBody>
      </p:sp>
    </p:spTree>
    <p:extLst>
      <p:ext uri="{BB962C8B-B14F-4D97-AF65-F5344CB8AC3E}">
        <p14:creationId xmlns:p14="http://schemas.microsoft.com/office/powerpoint/2010/main" val="1837955420"/>
      </p:ext>
    </p:extLst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5301208"/>
            <a:ext cx="6512511" cy="1143000"/>
          </a:xfrm>
        </p:spPr>
        <p:txBody>
          <a:bodyPr/>
          <a:lstStyle/>
          <a:p>
            <a:r>
              <a:rPr lang="pl-PL" dirty="0" smtClean="0"/>
              <a:t>Biografia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6400800" cy="4896544"/>
          </a:xfrm>
        </p:spPr>
        <p:txBody>
          <a:bodyPr>
            <a:normAutofit fontScale="25000" lnSpcReduction="20000"/>
          </a:bodyPr>
          <a:lstStyle/>
          <a:p>
            <a:r>
              <a:rPr lang="pl-PL" sz="3600" dirty="0">
                <a:hlinkClick r:id="rId2"/>
              </a:rPr>
              <a:t>http://</a:t>
            </a:r>
            <a:r>
              <a:rPr lang="pl-PL" sz="3600" dirty="0" smtClean="0">
                <a:hlinkClick r:id="rId2"/>
              </a:rPr>
              <a:t>energiawiatru.weebly.com/wykorzystanie-wiatru-w-polsce.html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>
                <a:hlinkClick r:id="rId3"/>
              </a:rPr>
              <a:t>http</a:t>
            </a:r>
            <a:r>
              <a:rPr lang="pl-PL" sz="3600" dirty="0">
                <a:hlinkClick r:id="rId3"/>
              </a:rPr>
              <a:t>://</a:t>
            </a:r>
            <a:r>
              <a:rPr lang="pl-PL" sz="3600" dirty="0" smtClean="0">
                <a:hlinkClick r:id="rId3"/>
              </a:rPr>
              <a:t>pawel-dabrowski.blogspot.com/2010/07/potencja-oze-w-polsce-energia-wiatrowa.html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>
                <a:hlinkClick r:id="rId4"/>
              </a:rPr>
              <a:t>http://</a:t>
            </a:r>
            <a:r>
              <a:rPr lang="pl-PL" sz="3600" dirty="0" smtClean="0">
                <a:hlinkClick r:id="rId4"/>
              </a:rPr>
              <a:t>www.ptpiree.pl/index.php?d=5&amp;s=liczen_2010#ad4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>
                <a:hlinkClick r:id="rId5"/>
              </a:rPr>
              <a:t>http://www.elektrownie-wiatrowe.org.pl/files/wizja_rozwoju_energetyki_wiatrowej__w_polsce_wraz_z_planem_dzialan_do_2020.pdf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>
                <a:hlinkClick r:id="rId6"/>
              </a:rPr>
              <a:t>http://</a:t>
            </a:r>
            <a:r>
              <a:rPr lang="pl-PL" sz="3600" dirty="0" smtClean="0">
                <a:hlinkClick r:id="rId6"/>
              </a:rPr>
              <a:t>www.energia.ara-line.pl/pl/node/9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>
                <a:hlinkClick r:id="rId7"/>
              </a:rPr>
              <a:t>http://energetykon.pl/elektrownia-wiatrowa-w-barzowicach,968.html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>
                <a:hlinkClick r:id="rId8"/>
              </a:rPr>
              <a:t>http://www.ugdarlowo.pl/499-4a1bdbd578307.htm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>
                <a:hlinkClick r:id="rId9"/>
              </a:rPr>
              <a:t>http://</a:t>
            </a:r>
            <a:r>
              <a:rPr lang="pl-PL" sz="3600" dirty="0" smtClean="0">
                <a:hlinkClick r:id="rId9"/>
              </a:rPr>
              <a:t>energetykon.pl/farma-wiatrowa-zagorze,916.html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>
                <a:hlinkClick r:id="rId10"/>
              </a:rPr>
              <a:t>http://eko-gminy.pl/gminy-przyjazne-oze-dobre-praktyki/marzec-2011/141-gniewino-farma-wiatrowa-w-lisewie.html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>
                <a:hlinkClick r:id="rId11"/>
              </a:rPr>
              <a:t>http://energetykon.pl/park-wiatrowy-tymien,915.html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>
                <a:hlinkClick r:id="rId12"/>
              </a:rPr>
              <a:t>http://pepsa.com.pl/strona/farma-wiatrowa-puck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>
                <a:hlinkClick r:id="rId13"/>
              </a:rPr>
              <a:t>http://eko-gminy.pl/gminy-przyjazne-oze-dobre-praktyki/listopad-2010/62-kisielice-farma-wiatrowa-odygowo.html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>
                <a:hlinkClick r:id="rId14"/>
              </a:rPr>
              <a:t>http://energetykon.pl/elektrownia-wiatrowa-kamiensk,903.html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>
                <a:hlinkClick r:id="rId15"/>
              </a:rPr>
              <a:t>http://www.archiwum.ekologika.pl/2007/nowa_farma_wiatrowa_w_jagniatkowie.html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>
                <a:hlinkClick r:id="rId16"/>
              </a:rPr>
              <a:t>http://www.maperia.pl/informacja/5645.html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>
                <a:hlinkClick r:id="rId17"/>
              </a:rPr>
              <a:t>http://energetykon.pl/farma-wiatrowa-karscino,912.html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>
                <a:hlinkClick r:id="rId18"/>
              </a:rPr>
              <a:t>http://www.windfarm.pl/realizacje2.php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>
                <a:hlinkClick r:id="rId19"/>
              </a:rPr>
              <a:t>http://pl.wikipedia.org/wiki/Park_Wiatrowy_Suwa%C5%82ki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4972084"/>
      </p:ext>
    </p:extLst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 smtClean="0"/>
              <a:t>Wykonała:</a:t>
            </a:r>
            <a:br>
              <a:rPr lang="pl-PL" sz="2400" dirty="0" smtClean="0"/>
            </a:br>
            <a:r>
              <a:rPr lang="pl-PL" sz="2400" dirty="0" smtClean="0"/>
              <a:t>Dominika Gajda 2c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855049957"/>
      </p:ext>
    </p:extLst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 smtClean="0"/>
              <a:t>Udział </a:t>
            </a:r>
            <a:r>
              <a:rPr lang="pl-PL" sz="4400" dirty="0"/>
              <a:t>energii wiatrowej w bilansie </a:t>
            </a:r>
            <a:r>
              <a:rPr lang="pl-PL" sz="4400" dirty="0" smtClean="0"/>
              <a:t>energetycznym Polski </a:t>
            </a:r>
            <a:endParaRPr lang="pl-PL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331" y="948272"/>
            <a:ext cx="3798137" cy="304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14916"/>
      </p:ext>
    </p:extLst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sz="3200" dirty="0"/>
              <a:t>Udziały energetyki wiatrowej w bilansach energetycznych w Polsce do 2030 </a:t>
            </a:r>
            <a:r>
              <a:rPr lang="pl-PL" sz="3200" dirty="0" smtClean="0"/>
              <a:t>r</a:t>
            </a:r>
            <a:r>
              <a:rPr lang="pl-PL" sz="3200" dirty="0"/>
              <a:t>. w </a:t>
            </a:r>
            <a:r>
              <a:rPr lang="pl-PL" sz="3200" dirty="0" smtClean="0"/>
              <a:t>procentach.</a:t>
            </a:r>
            <a:endParaRPr lang="pl-PL" sz="32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17206309"/>
              </p:ext>
            </p:extLst>
          </p:nvPr>
        </p:nvGraphicFramePr>
        <p:xfrm>
          <a:off x="1187624" y="404664"/>
          <a:ext cx="537321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888"/>
                <a:gridCol w="720080"/>
                <a:gridCol w="720080"/>
                <a:gridCol w="720080"/>
                <a:gridCol w="792088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Udział % energetyki wiatrowej w: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2010</a:t>
                      </a:r>
                      <a:r>
                        <a:rPr lang="pl-PL" baseline="0" dirty="0" smtClean="0"/>
                        <a:t> 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2015 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2020 rok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2030 rok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Zużyciu zielonej energii elektrycznej :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15,5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41,7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62,3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61,9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Zużyciu zielonej energii ogółem: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2,0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7,6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14,5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22,0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Zużyciu energii elektrycznej ogółem: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1,2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6,6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16,5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28,8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Zużyciu energii finalnej brutto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0,3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1,5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3,8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6,9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Zainstalowanej mocy elektrycznej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2,2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10,6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23,2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36,6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280718"/>
      </p:ext>
    </p:extLst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Sfery energetyczne wiatru w Polsce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71" y="731838"/>
            <a:ext cx="3257458" cy="3475037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862037"/>
            <a:ext cx="1516512" cy="8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52672"/>
      </p:ext>
    </p:extLst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Główne elektrownie wiatrowe w Polsce.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3"/>
          </p:nvPr>
        </p:nvGraphicFramePr>
        <p:xfrm>
          <a:off x="1418590" y="1119854"/>
          <a:ext cx="5849620" cy="2699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9450"/>
                <a:gridCol w="1950085"/>
                <a:gridCol w="195008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Lokalizacja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Województwo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Moc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Barzowice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Zachodnio-pomorskie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5,1 MW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Cisowo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Zachodnio-pomorskie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18 MW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Zagórze 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Zachodnio-pomorskie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30 MW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Lisewo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Pomorskie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10,8 MW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Tymień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Zachodnio-pomorskie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50 MW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Puck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Pomorskie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22 MW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Kisielice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Warmińsko-mazurskie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40,5 MW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Kamieńsk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Łódzkie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30 MW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Jagniątkowo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Zachodnio-pomorskie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30,6 MW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Gnieżdżewo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Pomorskie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22MW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Karścino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Zachodnio-pomorskie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69 MW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Łebcz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Pomorskie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8 MW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Suwałki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Podlaskie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41,4 MW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723917"/>
      </p:ext>
    </p:extLst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Główne elektrownie wiatrowe pokazane na mapie. 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92696"/>
            <a:ext cx="4628356" cy="3366077"/>
          </a:xfrm>
        </p:spPr>
      </p:pic>
    </p:spTree>
    <p:extLst>
      <p:ext uri="{BB962C8B-B14F-4D97-AF65-F5344CB8AC3E}">
        <p14:creationId xmlns:p14="http://schemas.microsoft.com/office/powerpoint/2010/main" val="3672212199"/>
      </p:ext>
    </p:extLst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Barzowice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Barzowicka elektrownia wiatrowa powstała jako druga w kolejności na terenie Gminy Darłowo i zaczęła dostarczać energie elektryczną w połowie 2001 roku. Farma o mocy ponad 5 MW zbudowana z 6 turbin wiatrowych firmy Vestas typu V52 o mocy 833kW każda, łączna moc 4,998MW, wysokość wieży elektrowni : 86 m, średnica wirnika : 52 m a jego powierzchnia 2122 m kwadratowych. 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3346450" cy="2509837"/>
          </a:xfrm>
        </p:spPr>
      </p:pic>
    </p:spTree>
    <p:extLst>
      <p:ext uri="{BB962C8B-B14F-4D97-AF65-F5344CB8AC3E}">
        <p14:creationId xmlns:p14="http://schemas.microsoft.com/office/powerpoint/2010/main" val="2856838334"/>
      </p:ext>
    </p:extLst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Cisowo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W miejscowości Cisowo pracują dwie farmy wiatrowe. Pierwsza o łącznej mocy 0,66MW złożona jest z 5 turbin o mocy 132KW każda i pracuje od 1999 roku. Druga powstała w roku 2001 składa się z 9 turbin o mocy 2MW każda, co daje 18MW moc całej farmy.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24744"/>
            <a:ext cx="3456383" cy="2592288"/>
          </a:xfrm>
        </p:spPr>
      </p:pic>
    </p:spTree>
    <p:extLst>
      <p:ext uri="{BB962C8B-B14F-4D97-AF65-F5344CB8AC3E}">
        <p14:creationId xmlns:p14="http://schemas.microsoft.com/office/powerpoint/2010/main" val="3178261615"/>
      </p:ext>
    </p:extLst>
  </p:cSld>
  <p:clrMapOvr>
    <a:masterClrMapping/>
  </p:clrMapOvr>
  <p:transition spd="slow" advClick="0" advTm="5300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212</TotalTime>
  <Words>1051</Words>
  <Application>Microsoft Office PowerPoint</Application>
  <PresentationFormat>Pokaz na ekranie (4:3)</PresentationFormat>
  <Paragraphs>119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Aerodynamiczny</vt:lpstr>
      <vt:lpstr>Energetyka wiatrowa w Polsce</vt:lpstr>
      <vt:lpstr>Energetyka wiatrowa</vt:lpstr>
      <vt:lpstr>Udział energii wiatrowej w bilansie energetycznym Polski </vt:lpstr>
      <vt:lpstr> Udziały energetyki wiatrowej w bilansach energetycznych w Polsce do 2030 r. w procentach.</vt:lpstr>
      <vt:lpstr>Sfery energetyczne wiatru w Polsce </vt:lpstr>
      <vt:lpstr>Główne elektrownie wiatrowe w Polsce.</vt:lpstr>
      <vt:lpstr>Główne elektrownie wiatrowe pokazane na mapie. </vt:lpstr>
      <vt:lpstr>Barzowice</vt:lpstr>
      <vt:lpstr>Cisowo</vt:lpstr>
      <vt:lpstr>Zagórze</vt:lpstr>
      <vt:lpstr>Lisewo</vt:lpstr>
      <vt:lpstr>Tymień</vt:lpstr>
      <vt:lpstr>Puck</vt:lpstr>
      <vt:lpstr>Kisielice</vt:lpstr>
      <vt:lpstr>Kamieńsk</vt:lpstr>
      <vt:lpstr>Jagniątkowo</vt:lpstr>
      <vt:lpstr>Gnieżdżewo</vt:lpstr>
      <vt:lpstr>Karścino</vt:lpstr>
      <vt:lpstr>Łebcz</vt:lpstr>
      <vt:lpstr>Suwałki</vt:lpstr>
      <vt:lpstr>Prognoza rozwoju energetyki wiatrowej do 2020 roku.</vt:lpstr>
      <vt:lpstr>Biografia </vt:lpstr>
      <vt:lpstr>Wykonała: Dominika Gajda 2c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Energetyka wiatrowa w Polsce</dc:title>
  <dc:creator>acer</dc:creator>
  <cp:lastModifiedBy>acer</cp:lastModifiedBy>
  <cp:revision>18</cp:revision>
  <dcterms:created xsi:type="dcterms:W3CDTF">2013-05-25T14:18:19Z</dcterms:created>
  <dcterms:modified xsi:type="dcterms:W3CDTF">2013-05-26T11:02:20Z</dcterms:modified>
</cp:coreProperties>
</file>