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  <p:sldMasterId id="2147483984" r:id="rId4"/>
    <p:sldMasterId id="2147483996" r:id="rId5"/>
    <p:sldMasterId id="2147484008" r:id="rId6"/>
    <p:sldMasterId id="2147484020" r:id="rId7"/>
    <p:sldMasterId id="2147484032" r:id="rId8"/>
    <p:sldMasterId id="2147484188" r:id="rId9"/>
    <p:sldMasterId id="2147484200" r:id="rId10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5" r:id="rId17"/>
    <p:sldId id="262" r:id="rId18"/>
    <p:sldId id="263" r:id="rId19"/>
    <p:sldId id="264" r:id="rId20"/>
    <p:sldId id="266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CE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56" d="100"/>
          <a:sy n="56" d="100"/>
        </p:scale>
        <p:origin x="-7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DAFA7-2996-4B56-8D03-AD1D2651DA20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4B7F2-9C8B-4F32-8943-D16C4B7F34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972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4B7F2-9C8B-4F32-8943-D16C4B7F34A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0398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044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406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745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9806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5733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7464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41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457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5413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7108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649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11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50DAEA-C2C1-42C6-9498-81781F8E0FF4}" type="datetimeFigureOut">
              <a:rPr lang="pl-PL" smtClean="0"/>
              <a:pPr/>
              <a:t>2013-01-21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3B0BC2-1E1F-4E52-8200-2E348BE8F52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0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224135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ENERGIA Z ROŚLIN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ROŚLINY ENERGETYCZNE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200800" cy="4176464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W Europie badania nad wykorzystaniem roślin na cele nie żywnościowe rozpoczęto w 1982 roku w ramach realizacji Programów Ramowych zleconych przez Komisję Europejską. W sumie, w toku realizacji czterech Programów Ramowych przeprowadzono ponad 200 projektów badawczych.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Badania te potwierdziły, że mamy ogromne możliwości wykorzystania surowców roślinnych na cele nie żywnościowe. Wiąże się to jednak z pewnymi przeszkodami natury ekonomicznej, organizacyjnej i administracyjnej</a:t>
            </a:r>
          </a:p>
          <a:p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4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7000">
        <p:split orient="vert"/>
      </p:transition>
    </mc:Choice>
    <mc:Fallback>
      <p:transition spd="slow" advTm="2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   </a:t>
            </a:r>
            <a:r>
              <a:rPr lang="pl-PL" dirty="0" smtClean="0">
                <a:solidFill>
                  <a:srgbClr val="FF0000"/>
                </a:solidFill>
              </a:rPr>
              <a:t>Rośliny energetyczne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34718"/>
            <a:ext cx="1809750" cy="1200150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1790700" cy="23812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628800"/>
            <a:ext cx="2090420" cy="156781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266" y="4194716"/>
            <a:ext cx="2240366" cy="1471174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09814" y="3381281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Wierzba siwa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564982" y="5805264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Wierzba energetyczna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9512" y="40100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malwa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693" y="3196615"/>
            <a:ext cx="2184121" cy="1460631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6700649" y="480889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</a:t>
            </a:r>
            <a:r>
              <a:rPr lang="pl-PL" dirty="0" err="1" smtClean="0"/>
              <a:t>Miskant</a:t>
            </a:r>
            <a:r>
              <a:rPr lang="pl-PL" dirty="0" smtClean="0"/>
              <a:t>                     olbrzymi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61284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słoneczniki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42180275"/>
      </p:ext>
    </p:extLst>
  </p:cSld>
  <p:clrMapOvr>
    <a:masterClrMapping/>
  </p:clrMapOvr>
  <p:transition spd="slow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         BIBLIOGRAFIA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 lnSpcReduction="10000"/>
          </a:bodyPr>
          <a:lstStyle/>
          <a:p>
            <a:pPr marL="349758" indent="-285750"/>
            <a:r>
              <a:rPr lang="pl-PL" sz="1800" dirty="0" smtClean="0">
                <a:solidFill>
                  <a:srgbClr val="FF0000"/>
                </a:solidFill>
              </a:rPr>
              <a:t>   </a:t>
            </a:r>
            <a:r>
              <a:rPr lang="pl-PL" sz="1800" dirty="0" smtClean="0">
                <a:solidFill>
                  <a:schemeClr val="tx1">
                    <a:lumMod val="95000"/>
                  </a:schemeClr>
                </a:solidFill>
              </a:rPr>
              <a:t>http://members.chello.pl/w.suchecki/</a:t>
            </a:r>
          </a:p>
          <a:p>
            <a:pPr marL="349758" indent="-285750"/>
            <a:endParaRPr lang="pl-PL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9758" indent="-285750"/>
            <a:r>
              <a:rPr lang="pl-PL" sz="1800" dirty="0" smtClean="0"/>
              <a:t>   http</a:t>
            </a:r>
            <a:r>
              <a:rPr lang="pl-PL" sz="1800" dirty="0"/>
              <a:t>://www.zasad.friko.pl</a:t>
            </a:r>
            <a:r>
              <a:rPr lang="pl-PL" sz="1800" dirty="0" smtClean="0"/>
              <a:t>/</a:t>
            </a:r>
          </a:p>
          <a:p>
            <a:pPr marL="349758" indent="-285750"/>
            <a:endParaRPr lang="pl-PL" sz="1800" dirty="0" smtClean="0"/>
          </a:p>
          <a:p>
            <a:r>
              <a:rPr lang="pl-PL" sz="1800" dirty="0" smtClean="0"/>
              <a:t>http</a:t>
            </a:r>
            <a:r>
              <a:rPr lang="pl-PL" sz="1800" dirty="0"/>
              <a:t>://</a:t>
            </a:r>
            <a:r>
              <a:rPr lang="pl-PL" sz="1800" dirty="0" smtClean="0"/>
              <a:t>www.farmer.pl/produkcja-roslinna/inneuprawy/rosliny-energetyczne/energia-z-rosliny,4942.html</a:t>
            </a:r>
          </a:p>
          <a:p>
            <a:endParaRPr lang="pl-PL" sz="1800" dirty="0"/>
          </a:p>
          <a:p>
            <a:r>
              <a:rPr lang="pl-PL" sz="1800" dirty="0" smtClean="0"/>
              <a:t>http</a:t>
            </a:r>
            <a:r>
              <a:rPr lang="pl-PL" sz="1800" dirty="0"/>
              <a:t>://</a:t>
            </a:r>
            <a:r>
              <a:rPr lang="pl-PL" sz="1800" dirty="0" smtClean="0"/>
              <a:t>www.wodr.konskowola.pl</a:t>
            </a:r>
          </a:p>
          <a:p>
            <a:endParaRPr lang="pl-PL" sz="1800" dirty="0"/>
          </a:p>
          <a:p>
            <a:r>
              <a:rPr lang="pl-PL" sz="1800" dirty="0" smtClean="0"/>
              <a:t>http</a:t>
            </a:r>
            <a:r>
              <a:rPr lang="pl-PL" sz="1800" dirty="0"/>
              <a:t>://pl.wikipedia.org/wiki/Uprawy_energetyczne </a:t>
            </a:r>
            <a:endParaRPr lang="pl-PL" sz="1800" dirty="0" smtClean="0"/>
          </a:p>
          <a:p>
            <a:endParaRPr lang="pl-PL" sz="1800" dirty="0"/>
          </a:p>
          <a:p>
            <a:r>
              <a:rPr lang="pl-PL" sz="1800" dirty="0" smtClean="0"/>
              <a:t>http</a:t>
            </a:r>
            <a:r>
              <a:rPr lang="pl-PL" sz="1800" dirty="0"/>
              <a:t>://www.wierzbaenergetyczna.info/podstawowe-parametry</a:t>
            </a:r>
            <a:r>
              <a:rPr lang="pl-PL" sz="1800" dirty="0" smtClean="0"/>
              <a:t>/</a:t>
            </a:r>
          </a:p>
          <a:p>
            <a:endParaRPr lang="pl-PL" sz="1800" dirty="0"/>
          </a:p>
          <a:p>
            <a:r>
              <a:rPr lang="pl-PL" sz="1800" dirty="0" smtClean="0"/>
              <a:t> http://www.zielonaenergia.eco.pl   </a:t>
            </a:r>
          </a:p>
          <a:p>
            <a:pPr marL="68580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                                              </a:t>
            </a:r>
          </a:p>
          <a:p>
            <a:pPr marL="68580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                                               Opracowała: Patrycja Godlewska 3sd</a:t>
            </a:r>
          </a:p>
          <a:p>
            <a:pPr marL="64008" indent="0">
              <a:buNone/>
            </a:pPr>
            <a:endParaRPr lang="pl-PL" sz="1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0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Każdą roślinę możemy wysuszyć i spalić. Ale nie każda roślina zalicza się do grupy roślin energetycznych. Rośliny energetyczne to takie, których spalanie jest opłacalne. Uprawa tych roślin nie może być skomplikowana i kosztowna, gdyż wyprodukowana później energia byłaby zbyt droga. Np. plantacje kwiatów ozdobnych potrzebują dużo czasu i pielęgnacji. Spalanie takich roślin na ciepło byłoby bez sensu. Plantacje roślin energetycznych muszą dawać duży plon tanim kosztem. W Polsce popularną rośliną energetyczną jest wierzba wiciowa, </a:t>
            </a:r>
            <a:r>
              <a:rPr lang="pl-PL" dirty="0" err="1" smtClean="0">
                <a:solidFill>
                  <a:schemeClr val="tx1"/>
                </a:solidFill>
              </a:rPr>
              <a:t>zwnana</a:t>
            </a:r>
            <a:r>
              <a:rPr lang="pl-PL" dirty="0" smtClean="0">
                <a:solidFill>
                  <a:schemeClr val="tx1"/>
                </a:solidFill>
              </a:rPr>
              <a:t> wierzbą energetyczną. Wierzba ta rośnie bardzo szybko i już po 2-3 latach możliwe są zbiory. Poza tym po wysuszeniu daje duże plony.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ENERGIA Z ROŚLIN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1393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3000"/>
    </mc:Choice>
    <mc:Fallback>
      <p:transition spd="slow" advTm="3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Biomasa to biodegradowalne frakcje produktów, odpadów i pozostałości rolnictwa (roślinne i zwierzęce), leśnictwa i pokrewnych przemysłów. Jej źródłami są: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polowa produkcja roślinna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odpady z rolnictwa (gnojowica, biogaz, słoma) i przemysłu </a:t>
            </a:r>
            <a:r>
              <a:rPr lang="pl-PL" dirty="0" err="1" smtClean="0">
                <a:solidFill>
                  <a:schemeClr val="tx1"/>
                </a:solidFill>
              </a:rPr>
              <a:t>rolnospożywczego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specjalnie zakładane plantacje roślinne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Biomasa to nie tylko specjalnie uprawiane </a:t>
            </a:r>
            <a:r>
              <a:rPr lang="pl-PL" dirty="0" err="1" smtClean="0">
                <a:solidFill>
                  <a:schemeClr val="tx1"/>
                </a:solidFill>
              </a:rPr>
              <a:t>uprawiane</a:t>
            </a:r>
            <a:r>
              <a:rPr lang="pl-PL" dirty="0" smtClean="0">
                <a:solidFill>
                  <a:schemeClr val="tx1"/>
                </a:solidFill>
              </a:rPr>
              <a:t> rośliny energetyczne. Ważną grupą jest biomasa odpadowa. W przeciwieństwie do plantacji roślin energetycznych nie potrzeba żadnych nakładów by ją uzyskać. Są to po prostu odpady, </a:t>
            </a:r>
            <a:r>
              <a:rPr lang="pl-PL" dirty="0" err="1" smtClean="0">
                <a:solidFill>
                  <a:schemeClr val="tx1"/>
                </a:solidFill>
              </a:rPr>
              <a:t>np</a:t>
            </a:r>
            <a:r>
              <a:rPr lang="pl-PL" dirty="0" smtClean="0">
                <a:solidFill>
                  <a:schemeClr val="tx1"/>
                </a:solidFill>
              </a:rPr>
              <a:t> przemysłu drzewnego takie jak trociny. Biomasa to także słoma, która pozostaje po żniwach. Ale biomasa może mieć też postać płynną. Gnojowica i obornik to także biomasa. Z odpadów tych możliwa jest produkcja biogazu.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BIOMASA Z ODPADÓW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35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000"/>
    </mc:Choice>
    <mc:Fallback>
      <p:transition spd="slow" advTm="3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Rzepak, słonecznik, len, konopie siewne i inne rośliny oleiste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Kukurydza zwyczajna, zboża, ziemniaki,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Burak cukrowy, trzcina cukrowa,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Ślazowiec pensylwański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Wierzba wiciowa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Rdest sachaliński</a:t>
            </a:r>
          </a:p>
          <a:p>
            <a:r>
              <a:rPr lang="pl-PL" dirty="0" err="1">
                <a:solidFill>
                  <a:schemeClr val="tx1"/>
                </a:solidFill>
              </a:rPr>
              <a:t>M</a:t>
            </a:r>
            <a:r>
              <a:rPr lang="pl-PL" dirty="0" err="1" smtClean="0">
                <a:solidFill>
                  <a:schemeClr val="tx1"/>
                </a:solidFill>
              </a:rPr>
              <a:t>iskant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Mozga trzcinowata</a:t>
            </a:r>
          </a:p>
          <a:p>
            <a:r>
              <a:rPr lang="pl-PL" dirty="0">
                <a:solidFill>
                  <a:schemeClr val="tx1"/>
                </a:solidFill>
              </a:rPr>
              <a:t>T</a:t>
            </a:r>
            <a:r>
              <a:rPr lang="pl-PL" dirty="0" smtClean="0">
                <a:solidFill>
                  <a:schemeClr val="tx1"/>
                </a:solidFill>
              </a:rPr>
              <a:t>opinambur(tzw. słonecznik bulwiasty)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Róża wielokwiatowa(tzw. róża </a:t>
            </a:r>
            <a:r>
              <a:rPr lang="pl-PL" dirty="0" err="1" smtClean="0">
                <a:solidFill>
                  <a:schemeClr val="tx1"/>
                </a:solidFill>
              </a:rPr>
              <a:t>bezkolcowa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Paulownia puszysta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Rośliny energetyczne, nadające się do upraw energetycznych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Dzisiaj już produkujemy z powodzeniem wiele różnorodnych paliw. Kilka przykładów: brykiet ze słomy, zrębki z wierzby energetycznej, zboża do celów energetycznych, biopaliwa do silników wysokoprężnych, spirytus dolewany do benzyny, biogaz itp.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WYKORZYSTYWANIE ROŚLIN ENERGETYCZNYCH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4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Wspomnę jeszcze tylko o dodatkowych korzyściach, które uzyskujemy uprawiając rośliny energetyczne: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rośliny energetyczne posiadają zerową emisję dwutlenku węgla, czyli tyle wytwarzają dwutlenku węgla podczas spalania, ile pobrały z powietrza podczas wzrostu;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 spaleniu pozostaje bardzo mało popiołu, który służy jako wspaniały nawóz;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pozyskujemy tanie paliwo stosowane w przemyśle i gospodarstwach domowych;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nie ponosimy opłat za emisję zanieczyszczeń do powietrza;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uzyskujemy możliwość zagospodarowania gruntów wyłączonych z produkcji żywności;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tworzymy dodatkowe miejsca pracy na obszarach wiejskich;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otrzymujemy dopłaty bezpośrednie do gruntów rolnych.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Dodatkowe korzyści z uprawy roślin energetycznych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1764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00"/>
    </mc:Choice>
    <mc:Fallback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Wśród wielu gatunków roślin energetycznych największe znaczenie w naszych warunkach, najprawdopodobniej będą miały: wierzba energetyczna, </a:t>
            </a:r>
            <a:r>
              <a:rPr lang="pl-PL" dirty="0" err="1" smtClean="0">
                <a:solidFill>
                  <a:schemeClr val="tx1"/>
                </a:solidFill>
              </a:rPr>
              <a:t>miskant</a:t>
            </a:r>
            <a:r>
              <a:rPr lang="pl-PL" dirty="0" smtClean="0">
                <a:solidFill>
                  <a:schemeClr val="tx1"/>
                </a:solidFill>
              </a:rPr>
              <a:t> olbrzymi, ślazowiec pensylwański i topola. Ze względu na stosunkowo niski koszt założenia plantacji, dostępność sadzonek, największą powierzchnię prawdopodobnie zajmie uprawa wierzby energetycznej.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16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000"/>
    </mc:Choice>
    <mc:Fallback>
      <p:transition spd="slow" advTm="1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9"/>
            <a:ext cx="359362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Wierzba energetyczna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1556792"/>
            <a:ext cx="4978896" cy="5301208"/>
          </a:xfrm>
        </p:spPr>
        <p:txBody>
          <a:bodyPr>
            <a:normAutofit fontScale="47500" lnSpcReduction="20000"/>
          </a:bodyPr>
          <a:lstStyle/>
          <a:p>
            <a:r>
              <a:rPr lang="pl-PL" sz="3400" b="1" dirty="0" smtClean="0"/>
              <a:t>Wierzba energetyczna powstała kilkanaście lat temu poprzez krzyżowanie i selekcję kilku odmian wierzby. W wyniku tych prac powstała roślina cechująca się bardzo dużym przyrostem masy, wysoką wartością opałową oraz niewielkimi wymaganiami glebowym.</a:t>
            </a:r>
            <a:r>
              <a:rPr lang="pl-PL" sz="3400" b="1" i="1" dirty="0" smtClean="0"/>
              <a:t> Jest ona materiałem odnawialnym corocznie, przez co najmniej 30 lat.</a:t>
            </a:r>
            <a:endParaRPr lang="pl-PL" sz="3400" b="1" dirty="0" smtClean="0"/>
          </a:p>
          <a:p>
            <a:r>
              <a:rPr lang="pl-PL" sz="3400" b="1" i="1" dirty="0" smtClean="0"/>
              <a:t>Dzięki tej własności stanowi ekonomicznie i ekologicznie uzasadniony surowiec dla energetyki cieplnej i innych dziedzin gospodarki.</a:t>
            </a:r>
            <a:endParaRPr lang="pl-PL" sz="3400" b="1" dirty="0" smtClean="0"/>
          </a:p>
          <a:p>
            <a:r>
              <a:rPr lang="pl-PL" sz="3400" b="1" i="1" dirty="0" smtClean="0"/>
              <a:t>Wierzba może być uprawiana na prawie wszystkich rodzajach gleby, z których obecnie znaczna część jest nieużytkami .Daje ona rolnikom możliwość prowadzenia opłacalnej gospodarki produkcyjnej. Z 1ha  plantacji można uzyskać rocznie 20 ton suchej masy o wartości opałowej 8 m</a:t>
            </a:r>
            <a:r>
              <a:rPr lang="pl-PL" sz="3400" b="1" i="1" baseline="30000" dirty="0" smtClean="0"/>
              <a:t>3</a:t>
            </a:r>
            <a:r>
              <a:rPr lang="pl-PL" sz="3400" b="1" i="1" dirty="0" smtClean="0"/>
              <a:t> oleju opałowego lub 10 ton węgla. Zawiera śladowe ilości związków azotu a emisja dwutlenku węgla podczas spalania równoważona jest przez proces asymilacji rośliny. Wobec rosnących cen surowców energetycznych na świecie wierzba energetyczna jawi się jako najtańsze i odnawialne źródło energii.</a:t>
            </a:r>
            <a:endParaRPr lang="pl-PL" sz="3400" b="1" dirty="0" smtClean="0"/>
          </a:p>
          <a:p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00"/>
    </mc:Choice>
    <mc:Fallback>
      <p:transition spd="slow" advTm="3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4193239" cy="337504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6767" y="692696"/>
            <a:ext cx="4834880" cy="3294112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 smtClean="0"/>
              <a:t>Rośliny będą mieć pozytywny wpływ na nasze samopoczucie, ale muszą one być odpowiednio utrzymywane, kiedy więdną i usychają mogą powodować odwrotne skutki, poprzez osłabianie energii pola. Czym większa roślina, tym posiada i emituje większe pole energetyczne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5508104" y="449162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6326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000"/>
    </mc:Choice>
    <mc:Fallback>
      <p:transition spd="slow" advTm="26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ształt fali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Kształt fa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Kształt fal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Kształt fal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Kształt fali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trzecha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610</Words>
  <Application>Microsoft Office PowerPoint</Application>
  <PresentationFormat>Pokaz na ekranie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Ekskluzywny</vt:lpstr>
      <vt:lpstr>Kształt fali</vt:lpstr>
      <vt:lpstr>Motyw pakietu Office</vt:lpstr>
      <vt:lpstr>1_Kształt fali</vt:lpstr>
      <vt:lpstr>2_Kształt fali</vt:lpstr>
      <vt:lpstr>3_Kształt fali</vt:lpstr>
      <vt:lpstr>4_Kształt fali</vt:lpstr>
      <vt:lpstr>5_Kształt fali</vt:lpstr>
      <vt:lpstr>Strzecha</vt:lpstr>
      <vt:lpstr>Austin</vt:lpstr>
      <vt:lpstr>ENERGIA Z ROŚLIN  ROŚLINY ENERGETYCZNE</vt:lpstr>
      <vt:lpstr>ENERGIA Z ROŚLIN</vt:lpstr>
      <vt:lpstr>BIOMASA Z ODPADÓW</vt:lpstr>
      <vt:lpstr>Rośliny energetyczne, nadające się do upraw energetycznych</vt:lpstr>
      <vt:lpstr>WYKORZYSTYWANIE ROŚLIN ENERGETYCZNYCH</vt:lpstr>
      <vt:lpstr>Dodatkowe korzyści z uprawy roślin energetycznych </vt:lpstr>
      <vt:lpstr>Slajd 7</vt:lpstr>
      <vt:lpstr>Wierzba energetyczna</vt:lpstr>
      <vt:lpstr>Slajd 9</vt:lpstr>
      <vt:lpstr>   Rośliny energetyczne</vt:lpstr>
      <vt:lpstr>         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G</dc:creator>
  <cp:lastModifiedBy>Agusia</cp:lastModifiedBy>
  <cp:revision>23</cp:revision>
  <dcterms:created xsi:type="dcterms:W3CDTF">2013-01-13T13:29:40Z</dcterms:created>
  <dcterms:modified xsi:type="dcterms:W3CDTF">2013-01-21T12:54:17Z</dcterms:modified>
</cp:coreProperties>
</file>