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59" d="100"/>
          <a:sy n="59" d="100"/>
        </p:scale>
        <p:origin x="-63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2CB54AE-0354-4DC8-8573-B9EE06DDC3B4}" type="datetimeFigureOut">
              <a:rPr lang="pl-PL" smtClean="0"/>
              <a:pPr/>
              <a:t>2013-04-04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47D596B-4161-44B2-9274-F3DA49AE64E9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erad.pl/index/?id=6364d3f0f495b6ab9dcf8d3b5c6e0b01" TargetMode="External"/><Relationship Id="rId7" Type="http://schemas.openxmlformats.org/officeDocument/2006/relationships/hyperlink" Target="http://www.google.pl/" TargetMode="External"/><Relationship Id="rId2" Type="http://schemas.openxmlformats.org/officeDocument/2006/relationships/hyperlink" Target="http://www.ptpiree.pl/index.php?d=5&amp;s=liczen_201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ynekinfrastruktury.pl/artykul/index/art/11651/id/63" TargetMode="External"/><Relationship Id="rId5" Type="http://schemas.openxmlformats.org/officeDocument/2006/relationships/hyperlink" Target="http://www.ekogroup.info/6044/polskie-kopalnie-beda-mogly-liczyc-na-pomoc-publiczna/" TargetMode="External"/><Relationship Id="rId4" Type="http://schemas.openxmlformats.org/officeDocument/2006/relationships/hyperlink" Target="http://www.czysta-energia.ovh.org/wiatr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Bilans energetyczny Polski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3993543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755576" y="4365104"/>
            <a:ext cx="8229600" cy="1252728"/>
          </a:xfrm>
        </p:spPr>
        <p:txBody>
          <a:bodyPr>
            <a:normAutofit fontScale="90000"/>
          </a:bodyPr>
          <a:lstStyle/>
          <a:p>
            <a:pPr algn="r"/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Wykonały:</a:t>
            </a:r>
            <a:b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Dominika Gajda i Monika Kaźmierczak</a:t>
            </a:r>
            <a:b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2c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xmlns="" val="6157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2636912"/>
            <a:ext cx="7408333" cy="3450696"/>
          </a:xfrm>
        </p:spPr>
        <p:txBody>
          <a:bodyPr>
            <a:normAutofit/>
          </a:bodyPr>
          <a:lstStyle/>
          <a:p>
            <a:r>
              <a:rPr lang="pl-PL" sz="2300" dirty="0"/>
              <a:t>Roczna produkcja energii w Polsce wynosi  </a:t>
            </a:r>
            <a:r>
              <a:rPr lang="pl-PL" sz="2300" dirty="0" smtClean="0"/>
              <a:t>154,6 </a:t>
            </a:r>
            <a:r>
              <a:rPr lang="pl-PL" sz="2300" dirty="0" err="1" smtClean="0"/>
              <a:t>TWh</a:t>
            </a:r>
            <a:r>
              <a:rPr lang="pl-PL" sz="2300" dirty="0" smtClean="0"/>
              <a:t> </a:t>
            </a:r>
            <a:r>
              <a:rPr lang="pl-PL" sz="2300" dirty="0"/>
              <a:t/>
            </a:r>
            <a:br>
              <a:rPr lang="pl-PL" sz="2300" dirty="0"/>
            </a:br>
            <a:r>
              <a:rPr lang="pl-PL" sz="2300" dirty="0" smtClean="0"/>
              <a:t>Polska </a:t>
            </a:r>
            <a:r>
              <a:rPr lang="pl-PL" sz="2300" dirty="0"/>
              <a:t>jest 6 producentem energii w Unii </a:t>
            </a:r>
            <a:r>
              <a:rPr lang="pl-PL" sz="2300" dirty="0" smtClean="0"/>
              <a:t>Europejskiej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                                                      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Roczna produkcja energii</a:t>
            </a:r>
            <a:endParaRPr lang="pl-PL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1576050"/>
              </p:ext>
            </p:extLst>
          </p:nvPr>
        </p:nvGraphicFramePr>
        <p:xfrm>
          <a:off x="1043608" y="4509120"/>
          <a:ext cx="3009900" cy="762000"/>
        </p:xfrm>
        <a:graphic>
          <a:graphicData uri="http://schemas.openxmlformats.org/drawingml/2006/table">
            <a:tbl>
              <a:tblPr/>
              <a:tblGrid>
                <a:gridCol w="1504950"/>
                <a:gridCol w="1504950"/>
              </a:tblGrid>
              <a:tr h="269068"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solidFill>
                            <a:srgbClr val="003366"/>
                          </a:solidFill>
                          <a:effectLst/>
                          <a:latin typeface="Verdana"/>
                        </a:rPr>
                        <a:t>Produkcja energii elektrycznej</a:t>
                      </a:r>
                      <a:endParaRPr lang="pl-PL" sz="800" dirty="0">
                        <a:solidFill>
                          <a:srgbClr val="003366"/>
                        </a:solidFill>
                        <a:effectLst/>
                        <a:latin typeface="Verdana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B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800" dirty="0">
                          <a:solidFill>
                            <a:srgbClr val="003366"/>
                          </a:solidFill>
                          <a:effectLst/>
                          <a:latin typeface="Verdana"/>
                        </a:rPr>
                        <a:t>157,7 </a:t>
                      </a:r>
                      <a:r>
                        <a:rPr lang="pl-PL" sz="800" dirty="0" err="1">
                          <a:solidFill>
                            <a:srgbClr val="003366"/>
                          </a:solidFill>
                          <a:effectLst/>
                          <a:latin typeface="Verdana"/>
                        </a:rPr>
                        <a:t>TWh</a:t>
                      </a:r>
                      <a:endParaRPr lang="pl-PL" sz="800" dirty="0">
                        <a:solidFill>
                          <a:srgbClr val="003366"/>
                        </a:solidFill>
                        <a:effectLst/>
                        <a:latin typeface="Verdana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BFE"/>
                    </a:solidFill>
                  </a:tcPr>
                </a:tc>
              </a:tr>
              <a:tr h="371570">
                <a:tc>
                  <a:txBody>
                    <a:bodyPr/>
                    <a:lstStyle/>
                    <a:p>
                      <a:pPr algn="ctr"/>
                      <a:r>
                        <a:rPr lang="pl-PL" sz="800" dirty="0" smtClean="0">
                          <a:solidFill>
                            <a:srgbClr val="003366"/>
                          </a:solidFill>
                          <a:effectLst/>
                          <a:latin typeface="Verdana"/>
                        </a:rPr>
                        <a:t>Produkcja energii elektrycznej na 1 mieszkańca</a:t>
                      </a:r>
                      <a:endParaRPr lang="pl-PL" sz="800" dirty="0">
                        <a:solidFill>
                          <a:srgbClr val="003366"/>
                        </a:solidFill>
                        <a:effectLst/>
                        <a:latin typeface="Verdana"/>
                      </a:endParaRP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BFE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sz="800" dirty="0">
                          <a:solidFill>
                            <a:srgbClr val="003366"/>
                          </a:solidFill>
                          <a:effectLst/>
                          <a:latin typeface="Verdana"/>
                        </a:rPr>
                        <a:t>4 139 kWh</a:t>
                      </a:r>
                    </a:p>
                  </a:txBody>
                  <a:tcPr marL="38100" marR="38100" marT="381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FBFE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71813" y="3722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80312232"/>
              </p:ext>
            </p:extLst>
          </p:nvPr>
        </p:nvGraphicFramePr>
        <p:xfrm>
          <a:off x="4572000" y="3573016"/>
          <a:ext cx="360040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9"/>
                <a:gridCol w="1008112"/>
                <a:gridCol w="1080120"/>
              </a:tblGrid>
              <a:tr h="351803">
                <a:tc>
                  <a:txBody>
                    <a:bodyPr/>
                    <a:lstStyle/>
                    <a:p>
                      <a:r>
                        <a:rPr lang="pl-PL" dirty="0" smtClean="0"/>
                        <a:t>Kraj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100" b="1" dirty="0" smtClean="0"/>
                        <a:t>Wolumen (</a:t>
                      </a:r>
                      <a:r>
                        <a:rPr lang="pl-PL" sz="1100" b="1" dirty="0" err="1" smtClean="0"/>
                        <a:t>TWh</a:t>
                      </a:r>
                      <a:r>
                        <a:rPr lang="pl-PL" sz="1100" b="1" dirty="0" smtClean="0"/>
                        <a:t>)</a:t>
                      </a:r>
                      <a:endParaRPr lang="pl-PL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200" b="1" dirty="0" smtClean="0"/>
                        <a:t>Dynamika(%)</a:t>
                      </a:r>
                      <a:endParaRPr lang="pl-PL" sz="1200" b="1" dirty="0"/>
                    </a:p>
                  </a:txBody>
                  <a:tcPr/>
                </a:tc>
              </a:tr>
              <a:tr h="351803">
                <a:tc>
                  <a:txBody>
                    <a:bodyPr/>
                    <a:lstStyle/>
                    <a:p>
                      <a:r>
                        <a:rPr lang="pl-PL" b="1" dirty="0" smtClean="0"/>
                        <a:t>Niemcy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639,1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0,002</a:t>
                      </a:r>
                      <a:endParaRPr lang="pl-PL" dirty="0"/>
                    </a:p>
                  </a:txBody>
                  <a:tcPr/>
                </a:tc>
              </a:tr>
              <a:tr h="351803">
                <a:tc>
                  <a:txBody>
                    <a:bodyPr/>
                    <a:lstStyle/>
                    <a:p>
                      <a:r>
                        <a:rPr lang="pl-PL" sz="1600" b="1" dirty="0" smtClean="0"/>
                        <a:t>Francja</a:t>
                      </a:r>
                      <a:endParaRPr lang="pl-PL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574,4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0,5</a:t>
                      </a:r>
                      <a:endParaRPr lang="pl-PL" dirty="0"/>
                    </a:p>
                  </a:txBody>
                  <a:tcPr/>
                </a:tc>
              </a:tr>
              <a:tr h="351803">
                <a:tc>
                  <a:txBody>
                    <a:bodyPr/>
                    <a:lstStyle/>
                    <a:p>
                      <a:r>
                        <a:rPr lang="pl-PL" sz="1400" b="1" dirty="0" smtClean="0"/>
                        <a:t>Wielka Brytania</a:t>
                      </a:r>
                      <a:endParaRPr lang="pl-PL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395,0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-1,8</a:t>
                      </a:r>
                      <a:endParaRPr lang="pl-PL" dirty="0"/>
                    </a:p>
                  </a:txBody>
                  <a:tcPr/>
                </a:tc>
              </a:tr>
              <a:tr h="27950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Włochy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317,9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1,0</a:t>
                      </a:r>
                      <a:endParaRPr lang="pl-PL" dirty="0"/>
                    </a:p>
                  </a:txBody>
                  <a:tcPr/>
                </a:tc>
              </a:tr>
              <a:tr h="273784">
                <a:tc>
                  <a:txBody>
                    <a:bodyPr/>
                    <a:lstStyle/>
                    <a:p>
                      <a:r>
                        <a:rPr lang="pl-PL" b="1" dirty="0" smtClean="0"/>
                        <a:t>Hiszpania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310,1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0,9</a:t>
                      </a:r>
                      <a:endParaRPr lang="pl-PL" dirty="0"/>
                    </a:p>
                  </a:txBody>
                  <a:tcPr/>
                </a:tc>
              </a:tr>
              <a:tr h="351803">
                <a:tc>
                  <a:txBody>
                    <a:bodyPr/>
                    <a:lstStyle/>
                    <a:p>
                      <a:r>
                        <a:rPr lang="pl-PL" b="1" dirty="0" smtClean="0"/>
                        <a:t>Polska</a:t>
                      </a:r>
                      <a:endParaRPr lang="pl-P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154,6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-3,2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4139952" y="6368069"/>
            <a:ext cx="489654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" dirty="0" smtClean="0"/>
              <a:t>Najwięksi producenci energii w Unii Europejskiej</a:t>
            </a:r>
            <a:endParaRPr lang="pl-PL" sz="1700" dirty="0"/>
          </a:p>
        </p:txBody>
      </p:sp>
    </p:spTree>
    <p:extLst>
      <p:ext uri="{BB962C8B-B14F-4D97-AF65-F5344CB8AC3E}">
        <p14:creationId xmlns:p14="http://schemas.microsoft.com/office/powerpoint/2010/main" xmlns="" val="375784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2996952"/>
            <a:ext cx="7711867" cy="2917656"/>
          </a:xfrm>
        </p:spPr>
      </p:pic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Roczna produkcja energii elektrycznej [</a:t>
            </a:r>
            <a:r>
              <a:rPr lang="pl-PL" dirty="0" err="1"/>
              <a:t>TWh</a:t>
            </a:r>
            <a:r>
              <a:rPr lang="pl-PL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xmlns="" val="254674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Import i eksport</a:t>
            </a:r>
            <a:endParaRPr lang="pl-PL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90863" y="2701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700808"/>
            <a:ext cx="4176464" cy="4570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3473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100" dirty="0"/>
              <a:t>Struktura nośników energii pierwotnej służących do wytworzenia energii elektrycznej w </a:t>
            </a:r>
            <a:r>
              <a:rPr lang="pl-PL" sz="3100" dirty="0" smtClean="0"/>
              <a:t>2012 </a:t>
            </a:r>
            <a:r>
              <a:rPr lang="pl-PL" sz="3100" dirty="0"/>
              <a:t>roku </a:t>
            </a:r>
            <a:endParaRPr lang="pl-P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67063" y="34861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l-P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04382"/>
            <a:ext cx="4680520" cy="3747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78583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Procent energii poszczególnych typów energetyki</a:t>
            </a:r>
            <a:endParaRPr lang="pl-PL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381500" cy="329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29000"/>
            <a:ext cx="1328737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33727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pl-PL" sz="2800" dirty="0"/>
              <a:t>Ponad 62% energii wytwarza się z węgla kamiennego oraz ponad 32% z węgla </a:t>
            </a:r>
            <a:r>
              <a:rPr lang="pl-PL" sz="2800" dirty="0" smtClean="0"/>
              <a:t>brunatnego. W Polsce dominuje energia cieplna.</a:t>
            </a:r>
            <a:endParaRPr lang="pl-PL" sz="2800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Kopalnia węgla kamiennego KWK Bytom</a:t>
            </a:r>
            <a:endParaRPr lang="pl-PL" dirty="0"/>
          </a:p>
        </p:txBody>
      </p:sp>
      <p:pic>
        <p:nvPicPr>
          <p:cNvPr id="9" name="Symbol zastępczy zawartości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625" y="3510756"/>
            <a:ext cx="3810000" cy="2533650"/>
          </a:xfrm>
        </p:spPr>
      </p:pic>
      <p:sp>
        <p:nvSpPr>
          <p:cNvPr id="7" name="Symbol zastępczy tekstu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Elektrownia Elektryczna w Łaziskach Górnych</a:t>
            </a:r>
            <a:endParaRPr lang="pl-PL" dirty="0"/>
          </a:p>
        </p:txBody>
      </p:sp>
      <p:pic>
        <p:nvPicPr>
          <p:cNvPr id="14" name="Symbol zastępczy zawartości 13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008" y="3501008"/>
            <a:ext cx="3822700" cy="2559352"/>
          </a:xfrm>
        </p:spPr>
      </p:pic>
    </p:spTree>
    <p:extLst>
      <p:ext uri="{BB962C8B-B14F-4D97-AF65-F5344CB8AC3E}">
        <p14:creationId xmlns:p14="http://schemas.microsoft.com/office/powerpoint/2010/main" xmlns="" val="4256430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251520" y="2420888"/>
            <a:ext cx="7408333" cy="3450696"/>
          </a:xfrm>
        </p:spPr>
        <p:txBody>
          <a:bodyPr>
            <a:normAutofit/>
          </a:bodyPr>
          <a:lstStyle/>
          <a:p>
            <a:r>
              <a:rPr lang="pl-PL" sz="2000" dirty="0" smtClean="0"/>
              <a:t>W Polsce dominuje energia cieplna, która wytwarza dużą ilość CO2. Powoduje to, że zwiększa się efekt cieplarniany i powiększa się dziura ozonowa. Nasz kraj musi się dostosować do zasad Unii Europejskiej i zmniejszyć emitowanie CO2 do minimum, dlatego w Polsce powinien zacząć się rozwój energii wiatrowej, ponieważ mamy na to dobre i korzystne warunki , bo aż 70% powierzchni kraju.</a:t>
            </a:r>
            <a:endParaRPr lang="pl-PL" sz="2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Polska energia w przyszłości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4437112"/>
            <a:ext cx="2736304" cy="2052228"/>
          </a:xfrm>
          <a:prstGeom prst="rect">
            <a:avLst/>
          </a:prstGeom>
          <a:noFill/>
        </p:spPr>
      </p:pic>
      <p:sp>
        <p:nvSpPr>
          <p:cNvPr id="6" name="pole tekstowe 5"/>
          <p:cNvSpPr txBox="1"/>
          <p:nvPr/>
        </p:nvSpPr>
        <p:spPr>
          <a:xfrm>
            <a:off x="3203848" y="6489340"/>
            <a:ext cx="2736304" cy="368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Turbiny wiatrowe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xmlns="" val="1028138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>
                <a:hlinkClick r:id="rId2"/>
              </a:rPr>
              <a:t>http://</a:t>
            </a:r>
            <a:r>
              <a:rPr lang="pl-PL" dirty="0" smtClean="0">
                <a:hlinkClick r:id="rId2"/>
              </a:rPr>
              <a:t>www.ptpiree.pl/index.php?d=5&amp;s=liczen_2010#ad4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3"/>
              </a:rPr>
              <a:t>http://www.enerad.pl/index/?</a:t>
            </a:r>
            <a:r>
              <a:rPr lang="pl-PL" dirty="0" smtClean="0">
                <a:hlinkClick r:id="rId3"/>
              </a:rPr>
              <a:t>id=6364d3f0f495b6ab9dcf8d3b5c6e0b01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hlinkClick r:id="rId4"/>
              </a:rPr>
              <a:t/>
            </a:r>
            <a:br>
              <a:rPr lang="pl-PL" dirty="0" smtClean="0">
                <a:hlinkClick r:id="rId4"/>
              </a:rPr>
            </a:br>
            <a:r>
              <a:rPr lang="pl-PL" dirty="0" smtClean="0">
                <a:hlinkClick r:id="rId4"/>
              </a:rPr>
              <a:t>http</a:t>
            </a:r>
            <a:r>
              <a:rPr lang="pl-PL" dirty="0">
                <a:hlinkClick r:id="rId4"/>
              </a:rPr>
              <a:t>://</a:t>
            </a:r>
            <a:r>
              <a:rPr lang="pl-PL" dirty="0" smtClean="0">
                <a:hlinkClick r:id="rId4"/>
              </a:rPr>
              <a:t>www.czysta-energia.ovh.org/wiatr.html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5"/>
              </a:rPr>
              <a:t>http://www.ekogroup.info/6044/polskie-kopalnie-beda-mogly-liczyc-na-pomoc-publiczna</a:t>
            </a:r>
            <a:r>
              <a:rPr lang="pl-PL" dirty="0" smtClean="0">
                <a:hlinkClick r:id="rId5"/>
              </a:rPr>
              <a:t>/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hlinkClick r:id="rId6"/>
              </a:rPr>
              <a:t/>
            </a:r>
            <a:br>
              <a:rPr lang="pl-PL" dirty="0">
                <a:hlinkClick r:id="rId6"/>
              </a:rPr>
            </a:br>
            <a:r>
              <a:rPr lang="pl-PL" dirty="0">
                <a:hlinkClick r:id="rId6"/>
              </a:rPr>
              <a:t>http://www.rynekinfrastruktury.pl/artykul/index/art/11651/id/63</a:t>
            </a: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Wyszukiwarka: </a:t>
            </a:r>
            <a:r>
              <a:rPr lang="pl-PL" dirty="0" smtClean="0">
                <a:hlinkClick r:id="rId7"/>
              </a:rPr>
              <a:t>www.google.pl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Biografia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0907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305</TotalTime>
  <Words>200</Words>
  <Application>Microsoft Office PowerPoint</Application>
  <PresentationFormat>Pokaz na ekranie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Kształt fali</vt:lpstr>
      <vt:lpstr>Bilans energetyczny Polski</vt:lpstr>
      <vt:lpstr>Roczna produkcja energii</vt:lpstr>
      <vt:lpstr>Roczna produkcja energii elektrycznej [TWh]</vt:lpstr>
      <vt:lpstr>Import i eksport</vt:lpstr>
      <vt:lpstr>Struktura nośników energii pierwotnej służących do wytworzenia energii elektrycznej w 2012 roku </vt:lpstr>
      <vt:lpstr>Procent energii poszczególnych typów energetyki</vt:lpstr>
      <vt:lpstr>Ponad 62% energii wytwarza się z węgla kamiennego oraz ponad 32% z węgla brunatnego. W Polsce dominuje energia cieplna.</vt:lpstr>
      <vt:lpstr>Polska energia w przyszłości</vt:lpstr>
      <vt:lpstr>Biografia</vt:lpstr>
      <vt:lpstr>Wykonały: Dominika Gajda i Monika Kaźmierczak 2c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Bilans energetyczny Polski</dc:title>
  <dc:creator>acer</dc:creator>
  <cp:lastModifiedBy>Your User Name</cp:lastModifiedBy>
  <cp:revision>24</cp:revision>
  <dcterms:created xsi:type="dcterms:W3CDTF">2013-01-13T13:40:27Z</dcterms:created>
  <dcterms:modified xsi:type="dcterms:W3CDTF">2013-04-04T09:27:37Z</dcterms:modified>
</cp:coreProperties>
</file>