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7" r:id="rId21"/>
    <p:sldId id="276" r:id="rId22"/>
    <p:sldId id="282" r:id="rId23"/>
    <p:sldId id="278" r:id="rId24"/>
    <p:sldId id="280" r:id="rId25"/>
    <p:sldId id="281" r:id="rId26"/>
    <p:sldId id="283" r:id="rId27"/>
    <p:sldId id="284" r:id="rId28"/>
    <p:sldId id="285" r:id="rId29"/>
    <p:sldId id="286" r:id="rId30"/>
    <p:sldId id="287" r:id="rId31"/>
    <p:sldId id="274" r:id="rId32"/>
    <p:sldId id="288" r:id="rId3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9" d="100"/>
          <a:sy n="39" d="100"/>
        </p:scale>
        <p:origin x="-3078" y="-157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pl-PL" smtClean="0"/>
              <a:t>Kliknij, aby edytować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2B7112F-FD3F-4926-AC0B-89399A655FEE}" type="slidenum">
              <a:rPr lang="pl-PL" smtClean="0"/>
              <a:pPr/>
              <a:t>‹#›</a:t>
            </a:fld>
            <a:endParaRPr lang="pl-PL"/>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2B7112F-FD3F-4926-AC0B-89399A655FEE}" type="slidenum">
              <a:rPr lang="pl-PL" smtClean="0"/>
              <a:pPr/>
              <a:t>‹#›</a:t>
            </a:fld>
            <a:endParaRPr lang="pl-PL"/>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2B7112F-FD3F-4926-AC0B-89399A655FEE}" type="slidenum">
              <a:rPr lang="pl-PL" smtClean="0"/>
              <a:pPr/>
              <a:t>‹#›</a:t>
            </a:fld>
            <a:endParaRPr lang="pl-PL"/>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2B7112F-FD3F-4926-AC0B-89399A655FEE}" type="slidenum">
              <a:rPr lang="pl-PL" smtClean="0"/>
              <a:pPr/>
              <a:t>‹#›</a:t>
            </a:fld>
            <a:endParaRPr lang="pl-PL"/>
          </a:p>
        </p:txBody>
      </p:sp>
      <p:sp>
        <p:nvSpPr>
          <p:cNvPr id="7" name="Title 6"/>
          <p:cNvSpPr>
            <a:spLocks noGrp="1"/>
          </p:cNvSpPr>
          <p:nvPr>
            <p:ph type="title"/>
          </p:nvPr>
        </p:nvSpPr>
        <p:spPr/>
        <p:txBody>
          <a:bodyPr/>
          <a:lstStyle/>
          <a:p>
            <a:r>
              <a:rPr lang="pl-PL" smtClean="0"/>
              <a:t>Kliknij, aby edytować styl</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2B7112F-FD3F-4926-AC0B-89399A655FEE}" type="slidenum">
              <a:rPr lang="pl-PL" smtClean="0"/>
              <a:pPr/>
              <a:t>‹#›</a:t>
            </a:fld>
            <a:endParaRPr lang="pl-PL"/>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5" name="Date Placeholder 4"/>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2B7112F-FD3F-4926-AC0B-89399A655FEE}" type="slidenum">
              <a:rPr lang="pl-PL" smtClean="0"/>
              <a:pPr/>
              <a:t>‹#›</a:t>
            </a:fld>
            <a:endParaRPr lang="pl-PL"/>
          </a:p>
        </p:txBody>
      </p:sp>
      <p:sp>
        <p:nvSpPr>
          <p:cNvPr id="9" name="Content Placeholder 8"/>
          <p:cNvSpPr>
            <a:spLocks noGrp="1"/>
          </p:cNvSpPr>
          <p:nvPr>
            <p:ph sz="quarter" idx="13"/>
          </p:nvPr>
        </p:nvSpPr>
        <p:spPr>
          <a:xfrm>
            <a:off x="676655"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2B7112F-FD3F-4926-AC0B-89399A655FEE}" type="slidenum">
              <a:rPr lang="pl-PL" smtClean="0"/>
              <a:pPr/>
              <a:t>‹#›</a:t>
            </a:fld>
            <a:endParaRPr lang="pl-PL"/>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2B7112F-FD3F-4926-AC0B-89399A655FEE}" type="slidenum">
              <a:rPr lang="pl-PL" smtClean="0"/>
              <a:pPr/>
              <a:t>‹#›</a:t>
            </a:fld>
            <a:endParaRPr lang="pl-PL"/>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2B7112F-FD3F-4926-AC0B-89399A655FEE}" type="slidenum">
              <a:rPr lang="pl-PL" smtClean="0"/>
              <a:pPr/>
              <a:t>‹#›</a:t>
            </a:fld>
            <a:endParaRPr lang="pl-PL"/>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2B7112F-FD3F-4926-AC0B-89399A655FEE}" type="slidenum">
              <a:rPr lang="pl-PL" smtClean="0"/>
              <a:pPr/>
              <a:t>‹#›</a:t>
            </a:fld>
            <a:endParaRPr lang="pl-PL"/>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pl-PL" smtClean="0"/>
              <a:t>Kliknij, aby edytować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pl-PL" smtClean="0"/>
              <a:t>Kliknij, aby edytować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6DE512B-FBA6-4AFC-B3A2-292CF00A79A3}" type="datetimeFigureOut">
              <a:rPr lang="pl-PL" smtClean="0"/>
              <a:pPr/>
              <a:t>2014-04-09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2B7112F-FD3F-4926-AC0B-89399A655FEE}" type="slidenum">
              <a:rPr lang="pl-PL" smtClean="0"/>
              <a:pPr/>
              <a:t>‹#›</a:t>
            </a:fld>
            <a:endParaRPr lang="pl-PL"/>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6DE512B-FBA6-4AFC-B3A2-292CF00A79A3}" type="datetimeFigureOut">
              <a:rPr lang="pl-PL" smtClean="0"/>
              <a:pPr/>
              <a:t>2014-04-09</a:t>
            </a:fld>
            <a:endParaRPr lang="pl-PL"/>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pl-PL"/>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2B7112F-FD3F-4926-AC0B-89399A655FEE}" type="slidenum">
              <a:rPr lang="pl-PL" smtClean="0"/>
              <a:pPr/>
              <a:t>‹#›</a:t>
            </a:fld>
            <a:endParaRPr lang="pl-PL"/>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hyperlink" Target="http://www.elektrownie-wiatrowe.org.pl/files/wizja_rozwoju_energetyki_wiatrowej__w_polsce_wraz_z_planem_dzialan_do_2020.pdf" TargetMode="External"/><Relationship Id="rId13" Type="http://schemas.openxmlformats.org/officeDocument/2006/relationships/hyperlink" Target="http://eko-gminy.pl/gminy-przyjazne-oze-dobre-praktyki/marzec-2011/141-gniewino-farma-wiatrowa-w-lisewie.html" TargetMode="External"/><Relationship Id="rId18" Type="http://schemas.openxmlformats.org/officeDocument/2006/relationships/hyperlink" Target="http://www.archiwum.ekologika.pl/2007/nowa_farma_wiatrowa_w_jagniatkowie.html" TargetMode="External"/><Relationship Id="rId3" Type="http://schemas.openxmlformats.org/officeDocument/2006/relationships/hyperlink" Target="http://www.biomasa.org/index.php?d=artykul&amp;kat=53&amp;art=49" TargetMode="External"/><Relationship Id="rId21" Type="http://schemas.openxmlformats.org/officeDocument/2006/relationships/hyperlink" Target="http://www.windfarm.pl/realizacje2.php" TargetMode="External"/><Relationship Id="rId7" Type="http://schemas.openxmlformats.org/officeDocument/2006/relationships/hyperlink" Target="http://www.ptpiree.pl/index.php?d=5&amp;s=liczen_2010" TargetMode="External"/><Relationship Id="rId12" Type="http://schemas.openxmlformats.org/officeDocument/2006/relationships/hyperlink" Target="http://energetykon.pl/farma-wiatrowa-zagorze,916.html" TargetMode="External"/><Relationship Id="rId17" Type="http://schemas.openxmlformats.org/officeDocument/2006/relationships/hyperlink" Target="http://energetykon.pl/elektrownia-wiatrowa-kamiensk,903.html" TargetMode="External"/><Relationship Id="rId2" Type="http://schemas.openxmlformats.org/officeDocument/2006/relationships/hyperlink" Target="http://www.zielonaenergia.eco.pl/index.php?option=com_content&amp;view=article&amp;id=110&amp;Itemid=93" TargetMode="External"/><Relationship Id="rId16" Type="http://schemas.openxmlformats.org/officeDocument/2006/relationships/hyperlink" Target="http://eko-gminy.pl/gminy-przyjazne-oze-dobre-praktyki/listopad-2010/62-kisielice-farma-wiatrowa-odygowo.html" TargetMode="External"/><Relationship Id="rId20" Type="http://schemas.openxmlformats.org/officeDocument/2006/relationships/hyperlink" Target="http://energetykon.pl/farma-wiatrowa-karscino,912.html" TargetMode="External"/><Relationship Id="rId1" Type="http://schemas.openxmlformats.org/officeDocument/2006/relationships/slideLayout" Target="../slideLayouts/slideLayout2.xml"/><Relationship Id="rId6" Type="http://schemas.openxmlformats.org/officeDocument/2006/relationships/hyperlink" Target="http://pawel-dabrowski.blogspot.com/2010/07/potencja-oze-w-polsce-energia-wiatrowa.html" TargetMode="External"/><Relationship Id="rId11" Type="http://schemas.openxmlformats.org/officeDocument/2006/relationships/hyperlink" Target="http://www.ugdarlowo.pl/499-4a1bdbd578307.htm" TargetMode="External"/><Relationship Id="rId5" Type="http://schemas.openxmlformats.org/officeDocument/2006/relationships/hyperlink" Target="http://energiawiatru.weebly.com/wykorzystanie-wiatru-w-polsce.html" TargetMode="External"/><Relationship Id="rId15" Type="http://schemas.openxmlformats.org/officeDocument/2006/relationships/hyperlink" Target="http://pepsa.com.pl/strona/farma-wiatrowa-puck" TargetMode="External"/><Relationship Id="rId23" Type="http://schemas.openxmlformats.org/officeDocument/2006/relationships/hyperlink" Target="http://www.wikipedia.pl/" TargetMode="External"/><Relationship Id="rId10" Type="http://schemas.openxmlformats.org/officeDocument/2006/relationships/hyperlink" Target="http://energetykon.pl/elektrownia-wiatrowa-w-barzowicach,968.html" TargetMode="External"/><Relationship Id="rId19" Type="http://schemas.openxmlformats.org/officeDocument/2006/relationships/hyperlink" Target="http://www.maperia.pl/informacja/5645.html" TargetMode="External"/><Relationship Id="rId4" Type="http://schemas.openxmlformats.org/officeDocument/2006/relationships/hyperlink" Target="http://15lokatowice.edupage.org/text/?text=text/text9&amp;subpage=4&amp;" TargetMode="External"/><Relationship Id="rId9" Type="http://schemas.openxmlformats.org/officeDocument/2006/relationships/hyperlink" Target="http://www.energia.ara-line.pl/pl/node/9" TargetMode="External"/><Relationship Id="rId14" Type="http://schemas.openxmlformats.org/officeDocument/2006/relationships/hyperlink" Target="http://energetykon.pl/park-wiatrowy-tymien,915.html" TargetMode="External"/><Relationship Id="rId22" Type="http://schemas.openxmlformats.org/officeDocument/2006/relationships/hyperlink" Target="http://pl.wikipedia.org/wiki/Park_Wiatrowy_Suwa%C5%82ki"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sz="5400" b="1" dirty="0" smtClean="0"/>
              <a:t>Alternatywne źródła energii </a:t>
            </a:r>
            <a:endParaRPr lang="pl-PL" sz="5400" b="1" dirty="0"/>
          </a:p>
        </p:txBody>
      </p:sp>
      <p:sp>
        <p:nvSpPr>
          <p:cNvPr id="3" name="Podtytuł 2"/>
          <p:cNvSpPr>
            <a:spLocks noGrp="1"/>
          </p:cNvSpPr>
          <p:nvPr>
            <p:ph type="subTitle" idx="1"/>
          </p:nvPr>
        </p:nvSpPr>
        <p:spPr/>
        <p:txBody>
          <a:bodyPr>
            <a:normAutofit/>
          </a:bodyPr>
          <a:lstStyle/>
          <a:p>
            <a:r>
              <a:rPr lang="pl-PL" sz="4800" b="1" dirty="0"/>
              <a:t>w</a:t>
            </a:r>
            <a:r>
              <a:rPr lang="pl-PL" sz="4800" b="1" dirty="0" smtClean="0"/>
              <a:t> pigułce </a:t>
            </a:r>
            <a:endParaRPr lang="pl-PL" sz="4800" b="1" dirty="0"/>
          </a:p>
        </p:txBody>
      </p:sp>
    </p:spTree>
    <p:extLst>
      <p:ext uri="{BB962C8B-B14F-4D97-AF65-F5344CB8AC3E}">
        <p14:creationId xmlns:p14="http://schemas.microsoft.com/office/powerpoint/2010/main" xmlns="" val="3085239350"/>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dirty="0" smtClean="0"/>
              <a:t>Turbina wiatrowa</a:t>
            </a:r>
            <a:endParaRPr lang="pl-PL" b="1" dirty="0"/>
          </a:p>
        </p:txBody>
      </p:sp>
      <p:sp>
        <p:nvSpPr>
          <p:cNvPr id="4" name="Symbol zastępczy zawartości 3"/>
          <p:cNvSpPr>
            <a:spLocks noGrp="1"/>
          </p:cNvSpPr>
          <p:nvPr>
            <p:ph sz="quarter" idx="13"/>
          </p:nvPr>
        </p:nvSpPr>
        <p:spPr>
          <a:xfrm>
            <a:off x="676655" y="2323070"/>
            <a:ext cx="3822192" cy="4300152"/>
          </a:xfrm>
        </p:spPr>
        <p:txBody>
          <a:bodyPr>
            <a:normAutofit/>
          </a:bodyPr>
          <a:lstStyle/>
          <a:p>
            <a:r>
              <a:rPr lang="pl-PL" b="1" dirty="0"/>
              <a:t>Turbina </a:t>
            </a:r>
            <a:r>
              <a:rPr lang="pl-PL" b="1" dirty="0" smtClean="0"/>
              <a:t>wiatrowa </a:t>
            </a:r>
            <a:r>
              <a:rPr lang="pl-PL" dirty="0" smtClean="0"/>
              <a:t>jest to urządzenie </a:t>
            </a:r>
            <a:r>
              <a:rPr lang="pl-PL" dirty="0"/>
              <a:t>zamieniające energię kinetyczną wiatru na pracę mechaniczną w postaci ruchu obrotowego wirnika. Mylnie nazywana elektrownią wiatrową – turbina wiatrowa stanowi zasadniczy element elektrowni wiatrowej.</a:t>
            </a:r>
          </a:p>
          <a:p>
            <a:endParaRPr lang="pl-PL" dirty="0"/>
          </a:p>
        </p:txBody>
      </p:sp>
      <p:pic>
        <p:nvPicPr>
          <p:cNvPr id="2051" name="Picture 3"/>
          <p:cNvPicPr>
            <a:picLocks noGrp="1" noChangeAspect="1" noChangeArrowheads="1"/>
          </p:cNvPicPr>
          <p:nvPr>
            <p:ph sz="quarter" idx="14"/>
          </p:nvPr>
        </p:nvPicPr>
        <p:blipFill>
          <a:blip r:embed="rId2" cstate="print">
            <a:extLst>
              <a:ext uri="{BEBA8EAE-BF5A-486C-A8C5-ECC9F3942E4B}">
                <a14:imgProps xmlns:a14="http://schemas.microsoft.com/office/drawing/2010/main" xmlns="">
                  <a14:imgLayer r:embed="rId3">
                    <a14:imgEffect>
                      <a14:sharpenSoften amount="40000"/>
                    </a14:imgEffect>
                  </a14:imgLayer>
                </a14:imgProps>
              </a:ext>
              <a:ext uri="{28A0092B-C50C-407E-A947-70E740481C1C}">
                <a14:useLocalDpi xmlns:a14="http://schemas.microsoft.com/office/drawing/2010/main" xmlns="" val="0"/>
              </a:ext>
            </a:extLst>
          </a:blip>
          <a:srcRect/>
          <a:stretch>
            <a:fillRect/>
          </a:stretch>
        </p:blipFill>
        <p:spPr bwMode="auto">
          <a:xfrm>
            <a:off x="5396247" y="2670132"/>
            <a:ext cx="2685072" cy="3988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37401770"/>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idx="1"/>
          </p:nvPr>
        </p:nvSpPr>
        <p:spPr>
          <a:xfrm>
            <a:off x="872067" y="2675466"/>
            <a:ext cx="7408333" cy="4182533"/>
          </a:xfrm>
        </p:spPr>
        <p:txBody>
          <a:bodyPr>
            <a:normAutofit fontScale="92500" lnSpcReduction="20000"/>
          </a:bodyPr>
          <a:lstStyle/>
          <a:p>
            <a:r>
              <a:rPr lang="pl-PL" dirty="0"/>
              <a:t>Niezwykle tania eksploatacja, bowiem płacisz tylko za prąd do pompy obiegowej i co około 5 lat kilkaset złoty na wymianę czynniku (najczęściej glikol). </a:t>
            </a:r>
          </a:p>
          <a:p>
            <a:r>
              <a:rPr lang="pl-PL" dirty="0"/>
              <a:t>System solarny może zapewnić zaspokojenie 70% potrzeb na gorącą wodę, a baterie słoneczne o powierzchni 25m2, obsłużą prądem średniej wielkości dom (o ile prąd wykorzystywany jest w celach poza grzewczych).</a:t>
            </a:r>
          </a:p>
          <a:p>
            <a:r>
              <a:rPr lang="pl-PL" dirty="0"/>
              <a:t>Inwestycja może zostać dofinansowana przez Ministerstwo Środowiska.</a:t>
            </a:r>
          </a:p>
          <a:p>
            <a:r>
              <a:rPr lang="pl-PL" dirty="0"/>
              <a:t>Niewyczerpalne i przyjazne środowisku źródło energii.</a:t>
            </a:r>
          </a:p>
          <a:p>
            <a:r>
              <a:rPr lang="pl-PL" dirty="0"/>
              <a:t>Nie jest wymagana szczególna konserwacja, poza okazjonalnym czyszczeniem ogniwa są raczej niezawodne. </a:t>
            </a:r>
          </a:p>
          <a:p>
            <a:r>
              <a:rPr lang="pl-PL" dirty="0"/>
              <a:t>Produkcja energii odbywa się nawet w pochmurne dni.</a:t>
            </a:r>
          </a:p>
          <a:p>
            <a:endParaRPr lang="pl-PL" dirty="0"/>
          </a:p>
        </p:txBody>
      </p:sp>
      <p:sp>
        <p:nvSpPr>
          <p:cNvPr id="5" name="Tytuł 4"/>
          <p:cNvSpPr>
            <a:spLocks noGrp="1"/>
          </p:cNvSpPr>
          <p:nvPr>
            <p:ph type="title"/>
          </p:nvPr>
        </p:nvSpPr>
        <p:spPr/>
        <p:txBody>
          <a:bodyPr/>
          <a:lstStyle/>
          <a:p>
            <a:r>
              <a:rPr lang="pl-PL" b="1" dirty="0" smtClean="0"/>
              <a:t>Zalety</a:t>
            </a:r>
            <a:endParaRPr lang="pl-PL" b="1" dirty="0"/>
          </a:p>
        </p:txBody>
      </p:sp>
    </p:spTree>
    <p:extLst>
      <p:ext uri="{BB962C8B-B14F-4D97-AF65-F5344CB8AC3E}">
        <p14:creationId xmlns:p14="http://schemas.microsoft.com/office/powerpoint/2010/main" xmlns="" val="3714373697"/>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72067" y="2675466"/>
            <a:ext cx="7408333" cy="3923041"/>
          </a:xfrm>
        </p:spPr>
        <p:txBody>
          <a:bodyPr>
            <a:normAutofit fontScale="92500" lnSpcReduction="10000"/>
          </a:bodyPr>
          <a:lstStyle/>
          <a:p>
            <a:r>
              <a:rPr lang="pl-PL" dirty="0"/>
              <a:t>Do produkcji ogniw używa się szkodliwych dla środowiska materiałów (kadm, arsen, selen, tellur)</a:t>
            </a:r>
          </a:p>
          <a:p>
            <a:r>
              <a:rPr lang="pl-PL" dirty="0"/>
              <a:t>Inwestycja, szczególnie przy nowoczesnych systemach jest droga, a na jej zwrot można czekać nawet kilka lat.</a:t>
            </a:r>
          </a:p>
          <a:p>
            <a:r>
              <a:rPr lang="pl-PL" dirty="0"/>
              <a:t>Produkcja większej ilości prądu, wymaga dużej powierzchni ogniw. Dlatego inwestycja na dużą skalę często staje się nieopłacalna.</a:t>
            </a:r>
          </a:p>
          <a:p>
            <a:r>
              <a:rPr lang="pl-PL" dirty="0"/>
              <a:t>Ogrzewanie wody, lub produkcja prądu znacznie spada przy dużym zachmurzeniu.</a:t>
            </a:r>
          </a:p>
          <a:p>
            <a:r>
              <a:rPr lang="pl-PL" dirty="0"/>
              <a:t>Konserwacja i sposób utylizacji urządzeń dodatkowych (np. akumulatorów).</a:t>
            </a:r>
          </a:p>
        </p:txBody>
      </p:sp>
      <p:sp>
        <p:nvSpPr>
          <p:cNvPr id="3" name="Tytuł 2"/>
          <p:cNvSpPr>
            <a:spLocks noGrp="1"/>
          </p:cNvSpPr>
          <p:nvPr>
            <p:ph type="title"/>
          </p:nvPr>
        </p:nvSpPr>
        <p:spPr/>
        <p:txBody>
          <a:bodyPr/>
          <a:lstStyle/>
          <a:p>
            <a:r>
              <a:rPr lang="pl-PL" b="1" dirty="0" smtClean="0"/>
              <a:t>Wady</a:t>
            </a:r>
            <a:endParaRPr lang="pl-PL" b="1" dirty="0"/>
          </a:p>
        </p:txBody>
      </p:sp>
    </p:spTree>
    <p:extLst>
      <p:ext uri="{BB962C8B-B14F-4D97-AF65-F5344CB8AC3E}">
        <p14:creationId xmlns:p14="http://schemas.microsoft.com/office/powerpoint/2010/main" xmlns="" val="3337312133"/>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lstStyle/>
          <a:p>
            <a:r>
              <a:rPr lang="pl-PL" b="1" dirty="0" smtClean="0"/>
              <a:t>Urządzenia działające przez wiatr</a:t>
            </a:r>
            <a:endParaRPr lang="pl-PL" b="1" dirty="0"/>
          </a:p>
        </p:txBody>
      </p:sp>
      <p:sp>
        <p:nvSpPr>
          <p:cNvPr id="8" name="Symbol zastępczy tekstu 7"/>
          <p:cNvSpPr>
            <a:spLocks noGrp="1"/>
          </p:cNvSpPr>
          <p:nvPr>
            <p:ph type="body" idx="1"/>
          </p:nvPr>
        </p:nvSpPr>
        <p:spPr/>
        <p:txBody>
          <a:bodyPr/>
          <a:lstStyle/>
          <a:p>
            <a:r>
              <a:rPr lang="pl-PL" b="1" dirty="0" smtClean="0"/>
              <a:t>Generator wiatrowy</a:t>
            </a:r>
            <a:endParaRPr lang="pl-PL" b="1" dirty="0"/>
          </a:p>
        </p:txBody>
      </p:sp>
      <p:pic>
        <p:nvPicPr>
          <p:cNvPr id="3074" name="Picture 2"/>
          <p:cNvPicPr>
            <a:picLocks noGrp="1" noChangeAspect="1" noChangeArrowheads="1"/>
          </p:cNvPicPr>
          <p:nvPr>
            <p:ph sz="quarter" idx="4"/>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59477" y="3429000"/>
            <a:ext cx="3593796" cy="269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73463" y="3429000"/>
            <a:ext cx="2028324" cy="269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13933607"/>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72067" y="2675466"/>
            <a:ext cx="7408333" cy="3923041"/>
          </a:xfrm>
        </p:spPr>
        <p:txBody>
          <a:bodyPr>
            <a:normAutofit/>
          </a:bodyPr>
          <a:lstStyle/>
          <a:p>
            <a:endParaRPr lang="pl-PL" dirty="0"/>
          </a:p>
          <a:p>
            <a:r>
              <a:rPr lang="pl-PL" dirty="0" smtClean="0"/>
              <a:t> </a:t>
            </a:r>
            <a:r>
              <a:rPr lang="pl-PL" b="1" dirty="0"/>
              <a:t>Energia wodna </a:t>
            </a:r>
            <a:r>
              <a:rPr lang="pl-PL" dirty="0"/>
              <a:t>– wykorzystywana gospodarczo energia mechaniczna płynącej wody. Współcześnie energię wodną zazwyczaj przetwarza się na energie elektryczna (hydroenergetyka, często oparta na spiętrzeniach uzyskanych dzięki zaporom wodnym). Można ją także wykorzystywać bezpośrednio do napędu maszyn – istnieje wiele rozwiązań, w których płynąca woda napędza turbinę lub koło wodne. </a:t>
            </a:r>
          </a:p>
          <a:p>
            <a:endParaRPr lang="pl-PL" dirty="0"/>
          </a:p>
        </p:txBody>
      </p:sp>
      <p:sp>
        <p:nvSpPr>
          <p:cNvPr id="3" name="Tytuł 2"/>
          <p:cNvSpPr>
            <a:spLocks noGrp="1"/>
          </p:cNvSpPr>
          <p:nvPr>
            <p:ph type="title"/>
          </p:nvPr>
        </p:nvSpPr>
        <p:spPr/>
        <p:txBody>
          <a:bodyPr/>
          <a:lstStyle/>
          <a:p>
            <a:r>
              <a:rPr lang="pl-PL" b="1" dirty="0" smtClean="0"/>
              <a:t>Energia wodna</a:t>
            </a:r>
            <a:endParaRPr lang="pl-PL" b="1" dirty="0"/>
          </a:p>
        </p:txBody>
      </p:sp>
    </p:spTree>
    <p:extLst>
      <p:ext uri="{BB962C8B-B14F-4D97-AF65-F5344CB8AC3E}">
        <p14:creationId xmlns:p14="http://schemas.microsoft.com/office/powerpoint/2010/main" xmlns="" val="136920447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b="1" dirty="0" smtClean="0"/>
              <a:t>Koło wodne</a:t>
            </a:r>
            <a:endParaRPr lang="pl-PL" b="1" dirty="0"/>
          </a:p>
        </p:txBody>
      </p:sp>
      <p:sp>
        <p:nvSpPr>
          <p:cNvPr id="5" name="Symbol zastępczy zawartości 4"/>
          <p:cNvSpPr>
            <a:spLocks noGrp="1"/>
          </p:cNvSpPr>
          <p:nvPr>
            <p:ph sz="quarter" idx="13"/>
          </p:nvPr>
        </p:nvSpPr>
        <p:spPr/>
        <p:txBody>
          <a:bodyPr>
            <a:normAutofit fontScale="92500"/>
          </a:bodyPr>
          <a:lstStyle/>
          <a:p>
            <a:r>
              <a:rPr lang="pl-PL" b="1" dirty="0"/>
              <a:t>Koło </a:t>
            </a:r>
            <a:r>
              <a:rPr lang="pl-PL" b="1" dirty="0" smtClean="0"/>
              <a:t>wodne </a:t>
            </a:r>
            <a:r>
              <a:rPr lang="pl-PL" dirty="0"/>
              <a:t>- </a:t>
            </a:r>
            <a:r>
              <a:rPr lang="pl-PL" dirty="0" smtClean="0"/>
              <a:t>koło </a:t>
            </a:r>
            <a:r>
              <a:rPr lang="pl-PL" dirty="0"/>
              <a:t>mające na obwodzie łopatki lub przegrody, poruszane siłą naporu wody, poprzednik turbiny wodnej. Najczęściej wykorzystywane do napędu młynów wodnych i dawnych zakładów przemysłowych: tartaków, kuźni. </a:t>
            </a:r>
          </a:p>
          <a:p>
            <a:endParaRPr lang="pl-PL" dirty="0"/>
          </a:p>
        </p:txBody>
      </p:sp>
      <p:pic>
        <p:nvPicPr>
          <p:cNvPr id="409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08906" y="2679700"/>
            <a:ext cx="2294938" cy="3446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2691290"/>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72067" y="2520778"/>
            <a:ext cx="7408333" cy="4337221"/>
          </a:xfrm>
        </p:spPr>
        <p:txBody>
          <a:bodyPr>
            <a:normAutofit/>
          </a:bodyPr>
          <a:lstStyle/>
          <a:p>
            <a:r>
              <a:rPr lang="pl-PL" dirty="0"/>
              <a:t>Niski koszt eksploatacji </a:t>
            </a:r>
          </a:p>
          <a:p>
            <a:r>
              <a:rPr lang="pl-PL" dirty="0"/>
              <a:t>Mniejszy koszt wytwarzania energii elektrycznej ( aż do 8 razy !!!) </a:t>
            </a:r>
          </a:p>
          <a:p>
            <a:r>
              <a:rPr lang="pl-PL" dirty="0"/>
              <a:t>Brak zanieczyszczeń środowiska / atrakcyjny krajobraz </a:t>
            </a:r>
          </a:p>
          <a:p>
            <a:r>
              <a:rPr lang="pl-PL" dirty="0"/>
              <a:t>Lokalizacja- małe elektrownie wodne </a:t>
            </a:r>
          </a:p>
          <a:p>
            <a:r>
              <a:rPr lang="pl-PL" dirty="0"/>
              <a:t>Zbiorniki retencyjne działające przeciwpowodziowo mogą być wykorzystywane jako zaopatrzenie wody </a:t>
            </a:r>
          </a:p>
          <a:p>
            <a:r>
              <a:rPr lang="pl-PL" dirty="0"/>
              <a:t>Lepsza sprawność </a:t>
            </a:r>
          </a:p>
          <a:p>
            <a:r>
              <a:rPr lang="pl-PL" dirty="0"/>
              <a:t>Rozwój sportów wodnych </a:t>
            </a:r>
          </a:p>
          <a:p>
            <a:endParaRPr lang="pl-PL" dirty="0"/>
          </a:p>
        </p:txBody>
      </p:sp>
      <p:sp>
        <p:nvSpPr>
          <p:cNvPr id="3" name="Tytuł 2"/>
          <p:cNvSpPr>
            <a:spLocks noGrp="1"/>
          </p:cNvSpPr>
          <p:nvPr>
            <p:ph type="title"/>
          </p:nvPr>
        </p:nvSpPr>
        <p:spPr/>
        <p:txBody>
          <a:bodyPr/>
          <a:lstStyle/>
          <a:p>
            <a:r>
              <a:rPr lang="pl-PL" b="1" dirty="0" smtClean="0"/>
              <a:t>Zalety</a:t>
            </a:r>
            <a:endParaRPr lang="pl-PL" b="1" dirty="0"/>
          </a:p>
        </p:txBody>
      </p:sp>
    </p:spTree>
    <p:extLst>
      <p:ext uri="{BB962C8B-B14F-4D97-AF65-F5344CB8AC3E}">
        <p14:creationId xmlns:p14="http://schemas.microsoft.com/office/powerpoint/2010/main" xmlns="" val="1711724620"/>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Zajęcie obszarów ( leśne lub rolnicze) </a:t>
            </a:r>
          </a:p>
          <a:p>
            <a:r>
              <a:rPr lang="pl-PL" dirty="0"/>
              <a:t>Ingerencja w środowisko (degradacja roślin ochronnych) </a:t>
            </a:r>
          </a:p>
          <a:p>
            <a:r>
              <a:rPr lang="pl-PL" dirty="0"/>
              <a:t>Przemieszczenia ludności ( związane z budową) </a:t>
            </a:r>
          </a:p>
          <a:p>
            <a:r>
              <a:rPr lang="pl-PL" dirty="0"/>
              <a:t>Zmiana struktury biologicznej w rzekach </a:t>
            </a:r>
          </a:p>
          <a:p>
            <a:r>
              <a:rPr lang="pl-PL" dirty="0"/>
              <a:t>Zmiany klimatyczne ( widoczne po kilku latach) </a:t>
            </a:r>
          </a:p>
          <a:p>
            <a:endParaRPr lang="pl-PL" dirty="0"/>
          </a:p>
        </p:txBody>
      </p:sp>
      <p:sp>
        <p:nvSpPr>
          <p:cNvPr id="3" name="Tytuł 2"/>
          <p:cNvSpPr>
            <a:spLocks noGrp="1"/>
          </p:cNvSpPr>
          <p:nvPr>
            <p:ph type="title"/>
          </p:nvPr>
        </p:nvSpPr>
        <p:spPr/>
        <p:txBody>
          <a:bodyPr/>
          <a:lstStyle/>
          <a:p>
            <a:r>
              <a:rPr lang="pl-PL" b="1" dirty="0" smtClean="0"/>
              <a:t>Wady</a:t>
            </a:r>
            <a:endParaRPr lang="pl-PL" b="1" dirty="0"/>
          </a:p>
        </p:txBody>
      </p:sp>
    </p:spTree>
    <p:extLst>
      <p:ext uri="{BB962C8B-B14F-4D97-AF65-F5344CB8AC3E}">
        <p14:creationId xmlns:p14="http://schemas.microsoft.com/office/powerpoint/2010/main" xmlns="" val="1255844146"/>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Wykonanie turbiny wodnej –doświadczenie:</a:t>
            </a:r>
            <a:endParaRPr lang="pl-PL" b="1" dirty="0"/>
          </a:p>
        </p:txBody>
      </p:sp>
      <p:sp>
        <p:nvSpPr>
          <p:cNvPr id="3" name="Symbol zastępczy tekstu 2"/>
          <p:cNvSpPr>
            <a:spLocks noGrp="1"/>
          </p:cNvSpPr>
          <p:nvPr>
            <p:ph type="body" idx="1"/>
          </p:nvPr>
        </p:nvSpPr>
        <p:spPr>
          <a:xfrm>
            <a:off x="676656" y="2224216"/>
            <a:ext cx="3822192" cy="1093660"/>
          </a:xfrm>
        </p:spPr>
        <p:txBody>
          <a:bodyPr>
            <a:normAutofit fontScale="85000" lnSpcReduction="20000"/>
          </a:bodyPr>
          <a:lstStyle/>
          <a:p>
            <a:r>
              <a:rPr lang="pl-PL" dirty="0"/>
              <a:t>Wykonać mały otwór o średnicy 2-3 mm na dole butelki. Otwór ten można wykonać rozgrzanym gwoździem lub nożykiem.</a:t>
            </a:r>
          </a:p>
        </p:txBody>
      </p:sp>
      <p:pic>
        <p:nvPicPr>
          <p:cNvPr id="7" name="Symbol zastępczy zawartości 6"/>
          <p:cNvPicPr>
            <a:picLocks noGrp="1" noChangeAspect="1"/>
          </p:cNvPicPr>
          <p:nvPr>
            <p:ph sz="half" idx="2"/>
          </p:nvPr>
        </p:nvPicPr>
        <p:blipFill>
          <a:blip r:embed="rId2" cstate="print">
            <a:extLst>
              <a:ext uri="{BEBA8EAE-BF5A-486C-A8C5-ECC9F3942E4B}">
                <a14:imgProps xmlns:a14="http://schemas.microsoft.com/office/drawing/2010/main" xmlns="">
                  <a14:imgLayer r:embed="rId3">
                    <a14:imgEffect>
                      <a14:sharpenSoften amount="40000"/>
                    </a14:imgEffect>
                  </a14:imgLayer>
                </a14:imgProps>
              </a:ext>
              <a:ext uri="{28A0092B-C50C-407E-A947-70E740481C1C}">
                <a14:useLocalDpi xmlns:a14="http://schemas.microsoft.com/office/drawing/2010/main" xmlns="" val="0"/>
              </a:ext>
            </a:extLst>
          </a:blip>
          <a:stretch>
            <a:fillRect/>
          </a:stretch>
        </p:blipFill>
        <p:spPr>
          <a:xfrm>
            <a:off x="735804" y="3603493"/>
            <a:ext cx="3416066" cy="2596210"/>
          </a:xfrm>
        </p:spPr>
      </p:pic>
      <p:sp>
        <p:nvSpPr>
          <p:cNvPr id="5" name="Symbol zastępczy tekstu 4"/>
          <p:cNvSpPr>
            <a:spLocks noGrp="1"/>
          </p:cNvSpPr>
          <p:nvPr>
            <p:ph type="body" sz="quarter" idx="3"/>
          </p:nvPr>
        </p:nvSpPr>
        <p:spPr>
          <a:xfrm>
            <a:off x="4648200" y="2520778"/>
            <a:ext cx="3822192" cy="1235675"/>
          </a:xfrm>
        </p:spPr>
        <p:txBody>
          <a:bodyPr>
            <a:normAutofit fontScale="70000" lnSpcReduction="20000"/>
          </a:bodyPr>
          <a:lstStyle/>
          <a:p>
            <a:r>
              <a:rPr lang="pl-PL" dirty="0"/>
              <a:t>Wykonać mały otwór o średnicy 2-3 mm w środku nakrętki i przewinąć przez niego sznurek zakończony supłem. Obok wykonać mały otwór odpowietrzający.</a:t>
            </a:r>
          </a:p>
        </p:txBody>
      </p:sp>
      <p:pic>
        <p:nvPicPr>
          <p:cNvPr id="8" name="Symbol zastępczy zawartości 7"/>
          <p:cNvPicPr>
            <a:picLocks noGrp="1" noChangeAspect="1"/>
          </p:cNvPicPr>
          <p:nvPr>
            <p:ph sz="quarter" idx="4"/>
          </p:nvPr>
        </p:nvPicPr>
        <p:blipFill>
          <a:blip r:embed="rId4" cstate="print">
            <a:extLst>
              <a:ext uri="{BEBA8EAE-BF5A-486C-A8C5-ECC9F3942E4B}">
                <a14:imgProps xmlns:a14="http://schemas.microsoft.com/office/drawing/2010/main" xmlns="">
                  <a14:imgLayer r:embed="rId5">
                    <a14:imgEffect>
                      <a14:sharpenSoften amount="40000"/>
                    </a14:imgEffect>
                  </a14:imgLayer>
                </a14:imgProps>
              </a:ext>
              <a:ext uri="{28A0092B-C50C-407E-A947-70E740481C1C}">
                <a14:useLocalDpi xmlns:a14="http://schemas.microsoft.com/office/drawing/2010/main" xmlns="" val="0"/>
              </a:ext>
            </a:extLst>
          </a:blip>
          <a:stretch>
            <a:fillRect/>
          </a:stretch>
        </p:blipFill>
        <p:spPr>
          <a:xfrm>
            <a:off x="5470671" y="3671145"/>
            <a:ext cx="2585934" cy="2853223"/>
          </a:xfrm>
        </p:spPr>
      </p:pic>
    </p:spTree>
    <p:extLst>
      <p:ext uri="{BB962C8B-B14F-4D97-AF65-F5344CB8AC3E}">
        <p14:creationId xmlns:p14="http://schemas.microsoft.com/office/powerpoint/2010/main" xmlns="" val="45993334"/>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20000"/>
          </a:bodyPr>
          <a:lstStyle/>
          <a:p>
            <a:r>
              <a:rPr lang="pl-PL" b="1" dirty="0" smtClean="0"/>
              <a:t>Biomasa</a:t>
            </a:r>
            <a:r>
              <a:rPr lang="pl-PL" dirty="0" smtClean="0"/>
              <a:t> masa </a:t>
            </a:r>
            <a:r>
              <a:rPr lang="pl-PL" dirty="0"/>
              <a:t>materii zawarta w organizmach. Biomasa podawana jest w odniesieniu do powierzchni (w przeliczeniu na metr lub kilometr kwadratowy) lub objętości (np. w środowisku wodnym – metr sześcienny). Wyróżnia się czasem </a:t>
            </a:r>
            <a:r>
              <a:rPr lang="pl-PL" dirty="0" err="1"/>
              <a:t>fitomasę</a:t>
            </a:r>
            <a:r>
              <a:rPr lang="pl-PL" dirty="0"/>
              <a:t> (biomasę roślin) oraz </a:t>
            </a:r>
            <a:r>
              <a:rPr lang="pl-PL" dirty="0" err="1"/>
              <a:t>zoomasę</a:t>
            </a:r>
            <a:r>
              <a:rPr lang="pl-PL" dirty="0"/>
              <a:t> (biomasę zwierząt), a także biomasę mikroorganizmów (np. plankton). Inny podział wyróżnia w ekosystemach biomasę producentów i biomasę konsumentów, które składają się na całkowitą biomasę biocenozy. Biomasa producentów tworzona jest w procesie fotosyntezy. Konsumenci i reducenci (</a:t>
            </a:r>
            <a:r>
              <a:rPr lang="pl-PL" dirty="0" err="1"/>
              <a:t>destruenci</a:t>
            </a:r>
            <a:r>
              <a:rPr lang="pl-PL" dirty="0"/>
              <a:t>) tworzą swoją biomasę kosztem biomasy producentów.</a:t>
            </a:r>
          </a:p>
          <a:p>
            <a:endParaRPr lang="pl-PL" dirty="0"/>
          </a:p>
        </p:txBody>
      </p:sp>
      <p:sp>
        <p:nvSpPr>
          <p:cNvPr id="3" name="Tytuł 2"/>
          <p:cNvSpPr>
            <a:spLocks noGrp="1"/>
          </p:cNvSpPr>
          <p:nvPr>
            <p:ph type="title"/>
          </p:nvPr>
        </p:nvSpPr>
        <p:spPr/>
        <p:txBody>
          <a:bodyPr/>
          <a:lstStyle/>
          <a:p>
            <a:r>
              <a:rPr lang="pl-PL" b="1" dirty="0" smtClean="0"/>
              <a:t>Biomasa</a:t>
            </a:r>
            <a:endParaRPr lang="pl-PL" b="1" dirty="0"/>
          </a:p>
        </p:txBody>
      </p:sp>
    </p:spTree>
    <p:extLst>
      <p:ext uri="{BB962C8B-B14F-4D97-AF65-F5344CB8AC3E}">
        <p14:creationId xmlns:p14="http://schemas.microsoft.com/office/powerpoint/2010/main" xmlns="" val="1785584123"/>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BEBA8EAE-BF5A-486C-A8C5-ECC9F3942E4B}">
                <a14:imgProps xmlns:a14="http://schemas.microsoft.com/office/drawing/2010/main" xmlns="">
                  <a14:imgLayer r:embed="rId3">
                    <a14:imgEffect>
                      <a14:sharpenSoften amount="40000"/>
                    </a14:imgEffect>
                  </a14:imgLayer>
                </a14:imgProps>
              </a:ext>
              <a:ext uri="{28A0092B-C50C-407E-A947-70E740481C1C}">
                <a14:useLocalDpi xmlns:a14="http://schemas.microsoft.com/office/drawing/2010/main" xmlns="" val="0"/>
              </a:ext>
            </a:extLst>
          </a:blip>
          <a:stretch>
            <a:fillRect/>
          </a:stretch>
        </p:blipFill>
        <p:spPr>
          <a:xfrm>
            <a:off x="2094047" y="2496809"/>
            <a:ext cx="5023445" cy="4361191"/>
          </a:xfrm>
        </p:spPr>
      </p:pic>
      <p:sp>
        <p:nvSpPr>
          <p:cNvPr id="3" name="Tytuł 2"/>
          <p:cNvSpPr>
            <a:spLocks noGrp="1"/>
          </p:cNvSpPr>
          <p:nvPr>
            <p:ph type="title"/>
          </p:nvPr>
        </p:nvSpPr>
        <p:spPr/>
        <p:txBody>
          <a:bodyPr/>
          <a:lstStyle/>
          <a:p>
            <a:r>
              <a:rPr lang="pl-PL" b="1" dirty="0" smtClean="0"/>
              <a:t>Rodzaje źródeł energii:</a:t>
            </a:r>
            <a:endParaRPr lang="pl-PL" b="1" dirty="0"/>
          </a:p>
        </p:txBody>
      </p:sp>
    </p:spTree>
    <p:extLst>
      <p:ext uri="{BB962C8B-B14F-4D97-AF65-F5344CB8AC3E}">
        <p14:creationId xmlns:p14="http://schemas.microsoft.com/office/powerpoint/2010/main" xmlns="" val="2289446493"/>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Zasoby energii geotermalnej występują w każdym miejscu na Ziemi, co daje możliwość pozyskiwania jej w pobliżu odbiorcy.</a:t>
            </a:r>
          </a:p>
          <a:p>
            <a:r>
              <a:rPr lang="pl-PL" dirty="0"/>
              <a:t>Energia wnętrza Ziemi to stale dostępne źródło energii.</a:t>
            </a:r>
          </a:p>
          <a:p>
            <a:r>
              <a:rPr lang="pl-PL" dirty="0"/>
              <a:t>Instalacje oparte o wykorzystanie energii geotermalnej odznaczają się stosunkowo niskimi kosztami eksploatacyjnymi</a:t>
            </a:r>
          </a:p>
        </p:txBody>
      </p:sp>
      <p:sp>
        <p:nvSpPr>
          <p:cNvPr id="3" name="Tytuł 2"/>
          <p:cNvSpPr>
            <a:spLocks noGrp="1"/>
          </p:cNvSpPr>
          <p:nvPr>
            <p:ph type="title"/>
          </p:nvPr>
        </p:nvSpPr>
        <p:spPr/>
        <p:txBody>
          <a:bodyPr/>
          <a:lstStyle/>
          <a:p>
            <a:r>
              <a:rPr lang="pl-PL" b="1" dirty="0" smtClean="0"/>
              <a:t>Zalety</a:t>
            </a:r>
            <a:endParaRPr lang="pl-PL" b="1" dirty="0"/>
          </a:p>
        </p:txBody>
      </p:sp>
    </p:spTree>
    <p:extLst>
      <p:ext uri="{BB962C8B-B14F-4D97-AF65-F5344CB8AC3E}">
        <p14:creationId xmlns:p14="http://schemas.microsoft.com/office/powerpoint/2010/main" xmlns="" val="4045898930"/>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10000"/>
          </a:bodyPr>
          <a:lstStyle/>
          <a:p>
            <a:r>
              <a:rPr lang="pl-PL" dirty="0"/>
              <a:t>stosunkowo małą gęstość surowca, utrudniającą jego transport, magazynowanie i dozowanie,</a:t>
            </a:r>
          </a:p>
          <a:p>
            <a:r>
              <a:rPr lang="pl-PL" dirty="0"/>
              <a:t>szeroki przedział wilgotności biomasy, utrudniający jej przygotowanie do wykorzystania w celach energetycznych,</a:t>
            </a:r>
          </a:p>
          <a:p>
            <a:r>
              <a:rPr lang="pl-PL" dirty="0"/>
              <a:t>mniejszą niż w przypadku paliw kopalnych wartość energetyczną surowca: do produkcji takiej ilości energii, jaką uzyskuje się z tony dobrej jakości węgla kamiennego potrzeba około 2 ton drewna bądź słomy,</a:t>
            </a:r>
          </a:p>
          <a:p>
            <a:r>
              <a:rPr lang="pl-PL" dirty="0"/>
              <a:t>fakt, że niektóre odpady są dostępne tylko sezonowo.</a:t>
            </a:r>
          </a:p>
        </p:txBody>
      </p:sp>
      <p:sp>
        <p:nvSpPr>
          <p:cNvPr id="3" name="Tytuł 2"/>
          <p:cNvSpPr>
            <a:spLocks noGrp="1"/>
          </p:cNvSpPr>
          <p:nvPr>
            <p:ph type="title"/>
          </p:nvPr>
        </p:nvSpPr>
        <p:spPr/>
        <p:txBody>
          <a:bodyPr/>
          <a:lstStyle/>
          <a:p>
            <a:r>
              <a:rPr lang="pl-PL" b="1" dirty="0" smtClean="0"/>
              <a:t>Wady</a:t>
            </a:r>
            <a:endParaRPr lang="pl-PL" b="1" dirty="0"/>
          </a:p>
        </p:txBody>
      </p:sp>
    </p:spTree>
    <p:extLst>
      <p:ext uri="{BB962C8B-B14F-4D97-AF65-F5344CB8AC3E}">
        <p14:creationId xmlns:p14="http://schemas.microsoft.com/office/powerpoint/2010/main" xmlns="" val="2744408636"/>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dirty="0" smtClean="0"/>
              <a:t>Proces produkcji </a:t>
            </a:r>
            <a:endParaRPr lang="pl-PL" b="1" dirty="0"/>
          </a:p>
        </p:txBody>
      </p:sp>
      <p:pic>
        <p:nvPicPr>
          <p:cNvPr id="8194" name="Picture 2"/>
          <p:cNvPicPr>
            <a:picLocks noGrp="1" noChangeAspect="1" noChangeArrowheads="1"/>
          </p:cNvPicPr>
          <p:nvPr>
            <p:ph idx="1"/>
          </p:nvPr>
        </p:nvPicPr>
        <p:blipFill>
          <a:blip r:embed="rId2" cstate="print">
            <a:extLst>
              <a:ext uri="{BEBA8EAE-BF5A-486C-A8C5-ECC9F3942E4B}">
                <a14:imgProps xmlns:a14="http://schemas.microsoft.com/office/drawing/2010/main" xmlns="">
                  <a14:imgLayer r:embed="rId3">
                    <a14:imgEffect>
                      <a14:sharpenSoften amount="40000"/>
                    </a14:imgEffect>
                  </a14:imgLayer>
                </a14:imgProps>
              </a:ext>
              <a:ext uri="{28A0092B-C50C-407E-A947-70E740481C1C}">
                <a14:useLocalDpi xmlns:a14="http://schemas.microsoft.com/office/drawing/2010/main" xmlns="" val="0"/>
              </a:ext>
            </a:extLst>
          </a:blip>
          <a:srcRect/>
          <a:stretch>
            <a:fillRect/>
          </a:stretch>
        </p:blipFill>
        <p:spPr bwMode="auto">
          <a:xfrm>
            <a:off x="1878423" y="2671594"/>
            <a:ext cx="5585058" cy="41864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4340700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Doświadczenia</a:t>
            </a:r>
            <a:endParaRPr lang="pl-PL" b="1" dirty="0"/>
          </a:p>
        </p:txBody>
      </p:sp>
      <p:sp>
        <p:nvSpPr>
          <p:cNvPr id="3" name="Symbol zastępczy tekstu 2"/>
          <p:cNvSpPr>
            <a:spLocks noGrp="1"/>
          </p:cNvSpPr>
          <p:nvPr>
            <p:ph type="body" idx="1"/>
          </p:nvPr>
        </p:nvSpPr>
        <p:spPr/>
        <p:txBody>
          <a:bodyPr>
            <a:normAutofit fontScale="92500" lnSpcReduction="20000"/>
          </a:bodyPr>
          <a:lstStyle/>
          <a:p>
            <a:r>
              <a:rPr lang="pl-PL" b="1" dirty="0" smtClean="0"/>
              <a:t>Zegar zasilany za pomocą cytryny</a:t>
            </a:r>
            <a:endParaRPr lang="pl-PL" b="1" dirty="0"/>
          </a:p>
        </p:txBody>
      </p:sp>
      <p:sp>
        <p:nvSpPr>
          <p:cNvPr id="5" name="Symbol zastępczy tekstu 4"/>
          <p:cNvSpPr>
            <a:spLocks noGrp="1"/>
          </p:cNvSpPr>
          <p:nvPr>
            <p:ph type="body" sz="quarter" idx="3"/>
          </p:nvPr>
        </p:nvSpPr>
        <p:spPr/>
        <p:txBody>
          <a:bodyPr>
            <a:normAutofit fontScale="92500" lnSpcReduction="20000"/>
          </a:bodyPr>
          <a:lstStyle/>
          <a:p>
            <a:r>
              <a:rPr lang="pl-PL" b="1" dirty="0" smtClean="0"/>
              <a:t>Zegar zasilany za pomocą ziemniaka</a:t>
            </a:r>
            <a:endParaRPr lang="pl-PL" b="1" dirty="0"/>
          </a:p>
        </p:txBody>
      </p:sp>
      <p:pic>
        <p:nvPicPr>
          <p:cNvPr id="614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8650" y="3430248"/>
            <a:ext cx="2017951" cy="269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7055" y="3429000"/>
            <a:ext cx="3598640" cy="269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28343414"/>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dirty="0" smtClean="0"/>
              <a:t>Doświadczenia</a:t>
            </a:r>
            <a:endParaRPr lang="pl-PL" b="1"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64995" y="2806081"/>
            <a:ext cx="5078356" cy="38109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3394" y="1948120"/>
            <a:ext cx="3998913" cy="896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61801572"/>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b="1" dirty="0"/>
              <a:t>Energia geotermalna </a:t>
            </a:r>
            <a:r>
              <a:rPr lang="pl-PL" dirty="0"/>
              <a:t>to energia termiczna skał znajdujących się we wnętrzu Ziemi, zaliczana do odnawialnych źródeł energii. Jest pobierana za pomocą odwiertów, do których wtłaczana jest chłodna woda i odbierana gorąca po wymianie ciepła z gorącymi skałami. Służy również jako naturalne źródło ciepła w źródłach termalnych.</a:t>
            </a:r>
          </a:p>
          <a:p>
            <a:endParaRPr lang="pl-PL" dirty="0"/>
          </a:p>
        </p:txBody>
      </p:sp>
      <p:sp>
        <p:nvSpPr>
          <p:cNvPr id="3" name="Tytuł 2"/>
          <p:cNvSpPr>
            <a:spLocks noGrp="1"/>
          </p:cNvSpPr>
          <p:nvPr>
            <p:ph type="title"/>
          </p:nvPr>
        </p:nvSpPr>
        <p:spPr/>
        <p:txBody>
          <a:bodyPr/>
          <a:lstStyle/>
          <a:p>
            <a:r>
              <a:rPr lang="pl-PL" b="1" dirty="0" smtClean="0"/>
              <a:t>Energia geotermalna</a:t>
            </a:r>
            <a:endParaRPr lang="pl-PL" b="1" dirty="0"/>
          </a:p>
        </p:txBody>
      </p:sp>
    </p:spTree>
    <p:extLst>
      <p:ext uri="{BB962C8B-B14F-4D97-AF65-F5344CB8AC3E}">
        <p14:creationId xmlns:p14="http://schemas.microsoft.com/office/powerpoint/2010/main" xmlns="" val="632075449"/>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extLst>
              <a:ext uri="{BEBA8EAE-BF5A-486C-A8C5-ECC9F3942E4B}">
                <a14:imgProps xmlns:a14="http://schemas.microsoft.com/office/drawing/2010/main" xmlns="">
                  <a14:imgLayer r:embed="rId3">
                    <a14:imgEffect>
                      <a14:sharpenSoften amount="40000"/>
                    </a14:imgEffect>
                  </a14:imgLayer>
                </a14:imgProps>
              </a:ext>
              <a:ext uri="{28A0092B-C50C-407E-A947-70E740481C1C}">
                <a14:useLocalDpi xmlns:a14="http://schemas.microsoft.com/office/drawing/2010/main" xmlns="" val="0"/>
              </a:ext>
            </a:extLst>
          </a:blip>
          <a:srcRect/>
          <a:stretch>
            <a:fillRect/>
          </a:stretch>
        </p:blipFill>
        <p:spPr bwMode="auto">
          <a:xfrm>
            <a:off x="1874403" y="2644901"/>
            <a:ext cx="5811499" cy="4213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7517997"/>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Zasoby energii geotermalnej występują w każdym miejscu na Ziemi, co daje możliwość pozyskiwania jej w pobliżu odbiorcy.</a:t>
            </a:r>
          </a:p>
          <a:p>
            <a:r>
              <a:rPr lang="pl-PL" dirty="0"/>
              <a:t>Energia wnętrza Ziemi to stale dostępne źródło energii.</a:t>
            </a:r>
          </a:p>
          <a:p>
            <a:r>
              <a:rPr lang="pl-PL" dirty="0"/>
              <a:t>Instalacje oparte o wykorzystanie energii geotermalnej odznaczają się stosunkowo niskimi kosztami eksploatacyjnymi.</a:t>
            </a:r>
          </a:p>
          <a:p>
            <a:endParaRPr lang="pl-PL" dirty="0"/>
          </a:p>
        </p:txBody>
      </p:sp>
      <p:sp>
        <p:nvSpPr>
          <p:cNvPr id="3" name="Tytuł 2"/>
          <p:cNvSpPr>
            <a:spLocks noGrp="1"/>
          </p:cNvSpPr>
          <p:nvPr>
            <p:ph type="title"/>
          </p:nvPr>
        </p:nvSpPr>
        <p:spPr/>
        <p:txBody>
          <a:bodyPr/>
          <a:lstStyle/>
          <a:p>
            <a:r>
              <a:rPr lang="pl-PL" b="1" dirty="0" smtClean="0"/>
              <a:t>Zalety</a:t>
            </a:r>
            <a:endParaRPr lang="pl-PL" b="1" dirty="0"/>
          </a:p>
        </p:txBody>
      </p:sp>
    </p:spTree>
    <p:extLst>
      <p:ext uri="{BB962C8B-B14F-4D97-AF65-F5344CB8AC3E}">
        <p14:creationId xmlns:p14="http://schemas.microsoft.com/office/powerpoint/2010/main" xmlns="" val="914661862"/>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377797" y="2570204"/>
            <a:ext cx="7408333" cy="4720282"/>
          </a:xfrm>
        </p:spPr>
        <p:txBody>
          <a:bodyPr>
            <a:normAutofit fontScale="62500" lnSpcReduction="20000"/>
          </a:bodyPr>
          <a:lstStyle/>
          <a:p>
            <a:r>
              <a:rPr lang="pl-PL" dirty="0"/>
              <a:t>Choć energia geotermalna jest szeroko rozpowszechniona, nie wszędzie, gdzie występuje można ją łatwo pozyskiwać. W Polsce wody geotermalne znajdują się pod powierzchnią blisko 80% terytorium, ich eksploatację utrudniają jednak niesprzyjające wydobyciu warunki i wysokie koszty budowy instalacji. </a:t>
            </a:r>
          </a:p>
          <a:p>
            <a:r>
              <a:rPr lang="pl-PL" dirty="0"/>
              <a:t>Pozyskiwanie energii geotermalnej wymaga poniesienia dużych nakładów inwestycyjnych na budowę instalacji.</a:t>
            </a:r>
          </a:p>
          <a:p>
            <a:r>
              <a:rPr lang="pl-PL" dirty="0"/>
              <a:t>Istnieje ryzyko przemieszczenia się złóż geotermalnych, które na całe dziesięciolecia mogą „uciec” z miejsca eksploatacji.</a:t>
            </a:r>
          </a:p>
          <a:p>
            <a:r>
              <a:rPr lang="pl-PL" dirty="0"/>
              <a:t>Efektem ubocznym korzystania z energii geotermalnej jest niebezpieczeństwo zanieczyszczenia atmosfery, a także wód powierzchniowych i głębinowych przez szkodliwe gazy i minerały. Jednym z nich jest siarkowodór (H2S), który w niskich stężeniach posiada charakterystyczny zapach, określany jako „zapach zgniłych jaj”, a w wysokich stężeniach może być niebezpieczny dla ludzkiego zdrowia.</a:t>
            </a:r>
          </a:p>
          <a:p>
            <a:r>
              <a:rPr lang="pl-PL" dirty="0"/>
              <a:t>Elektrownie geotermalne powinny więc kontrolować ilości emitowanego siarkowodoru, sulfatów, pyłów i innych zanieczyszczeń.</a:t>
            </a:r>
          </a:p>
          <a:p>
            <a:r>
              <a:rPr lang="pl-PL" dirty="0"/>
              <a:t>Problemem może być również korozja rur.</a:t>
            </a:r>
          </a:p>
          <a:p>
            <a:r>
              <a:rPr lang="pl-PL" dirty="0"/>
              <a:t>Na koniec trzeba zaznaczyć, że większość wymienionych tutaj wad dotyczy elektrowni geotermalnych, wykorzystujących energię wnętrza Ziemi na skalę przemysłową.</a:t>
            </a:r>
          </a:p>
          <a:p>
            <a:endParaRPr lang="pl-PL" dirty="0"/>
          </a:p>
        </p:txBody>
      </p:sp>
      <p:sp>
        <p:nvSpPr>
          <p:cNvPr id="3" name="Tytuł 2"/>
          <p:cNvSpPr>
            <a:spLocks noGrp="1"/>
          </p:cNvSpPr>
          <p:nvPr>
            <p:ph type="title"/>
          </p:nvPr>
        </p:nvSpPr>
        <p:spPr/>
        <p:txBody>
          <a:bodyPr/>
          <a:lstStyle/>
          <a:p>
            <a:r>
              <a:rPr lang="pl-PL" b="1" dirty="0" smtClean="0"/>
              <a:t>Wady</a:t>
            </a:r>
            <a:endParaRPr lang="pl-PL" b="1" dirty="0"/>
          </a:p>
        </p:txBody>
      </p:sp>
    </p:spTree>
    <p:extLst>
      <p:ext uri="{BB962C8B-B14F-4D97-AF65-F5344CB8AC3E}">
        <p14:creationId xmlns:p14="http://schemas.microsoft.com/office/powerpoint/2010/main" xmlns="" val="324095455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dirty="0" smtClean="0"/>
              <a:t>Doświadczenie</a:t>
            </a:r>
            <a:endParaRPr lang="pl-PL" b="1" dirty="0"/>
          </a:p>
        </p:txBody>
      </p:sp>
      <p:sp>
        <p:nvSpPr>
          <p:cNvPr id="4" name="Symbol zastępczy tekstu 3"/>
          <p:cNvSpPr>
            <a:spLocks noGrp="1"/>
          </p:cNvSpPr>
          <p:nvPr>
            <p:ph type="body" idx="1"/>
          </p:nvPr>
        </p:nvSpPr>
        <p:spPr/>
        <p:txBody>
          <a:bodyPr/>
          <a:lstStyle/>
          <a:p>
            <a:r>
              <a:rPr lang="pl-PL" b="1" dirty="0" smtClean="0"/>
              <a:t>Eko grzałka</a:t>
            </a:r>
            <a:endParaRPr lang="pl-PL" b="1" dirty="0"/>
          </a:p>
        </p:txBody>
      </p:sp>
      <p:sp>
        <p:nvSpPr>
          <p:cNvPr id="7" name="Symbol zastępczy zawartości 6"/>
          <p:cNvSpPr>
            <a:spLocks noGrp="1"/>
          </p:cNvSpPr>
          <p:nvPr>
            <p:ph sz="quarter" idx="4"/>
          </p:nvPr>
        </p:nvSpPr>
        <p:spPr>
          <a:xfrm>
            <a:off x="4645025" y="2639292"/>
            <a:ext cx="3822192" cy="4073236"/>
          </a:xfrm>
        </p:spPr>
        <p:txBody>
          <a:bodyPr>
            <a:normAutofit fontScale="85000" lnSpcReduction="20000"/>
          </a:bodyPr>
          <a:lstStyle/>
          <a:p>
            <a:r>
              <a:rPr lang="pl-PL" dirty="0"/>
              <a:t>Zauważyłeś, że temperatura wewnątrz płytki Petriego wzrosła. Stało się tak dlatego, że pod spodem znajdowała się woda wywarzająca energię cieplna. Płytka Petriego przejęła tę energię i nagrzała się. Para wodna unosząca się nad ciepłą wodą podgrzała powietrze wewnątrz płytki Petriego i stąd wzrost temperatury. </a:t>
            </a:r>
          </a:p>
          <a:p>
            <a:r>
              <a:rPr lang="pl-PL" dirty="0"/>
              <a:t>W rzeczywistości gorąca woda znajdująca się pod powierzchnią Ziemi może służyć do ogrzewania całych budynków. Czasami rury z gorącą wodą spod powierzchni Ziemi używane są do podgrzewania chodników zimą.</a:t>
            </a:r>
          </a:p>
          <a:p>
            <a:endParaRPr lang="pl-PL" dirty="0"/>
          </a:p>
        </p:txBody>
      </p:sp>
      <p:pic>
        <p:nvPicPr>
          <p:cNvPr id="1024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5503" y="3429000"/>
            <a:ext cx="2024245" cy="269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1867714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sz="2800" b="1" dirty="0"/>
              <a:t>Alternatywne źródło energii </a:t>
            </a:r>
            <a:r>
              <a:rPr lang="pl-PL" sz="2800" dirty="0"/>
              <a:t>- rodzaj pozyskiwania energii niezależny od dużych, instytucjonalnych dostawców. Energia ta wykorzystywana jest do zasilania zakładów, miast, często wytwarzana przez gospodarstwa domowe, będące jej konsumentami. </a:t>
            </a:r>
          </a:p>
          <a:p>
            <a:endParaRPr lang="pl-PL" dirty="0"/>
          </a:p>
        </p:txBody>
      </p:sp>
      <p:sp>
        <p:nvSpPr>
          <p:cNvPr id="3" name="Tytuł 2"/>
          <p:cNvSpPr>
            <a:spLocks noGrp="1"/>
          </p:cNvSpPr>
          <p:nvPr>
            <p:ph type="title"/>
          </p:nvPr>
        </p:nvSpPr>
        <p:spPr/>
        <p:txBody>
          <a:bodyPr>
            <a:normAutofit fontScale="90000"/>
          </a:bodyPr>
          <a:lstStyle/>
          <a:p>
            <a:r>
              <a:rPr lang="pl-PL" b="1" dirty="0" smtClean="0"/>
              <a:t>Co to są alternatywne źródła energii?</a:t>
            </a:r>
            <a:endParaRPr lang="pl-PL" b="1" dirty="0"/>
          </a:p>
        </p:txBody>
      </p:sp>
    </p:spTree>
    <p:extLst>
      <p:ext uri="{BB962C8B-B14F-4D97-AF65-F5344CB8AC3E}">
        <p14:creationId xmlns:p14="http://schemas.microsoft.com/office/powerpoint/2010/main" xmlns="" val="353966165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Doświadczenie</a:t>
            </a:r>
            <a:endParaRPr lang="pl-PL" b="1" dirty="0"/>
          </a:p>
        </p:txBody>
      </p:sp>
      <p:sp>
        <p:nvSpPr>
          <p:cNvPr id="3" name="Symbol zastępczy tekstu 2"/>
          <p:cNvSpPr>
            <a:spLocks noGrp="1"/>
          </p:cNvSpPr>
          <p:nvPr>
            <p:ph type="body" idx="1"/>
          </p:nvPr>
        </p:nvSpPr>
        <p:spPr>
          <a:xfrm>
            <a:off x="406492" y="2137787"/>
            <a:ext cx="3822192" cy="639762"/>
          </a:xfrm>
        </p:spPr>
        <p:txBody>
          <a:bodyPr/>
          <a:lstStyle/>
          <a:p>
            <a:r>
              <a:rPr lang="pl-PL" b="1" dirty="0" smtClean="0"/>
              <a:t>Kocioł parowy</a:t>
            </a:r>
            <a:endParaRPr lang="pl-PL" b="1" dirty="0"/>
          </a:p>
        </p:txBody>
      </p:sp>
      <p:sp>
        <p:nvSpPr>
          <p:cNvPr id="6" name="Symbol zastępczy zawartości 5"/>
          <p:cNvSpPr>
            <a:spLocks noGrp="1"/>
          </p:cNvSpPr>
          <p:nvPr>
            <p:ph sz="quarter" idx="4"/>
          </p:nvPr>
        </p:nvSpPr>
        <p:spPr>
          <a:xfrm>
            <a:off x="4645025" y="2639292"/>
            <a:ext cx="3822192" cy="4218708"/>
          </a:xfrm>
        </p:spPr>
        <p:txBody>
          <a:bodyPr>
            <a:normAutofit fontScale="70000" lnSpcReduction="20000"/>
          </a:bodyPr>
          <a:lstStyle/>
          <a:p>
            <a:r>
              <a:rPr lang="pl-PL" sz="2100" dirty="0"/>
              <a:t>Dysk będzie się podnosił i opadał pod wpływem wypływającej „pary”.</a:t>
            </a:r>
          </a:p>
          <a:p>
            <a:r>
              <a:rPr lang="pl-PL" sz="2100" dirty="0"/>
              <a:t>Dysk podnosi się pod wpływem energii kinetycznej wydobywającej się z otworu w pokrywie „pary”. Tabletki musujące zostały dodane aby uzyskać efekt gotowania.</a:t>
            </a:r>
          </a:p>
          <a:p>
            <a:r>
              <a:rPr lang="pl-PL" sz="2100" dirty="0"/>
              <a:t>Kiedy używasz octu i sody oczyszczającej -  efekt będzie podobny. </a:t>
            </a:r>
          </a:p>
          <a:p>
            <a:r>
              <a:rPr lang="pl-PL" sz="2100" dirty="0"/>
              <a:t>Ta kombinacja wytwarza duże ilości dwutlenku węgla. Jego energia także spowoduje podnoszenie się dysku.</a:t>
            </a:r>
          </a:p>
          <a:p>
            <a:r>
              <a:rPr lang="pl-PL" sz="2100" dirty="0"/>
              <a:t>W elektrowniach geotermalnych, para jest wykorzystywana do poruszania turbiny połączonej z generatorem prądu, do wytwarzania elektryczności.</a:t>
            </a:r>
          </a:p>
          <a:p>
            <a:r>
              <a:rPr lang="pl-PL" sz="2100" dirty="0"/>
              <a:t>W ziemi są wiercone głębokie otwory a w nich instalowane rury, którymi ciepło z głębi ziemi jest kierowane do generatorów.</a:t>
            </a:r>
          </a:p>
          <a:p>
            <a:endParaRPr lang="pl-PL" dirty="0"/>
          </a:p>
        </p:txBody>
      </p:sp>
      <p:pic>
        <p:nvPicPr>
          <p:cNvPr id="11266" name="Picture 2"/>
          <p:cNvPicPr>
            <a:picLocks noGrp="1" noChangeAspect="1" noChangeArrowheads="1"/>
          </p:cNvPicPr>
          <p:nvPr>
            <p:ph sz="half" idx="2"/>
          </p:nvPr>
        </p:nvPicPr>
        <p:blipFill>
          <a:blip r:embed="rId2" cstate="print">
            <a:extLst>
              <a:ext uri="{BEBA8EAE-BF5A-486C-A8C5-ECC9F3942E4B}">
                <a14:imgProps xmlns:a14="http://schemas.microsoft.com/office/drawing/2010/main" xmlns="">
                  <a14:imgLayer r:embed="rId3">
                    <a14:imgEffect>
                      <a14:sharpenSoften amount="40000"/>
                    </a14:imgEffect>
                  </a14:imgLayer>
                </a14:imgProps>
              </a:ext>
              <a:ext uri="{28A0092B-C50C-407E-A947-70E740481C1C}">
                <a14:useLocalDpi xmlns:a14="http://schemas.microsoft.com/office/drawing/2010/main" xmlns="" val="0"/>
              </a:ext>
            </a:extLst>
          </a:blip>
          <a:srcRect/>
          <a:stretch>
            <a:fillRect/>
          </a:stretch>
        </p:blipFill>
        <p:spPr bwMode="auto">
          <a:xfrm>
            <a:off x="848047" y="2909454"/>
            <a:ext cx="2830335" cy="3770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01642866"/>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72067" y="2675467"/>
            <a:ext cx="7408333" cy="4037060"/>
          </a:xfrm>
        </p:spPr>
        <p:txBody>
          <a:bodyPr>
            <a:normAutofit fontScale="40000" lnSpcReduction="20000"/>
          </a:bodyPr>
          <a:lstStyle/>
          <a:p>
            <a:r>
              <a:rPr lang="pl-PL" dirty="0">
                <a:hlinkClick r:id="rId2"/>
              </a:rPr>
              <a:t>http://</a:t>
            </a:r>
            <a:r>
              <a:rPr lang="pl-PL" dirty="0" smtClean="0">
                <a:hlinkClick r:id="rId2"/>
              </a:rPr>
              <a:t>www.zielonaenergia.eco.pl/index.php?option=com_content&amp;view=article&amp;id=110&amp;Itemid=93</a:t>
            </a:r>
            <a:endParaRPr lang="pl-PL" dirty="0" smtClean="0"/>
          </a:p>
          <a:p>
            <a:r>
              <a:rPr lang="pl-PL" dirty="0">
                <a:hlinkClick r:id="rId3"/>
              </a:rPr>
              <a:t>http://</a:t>
            </a:r>
            <a:r>
              <a:rPr lang="pl-PL" dirty="0" smtClean="0">
                <a:hlinkClick r:id="rId3"/>
              </a:rPr>
              <a:t>www.biomasa.org/index.php?d=artykul&amp;kat=53&amp;art=49</a:t>
            </a:r>
            <a:endParaRPr lang="pl-PL" dirty="0" smtClean="0"/>
          </a:p>
          <a:p>
            <a:r>
              <a:rPr lang="pl-PL" dirty="0">
                <a:hlinkClick r:id="rId4"/>
              </a:rPr>
              <a:t>http://15lokatowice.edupage.org/</a:t>
            </a:r>
            <a:r>
              <a:rPr lang="pl-PL" dirty="0" err="1">
                <a:hlinkClick r:id="rId4"/>
              </a:rPr>
              <a:t>text</a:t>
            </a:r>
            <a:r>
              <a:rPr lang="pl-PL" dirty="0">
                <a:hlinkClick r:id="rId4"/>
              </a:rPr>
              <a:t>/?</a:t>
            </a:r>
            <a:r>
              <a:rPr lang="pl-PL" dirty="0" err="1" smtClean="0">
                <a:hlinkClick r:id="rId4"/>
              </a:rPr>
              <a:t>text</a:t>
            </a:r>
            <a:r>
              <a:rPr lang="pl-PL" dirty="0" smtClean="0">
                <a:hlinkClick r:id="rId4"/>
              </a:rPr>
              <a:t>=</a:t>
            </a:r>
            <a:r>
              <a:rPr lang="pl-PL" dirty="0" err="1" smtClean="0">
                <a:hlinkClick r:id="rId4"/>
              </a:rPr>
              <a:t>text</a:t>
            </a:r>
            <a:r>
              <a:rPr lang="pl-PL" dirty="0" smtClean="0">
                <a:hlinkClick r:id="rId4"/>
              </a:rPr>
              <a:t>/text9&amp;subpage=4&amp;</a:t>
            </a:r>
            <a:endParaRPr lang="pl-PL" dirty="0" smtClean="0"/>
          </a:p>
          <a:p>
            <a:r>
              <a:rPr lang="pl-PL" dirty="0" smtClean="0">
                <a:hlinkClick r:id="rId5"/>
              </a:rPr>
              <a:t>http</a:t>
            </a:r>
            <a:r>
              <a:rPr lang="pl-PL" dirty="0">
                <a:hlinkClick r:id="rId5"/>
              </a:rPr>
              <a:t>://</a:t>
            </a:r>
            <a:r>
              <a:rPr lang="pl-PL" dirty="0" smtClean="0">
                <a:hlinkClick r:id="rId5"/>
              </a:rPr>
              <a:t>energiawiatru.weebly.com/wykorzystanie-wiatru-w-polsce.html</a:t>
            </a:r>
            <a:endParaRPr lang="pl-PL" dirty="0" smtClean="0"/>
          </a:p>
          <a:p>
            <a:r>
              <a:rPr lang="pl-PL" dirty="0" smtClean="0">
                <a:hlinkClick r:id="rId6"/>
              </a:rPr>
              <a:t>http</a:t>
            </a:r>
            <a:r>
              <a:rPr lang="pl-PL" dirty="0">
                <a:hlinkClick r:id="rId6"/>
              </a:rPr>
              <a:t>://</a:t>
            </a:r>
            <a:r>
              <a:rPr lang="pl-PL" dirty="0" smtClean="0">
                <a:hlinkClick r:id="rId6"/>
              </a:rPr>
              <a:t>pawel-dabrowski.blogspot.com/2010/07/potencja-oze-w-polsce-energia-wiatrowa.html</a:t>
            </a:r>
            <a:endParaRPr lang="pl-PL" dirty="0" smtClean="0"/>
          </a:p>
          <a:p>
            <a:r>
              <a:rPr lang="pl-PL" dirty="0" smtClean="0">
                <a:hlinkClick r:id="rId7"/>
              </a:rPr>
              <a:t>http</a:t>
            </a:r>
            <a:r>
              <a:rPr lang="pl-PL" dirty="0">
                <a:hlinkClick r:id="rId7"/>
              </a:rPr>
              <a:t>://</a:t>
            </a:r>
            <a:r>
              <a:rPr lang="pl-PL" dirty="0" smtClean="0">
                <a:hlinkClick r:id="rId7"/>
              </a:rPr>
              <a:t>www.ptpiree.pl/index.php?d=5&amp;s=liczen_2010#ad4</a:t>
            </a:r>
            <a:endParaRPr lang="pl-PL" dirty="0" smtClean="0"/>
          </a:p>
          <a:p>
            <a:r>
              <a:rPr lang="pl-PL" dirty="0" smtClean="0">
                <a:hlinkClick r:id="rId8"/>
              </a:rPr>
              <a:t>http</a:t>
            </a:r>
            <a:r>
              <a:rPr lang="pl-PL" dirty="0">
                <a:hlinkClick r:id="rId8"/>
              </a:rPr>
              <a:t>://www.elektrownie-wiatrowe.org.pl/files/wizja_rozwoju_energetyki_wiatrowej__</a:t>
            </a:r>
            <a:r>
              <a:rPr lang="pl-PL" dirty="0" smtClean="0">
                <a:hlinkClick r:id="rId8"/>
              </a:rPr>
              <a:t>w_polsce_wraz_z_planem_dzialan_do_2020.pdf</a:t>
            </a:r>
            <a:endParaRPr lang="pl-PL" dirty="0" smtClean="0"/>
          </a:p>
          <a:p>
            <a:r>
              <a:rPr lang="pl-PL" dirty="0" smtClean="0">
                <a:hlinkClick r:id="rId9"/>
              </a:rPr>
              <a:t>http</a:t>
            </a:r>
            <a:r>
              <a:rPr lang="pl-PL" dirty="0">
                <a:hlinkClick r:id="rId9"/>
              </a:rPr>
              <a:t>://</a:t>
            </a:r>
            <a:r>
              <a:rPr lang="pl-PL" dirty="0" smtClean="0">
                <a:hlinkClick r:id="rId9"/>
              </a:rPr>
              <a:t>www.energia.ara-line.pl/pl/node/9</a:t>
            </a:r>
            <a:endParaRPr lang="pl-PL" dirty="0" smtClean="0"/>
          </a:p>
          <a:p>
            <a:r>
              <a:rPr lang="pl-PL" dirty="0" smtClean="0">
                <a:hlinkClick r:id="rId10"/>
              </a:rPr>
              <a:t>http</a:t>
            </a:r>
            <a:r>
              <a:rPr lang="pl-PL" dirty="0">
                <a:hlinkClick r:id="rId10"/>
              </a:rPr>
              <a:t>://</a:t>
            </a:r>
            <a:r>
              <a:rPr lang="pl-PL" dirty="0" smtClean="0">
                <a:hlinkClick r:id="rId10"/>
              </a:rPr>
              <a:t>energetykon.pl/elektrownia-wiatrowa-w-barzowicach,968.html</a:t>
            </a:r>
            <a:endParaRPr lang="pl-PL" dirty="0" smtClean="0"/>
          </a:p>
          <a:p>
            <a:r>
              <a:rPr lang="pl-PL" dirty="0" smtClean="0">
                <a:hlinkClick r:id="rId11"/>
              </a:rPr>
              <a:t>http</a:t>
            </a:r>
            <a:r>
              <a:rPr lang="pl-PL" dirty="0">
                <a:hlinkClick r:id="rId11"/>
              </a:rPr>
              <a:t>://</a:t>
            </a:r>
            <a:r>
              <a:rPr lang="pl-PL" dirty="0" smtClean="0">
                <a:hlinkClick r:id="rId11"/>
              </a:rPr>
              <a:t>www.ugdarlowo.pl/499-4a1bdbd578307.htm</a:t>
            </a:r>
            <a:endParaRPr lang="pl-PL" dirty="0" smtClean="0"/>
          </a:p>
          <a:p>
            <a:r>
              <a:rPr lang="pl-PL" dirty="0" smtClean="0">
                <a:hlinkClick r:id="rId12"/>
              </a:rPr>
              <a:t>http</a:t>
            </a:r>
            <a:r>
              <a:rPr lang="pl-PL" dirty="0">
                <a:hlinkClick r:id="rId12"/>
              </a:rPr>
              <a:t>://</a:t>
            </a:r>
            <a:r>
              <a:rPr lang="pl-PL" dirty="0" smtClean="0">
                <a:hlinkClick r:id="rId12"/>
              </a:rPr>
              <a:t>energetykon.pl/farma-wiatrowa-zagorze,916.html</a:t>
            </a:r>
            <a:endParaRPr lang="pl-PL" dirty="0" smtClean="0"/>
          </a:p>
          <a:p>
            <a:r>
              <a:rPr lang="pl-PL" dirty="0" smtClean="0">
                <a:hlinkClick r:id="rId13"/>
              </a:rPr>
              <a:t>http</a:t>
            </a:r>
            <a:r>
              <a:rPr lang="pl-PL" dirty="0">
                <a:hlinkClick r:id="rId13"/>
              </a:rPr>
              <a:t>://</a:t>
            </a:r>
            <a:r>
              <a:rPr lang="pl-PL" dirty="0" smtClean="0">
                <a:hlinkClick r:id="rId13"/>
              </a:rPr>
              <a:t>eko-gminy.pl/gminy-przyjazne-oze-dobre-praktyki/marzec-2011/141-gniewino-farma-wiatrowa-w-lisewie.html</a:t>
            </a:r>
            <a:endParaRPr lang="pl-PL" dirty="0" smtClean="0"/>
          </a:p>
          <a:p>
            <a:r>
              <a:rPr lang="pl-PL" dirty="0" smtClean="0">
                <a:hlinkClick r:id="rId14"/>
              </a:rPr>
              <a:t>http</a:t>
            </a:r>
            <a:r>
              <a:rPr lang="pl-PL" dirty="0">
                <a:hlinkClick r:id="rId14"/>
              </a:rPr>
              <a:t>://</a:t>
            </a:r>
            <a:r>
              <a:rPr lang="pl-PL" dirty="0" smtClean="0">
                <a:hlinkClick r:id="rId14"/>
              </a:rPr>
              <a:t>energetykon.pl/park-wiatrowy-tymien,915.html</a:t>
            </a:r>
            <a:endParaRPr lang="pl-PL" dirty="0" smtClean="0"/>
          </a:p>
          <a:p>
            <a:r>
              <a:rPr lang="pl-PL" dirty="0" smtClean="0">
                <a:hlinkClick r:id="rId15"/>
              </a:rPr>
              <a:t>http</a:t>
            </a:r>
            <a:r>
              <a:rPr lang="pl-PL" dirty="0">
                <a:hlinkClick r:id="rId15"/>
              </a:rPr>
              <a:t>://</a:t>
            </a:r>
            <a:r>
              <a:rPr lang="pl-PL" dirty="0" smtClean="0">
                <a:hlinkClick r:id="rId15"/>
              </a:rPr>
              <a:t>pepsa.com.pl/strona/farma-wiatrowa-puck</a:t>
            </a:r>
            <a:endParaRPr lang="pl-PL" dirty="0" smtClean="0"/>
          </a:p>
          <a:p>
            <a:r>
              <a:rPr lang="pl-PL" dirty="0" smtClean="0">
                <a:hlinkClick r:id="rId16"/>
              </a:rPr>
              <a:t>http</a:t>
            </a:r>
            <a:r>
              <a:rPr lang="pl-PL" dirty="0">
                <a:hlinkClick r:id="rId16"/>
              </a:rPr>
              <a:t>://</a:t>
            </a:r>
            <a:r>
              <a:rPr lang="pl-PL" dirty="0" smtClean="0">
                <a:hlinkClick r:id="rId16"/>
              </a:rPr>
              <a:t>eko-gminy.pl/gminy-przyjazne-oze-dobre-praktyki/listopad-2010/62-kisielice-farma-wiatrowa-odygowo.html</a:t>
            </a:r>
            <a:endParaRPr lang="pl-PL" dirty="0" smtClean="0"/>
          </a:p>
          <a:p>
            <a:r>
              <a:rPr lang="pl-PL" dirty="0" smtClean="0">
                <a:hlinkClick r:id="rId17"/>
              </a:rPr>
              <a:t>http</a:t>
            </a:r>
            <a:r>
              <a:rPr lang="pl-PL" dirty="0">
                <a:hlinkClick r:id="rId17"/>
              </a:rPr>
              <a:t>://</a:t>
            </a:r>
            <a:r>
              <a:rPr lang="pl-PL" dirty="0" smtClean="0">
                <a:hlinkClick r:id="rId17"/>
              </a:rPr>
              <a:t>energetykon.pl/elektrownia-wiatrowa-kamiensk,903.html</a:t>
            </a:r>
            <a:endParaRPr lang="pl-PL" dirty="0" smtClean="0"/>
          </a:p>
          <a:p>
            <a:r>
              <a:rPr lang="pl-PL" dirty="0" smtClean="0">
                <a:hlinkClick r:id="rId18"/>
              </a:rPr>
              <a:t>http</a:t>
            </a:r>
            <a:r>
              <a:rPr lang="pl-PL" dirty="0">
                <a:hlinkClick r:id="rId18"/>
              </a:rPr>
              <a:t>://</a:t>
            </a:r>
            <a:r>
              <a:rPr lang="pl-PL" dirty="0" smtClean="0">
                <a:hlinkClick r:id="rId18"/>
              </a:rPr>
              <a:t>www.archiwum.ekologika.pl/2007/nowa_farma_wiatrowa_w_jagniatkowie.html</a:t>
            </a:r>
            <a:endParaRPr lang="pl-PL" dirty="0" smtClean="0"/>
          </a:p>
          <a:p>
            <a:r>
              <a:rPr lang="pl-PL" dirty="0" smtClean="0">
                <a:hlinkClick r:id="rId19"/>
              </a:rPr>
              <a:t>http</a:t>
            </a:r>
            <a:r>
              <a:rPr lang="pl-PL" dirty="0">
                <a:hlinkClick r:id="rId19"/>
              </a:rPr>
              <a:t>://</a:t>
            </a:r>
            <a:r>
              <a:rPr lang="pl-PL" dirty="0" smtClean="0">
                <a:hlinkClick r:id="rId19"/>
              </a:rPr>
              <a:t>www.maperia.pl/informacja/5645.html</a:t>
            </a:r>
            <a:endParaRPr lang="pl-PL" dirty="0" smtClean="0"/>
          </a:p>
          <a:p>
            <a:r>
              <a:rPr lang="pl-PL" dirty="0" smtClean="0">
                <a:hlinkClick r:id="rId20"/>
              </a:rPr>
              <a:t>http</a:t>
            </a:r>
            <a:r>
              <a:rPr lang="pl-PL" dirty="0">
                <a:hlinkClick r:id="rId20"/>
              </a:rPr>
              <a:t>://</a:t>
            </a:r>
            <a:r>
              <a:rPr lang="pl-PL" dirty="0" smtClean="0">
                <a:hlinkClick r:id="rId20"/>
              </a:rPr>
              <a:t>energetykon.pl/farma-wiatrowa-karscino,912.html</a:t>
            </a:r>
            <a:endParaRPr lang="pl-PL" dirty="0" smtClean="0"/>
          </a:p>
          <a:p>
            <a:r>
              <a:rPr lang="pl-PL" dirty="0" smtClean="0">
                <a:hlinkClick r:id="rId21"/>
              </a:rPr>
              <a:t>http</a:t>
            </a:r>
            <a:r>
              <a:rPr lang="pl-PL" dirty="0">
                <a:hlinkClick r:id="rId21"/>
              </a:rPr>
              <a:t>://</a:t>
            </a:r>
            <a:r>
              <a:rPr lang="pl-PL" dirty="0" smtClean="0">
                <a:hlinkClick r:id="rId21"/>
              </a:rPr>
              <a:t>www.windfarm.pl/realizacje2.php</a:t>
            </a:r>
            <a:endParaRPr lang="pl-PL" dirty="0" smtClean="0"/>
          </a:p>
          <a:p>
            <a:r>
              <a:rPr lang="pl-PL" dirty="0" smtClean="0">
                <a:hlinkClick r:id="rId22"/>
              </a:rPr>
              <a:t>http</a:t>
            </a:r>
            <a:r>
              <a:rPr lang="pl-PL" dirty="0">
                <a:hlinkClick r:id="rId22"/>
              </a:rPr>
              <a:t>://</a:t>
            </a:r>
            <a:r>
              <a:rPr lang="pl-PL" dirty="0" smtClean="0">
                <a:hlinkClick r:id="rId22"/>
              </a:rPr>
              <a:t>pl.wikipedia.org/wiki/Park_Wiatrowy_Suwa%C5%82ki</a:t>
            </a:r>
            <a:endParaRPr lang="pl-PL" dirty="0" smtClean="0"/>
          </a:p>
          <a:p>
            <a:r>
              <a:rPr lang="pl-PL" dirty="0" smtClean="0">
                <a:hlinkClick r:id="rId23"/>
              </a:rPr>
              <a:t>www.wikipedia.pl</a:t>
            </a:r>
            <a:endParaRPr lang="pl-PL" dirty="0" smtClean="0"/>
          </a:p>
          <a:p>
            <a:pPr marL="0" indent="0">
              <a:buNone/>
            </a:pPr>
            <a:r>
              <a:rPr lang="pl-PL" dirty="0"/>
              <a:t/>
            </a:r>
            <a:br>
              <a:rPr lang="pl-PL" dirty="0"/>
            </a:br>
            <a:endParaRPr lang="pl-PL" dirty="0" smtClean="0"/>
          </a:p>
          <a:p>
            <a:endParaRPr lang="pl-PL" dirty="0" smtClean="0"/>
          </a:p>
          <a:p>
            <a:endParaRPr lang="pl-PL" dirty="0"/>
          </a:p>
        </p:txBody>
      </p:sp>
      <p:sp>
        <p:nvSpPr>
          <p:cNvPr id="3" name="Tytuł 2"/>
          <p:cNvSpPr>
            <a:spLocks noGrp="1"/>
          </p:cNvSpPr>
          <p:nvPr>
            <p:ph type="title"/>
          </p:nvPr>
        </p:nvSpPr>
        <p:spPr/>
        <p:txBody>
          <a:bodyPr/>
          <a:lstStyle/>
          <a:p>
            <a:r>
              <a:rPr lang="pl-PL" b="1" smtClean="0"/>
              <a:t>Źródła</a:t>
            </a:r>
            <a:endParaRPr lang="pl-PL" b="1" dirty="0"/>
          </a:p>
        </p:txBody>
      </p:sp>
    </p:spTree>
    <p:extLst>
      <p:ext uri="{BB962C8B-B14F-4D97-AF65-F5344CB8AC3E}">
        <p14:creationId xmlns:p14="http://schemas.microsoft.com/office/powerpoint/2010/main" xmlns="" val="4276495832"/>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90663" y="4365579"/>
            <a:ext cx="8229600" cy="1252728"/>
          </a:xfrm>
        </p:spPr>
        <p:txBody>
          <a:bodyPr>
            <a:normAutofit fontScale="90000"/>
          </a:bodyPr>
          <a:lstStyle/>
          <a:p>
            <a:pPr algn="r"/>
            <a:r>
              <a:rPr lang="pl-PL" sz="4000" dirty="0" smtClean="0">
                <a:solidFill>
                  <a:schemeClr val="tx2"/>
                </a:solidFill>
              </a:rPr>
              <a:t>Wykonała:</a:t>
            </a:r>
            <a:r>
              <a:rPr lang="pl-PL" dirty="0" smtClean="0">
                <a:solidFill>
                  <a:schemeClr val="tx2"/>
                </a:solidFill>
              </a:rPr>
              <a:t/>
            </a:r>
            <a:br>
              <a:rPr lang="pl-PL" dirty="0" smtClean="0">
                <a:solidFill>
                  <a:schemeClr val="tx2"/>
                </a:solidFill>
              </a:rPr>
            </a:br>
            <a:r>
              <a:rPr lang="pl-PL" sz="2700" dirty="0" smtClean="0">
                <a:solidFill>
                  <a:schemeClr val="tx2"/>
                </a:solidFill>
              </a:rPr>
              <a:t>Dominika Gajda</a:t>
            </a:r>
            <a:br>
              <a:rPr lang="pl-PL" sz="2700" dirty="0" smtClean="0">
                <a:solidFill>
                  <a:schemeClr val="tx2"/>
                </a:solidFill>
              </a:rPr>
            </a:br>
            <a:r>
              <a:rPr lang="pl-PL" sz="2700" dirty="0" smtClean="0">
                <a:solidFill>
                  <a:schemeClr val="tx2"/>
                </a:solidFill>
              </a:rPr>
              <a:t>3c</a:t>
            </a:r>
            <a:endParaRPr lang="pl-PL" sz="2700" dirty="0">
              <a:solidFill>
                <a:schemeClr val="tx2"/>
              </a:solidFill>
            </a:endParaRPr>
          </a:p>
        </p:txBody>
      </p:sp>
    </p:spTree>
    <p:extLst>
      <p:ext uri="{BB962C8B-B14F-4D97-AF65-F5344CB8AC3E}">
        <p14:creationId xmlns:p14="http://schemas.microsoft.com/office/powerpoint/2010/main" xmlns="" val="1425166026"/>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b="1" dirty="0"/>
              <a:t>Energia słoneczna </a:t>
            </a:r>
            <a:r>
              <a:rPr lang="pl-PL" dirty="0" smtClean="0"/>
              <a:t>jest </a:t>
            </a:r>
            <a:r>
              <a:rPr lang="pl-PL" dirty="0"/>
              <a:t>to źródło energii odnawialnej, które wykorzystuje baterie słoneczne do przemiany promieniowania słonecznego w np. energię elektryczną (można też je wykorzystać do uzyskania energii cieplnej). Jest to modne</a:t>
            </a:r>
            <a:br>
              <a:rPr lang="pl-PL" dirty="0"/>
            </a:br>
            <a:r>
              <a:rPr lang="pl-PL" dirty="0"/>
              <a:t> i łatwo dostępne alternatywne źródło energii. Baterie słoneczne montuje się na dachach domów, ale są także przemysłowe elektrownie słoneczne.</a:t>
            </a:r>
          </a:p>
          <a:p>
            <a:endParaRPr lang="pl-PL" dirty="0"/>
          </a:p>
        </p:txBody>
      </p:sp>
      <p:sp>
        <p:nvSpPr>
          <p:cNvPr id="3" name="Tytuł 2"/>
          <p:cNvSpPr>
            <a:spLocks noGrp="1"/>
          </p:cNvSpPr>
          <p:nvPr>
            <p:ph type="title"/>
          </p:nvPr>
        </p:nvSpPr>
        <p:spPr/>
        <p:txBody>
          <a:bodyPr/>
          <a:lstStyle/>
          <a:p>
            <a:r>
              <a:rPr lang="pl-PL" b="1" dirty="0" smtClean="0"/>
              <a:t>Energia słoneczna</a:t>
            </a:r>
            <a:endParaRPr lang="pl-PL" b="1" dirty="0"/>
          </a:p>
        </p:txBody>
      </p:sp>
    </p:spTree>
    <p:extLst>
      <p:ext uri="{BB962C8B-B14F-4D97-AF65-F5344CB8AC3E}">
        <p14:creationId xmlns:p14="http://schemas.microsoft.com/office/powerpoint/2010/main" xmlns="" val="1867897359"/>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Kolektor słoneczny</a:t>
            </a:r>
            <a:endParaRPr lang="pl-PL" b="1" dirty="0"/>
          </a:p>
        </p:txBody>
      </p:sp>
      <p:sp>
        <p:nvSpPr>
          <p:cNvPr id="3" name="Symbol zastępczy zawartości 2"/>
          <p:cNvSpPr>
            <a:spLocks noGrp="1"/>
          </p:cNvSpPr>
          <p:nvPr>
            <p:ph sz="quarter" idx="13"/>
          </p:nvPr>
        </p:nvSpPr>
        <p:spPr/>
        <p:txBody>
          <a:bodyPr>
            <a:normAutofit fontScale="92500" lnSpcReduction="10000"/>
          </a:bodyPr>
          <a:lstStyle/>
          <a:p>
            <a:r>
              <a:rPr lang="pl-PL" dirty="0"/>
              <a:t>Kolektor słoneczny urządzenie do konwersji energii promieniowania słonecznego na ciepło. Energia słoneczna docierająca do kolektora zamieniana jest na energię cieplną nośnika ciepła, którym może być ciecz (glikol, woda) lub gaz (np. powietrze).</a:t>
            </a:r>
          </a:p>
          <a:p>
            <a:endParaRPr lang="pl-PL" dirty="0"/>
          </a:p>
        </p:txBody>
      </p:sp>
      <p:pic>
        <p:nvPicPr>
          <p:cNvPr id="5" name="Symbol zastępczy zawartości 4"/>
          <p:cNvPicPr>
            <a:picLocks noGrp="1" noChangeAspect="1"/>
          </p:cNvPicPr>
          <p:nvPr>
            <p:ph sz="quarter" idx="14"/>
          </p:nvPr>
        </p:nvPicPr>
        <p:blipFill>
          <a:blip r:embed="rId2" cstate="print">
            <a:extLst>
              <a:ext uri="{BEBA8EAE-BF5A-486C-A8C5-ECC9F3942E4B}">
                <a14:imgProps xmlns:a14="http://schemas.microsoft.com/office/drawing/2010/main" xmlns="">
                  <a14:imgLayer r:embed="rId3">
                    <a14:imgEffect>
                      <a14:sharpenSoften amount="40000"/>
                    </a14:imgEffect>
                  </a14:imgLayer>
                </a14:imgProps>
              </a:ext>
              <a:ext uri="{28A0092B-C50C-407E-A947-70E740481C1C}">
                <a14:useLocalDpi xmlns:a14="http://schemas.microsoft.com/office/drawing/2010/main" xmlns="" val="0"/>
              </a:ext>
            </a:extLst>
          </a:blip>
          <a:stretch>
            <a:fillRect/>
          </a:stretch>
        </p:blipFill>
        <p:spPr>
          <a:xfrm>
            <a:off x="4594224" y="3133479"/>
            <a:ext cx="4181439" cy="2797763"/>
          </a:xfrm>
        </p:spPr>
      </p:pic>
    </p:spTree>
    <p:extLst>
      <p:ext uri="{BB962C8B-B14F-4D97-AF65-F5344CB8AC3E}">
        <p14:creationId xmlns:p14="http://schemas.microsoft.com/office/powerpoint/2010/main" xmlns="" val="2916875297"/>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lnSpcReduction="10000"/>
          </a:bodyPr>
          <a:lstStyle/>
          <a:p>
            <a:r>
              <a:rPr lang="pl-PL" dirty="0"/>
              <a:t>Energia słońca jest niewyczerpalna, nigdy się nie skończy</a:t>
            </a:r>
          </a:p>
          <a:p>
            <a:r>
              <a:rPr lang="pl-PL" dirty="0"/>
              <a:t>Słońce świeci za darmo</a:t>
            </a:r>
          </a:p>
          <a:p>
            <a:r>
              <a:rPr lang="pl-PL" dirty="0"/>
              <a:t>Z energii słońca można wyprodukować ciepło lub prąd</a:t>
            </a:r>
          </a:p>
          <a:p>
            <a:r>
              <a:rPr lang="pl-PL" dirty="0"/>
              <a:t>Kolektory słoneczne nie są drogie. Łatwo je zamontować</a:t>
            </a:r>
          </a:p>
          <a:p>
            <a:r>
              <a:rPr lang="pl-PL" dirty="0"/>
              <a:t>Jest to czysta energia. Korzystanie z energii słońca nie produkuje żadnych zanieczyszczeń</a:t>
            </a:r>
          </a:p>
          <a:p>
            <a:endParaRPr lang="pl-PL" dirty="0"/>
          </a:p>
        </p:txBody>
      </p:sp>
      <p:sp>
        <p:nvSpPr>
          <p:cNvPr id="3" name="Tytuł 2"/>
          <p:cNvSpPr>
            <a:spLocks noGrp="1"/>
          </p:cNvSpPr>
          <p:nvPr>
            <p:ph type="title"/>
          </p:nvPr>
        </p:nvSpPr>
        <p:spPr/>
        <p:txBody>
          <a:bodyPr/>
          <a:lstStyle/>
          <a:p>
            <a:r>
              <a:rPr lang="pl-PL" b="1" dirty="0" smtClean="0"/>
              <a:t>Zalety</a:t>
            </a:r>
            <a:endParaRPr lang="pl-PL" b="1" dirty="0"/>
          </a:p>
        </p:txBody>
      </p:sp>
    </p:spTree>
    <p:extLst>
      <p:ext uri="{BB962C8B-B14F-4D97-AF65-F5344CB8AC3E}">
        <p14:creationId xmlns:p14="http://schemas.microsoft.com/office/powerpoint/2010/main" xmlns="" val="3756159105"/>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Wadą korzystania z energii słońca, jest to że zależy od pory roku. W zimie słońca jest za mało, aby ogrzać duże  zbiorniki wody lub urządzenia </a:t>
            </a:r>
            <a:r>
              <a:rPr lang="pl-PL" dirty="0" err="1"/>
              <a:t>elektr</a:t>
            </a:r>
            <a:r>
              <a:rPr lang="pl-PL" dirty="0"/>
              <a:t>.</a:t>
            </a:r>
          </a:p>
          <a:p>
            <a:r>
              <a:rPr lang="pl-PL" dirty="0"/>
              <a:t>Niezbyt duża moc</a:t>
            </a:r>
          </a:p>
          <a:p>
            <a:r>
              <a:rPr lang="pl-PL" dirty="0"/>
              <a:t>Wysokie koszty </a:t>
            </a:r>
          </a:p>
          <a:p>
            <a:endParaRPr lang="pl-PL" dirty="0"/>
          </a:p>
        </p:txBody>
      </p:sp>
      <p:sp>
        <p:nvSpPr>
          <p:cNvPr id="3" name="Tytuł 2"/>
          <p:cNvSpPr>
            <a:spLocks noGrp="1"/>
          </p:cNvSpPr>
          <p:nvPr>
            <p:ph type="title"/>
          </p:nvPr>
        </p:nvSpPr>
        <p:spPr/>
        <p:txBody>
          <a:bodyPr/>
          <a:lstStyle/>
          <a:p>
            <a:r>
              <a:rPr lang="pl-PL" b="1" dirty="0" smtClean="0"/>
              <a:t>Wady</a:t>
            </a:r>
            <a:endParaRPr lang="pl-PL" b="1" dirty="0"/>
          </a:p>
        </p:txBody>
      </p:sp>
    </p:spTree>
    <p:extLst>
      <p:ext uri="{BB962C8B-B14F-4D97-AF65-F5344CB8AC3E}">
        <p14:creationId xmlns:p14="http://schemas.microsoft.com/office/powerpoint/2010/main" xmlns="" val="1257730957"/>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Urządzenia działające na słońce</a:t>
            </a:r>
            <a:endParaRPr lang="pl-PL" b="1" dirty="0"/>
          </a:p>
        </p:txBody>
      </p:sp>
      <p:sp>
        <p:nvSpPr>
          <p:cNvPr id="5" name="Symbol zastępczy tekstu 4"/>
          <p:cNvSpPr>
            <a:spLocks noGrp="1"/>
          </p:cNvSpPr>
          <p:nvPr>
            <p:ph type="body" idx="1"/>
          </p:nvPr>
        </p:nvSpPr>
        <p:spPr/>
        <p:txBody>
          <a:bodyPr/>
          <a:lstStyle/>
          <a:p>
            <a:r>
              <a:rPr lang="pl-PL" b="1" dirty="0" smtClean="0"/>
              <a:t>Radio na baterie słoneczne</a:t>
            </a:r>
            <a:endParaRPr lang="pl-PL" b="1"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tretch>
            <a:fillRect/>
          </a:stretch>
        </p:blipFill>
        <p:spPr bwMode="auto">
          <a:xfrm>
            <a:off x="788305" y="3429000"/>
            <a:ext cx="3598640" cy="269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ymbol zastępczy tekstu 5"/>
          <p:cNvSpPr>
            <a:spLocks noGrp="1"/>
          </p:cNvSpPr>
          <p:nvPr>
            <p:ph type="body" sz="quarter" idx="3"/>
          </p:nvPr>
        </p:nvSpPr>
        <p:spPr/>
        <p:txBody>
          <a:bodyPr>
            <a:normAutofit fontScale="92500"/>
          </a:bodyPr>
          <a:lstStyle/>
          <a:p>
            <a:r>
              <a:rPr lang="pl-PL" b="1" dirty="0" smtClean="0"/>
              <a:t>Wiatrak na baterie słoneczne </a:t>
            </a:r>
            <a:endParaRPr lang="pl-PL" b="1" dirty="0"/>
          </a:p>
        </p:txBody>
      </p:sp>
      <p:pic>
        <p:nvPicPr>
          <p:cNvPr id="1027"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bwMode="auto">
          <a:xfrm>
            <a:off x="5544297" y="3429000"/>
            <a:ext cx="2024156" cy="269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49893426"/>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idx="1"/>
          </p:nvPr>
        </p:nvSpPr>
        <p:spPr/>
        <p:txBody>
          <a:bodyPr>
            <a:normAutofit fontScale="92500" lnSpcReduction="20000"/>
          </a:bodyPr>
          <a:lstStyle/>
          <a:p>
            <a:r>
              <a:rPr lang="pl-PL" dirty="0"/>
              <a:t>Energia elektryczna uzyskana z wiatru jest ekologicznie czysta. Elektrownia wiatrakowa nie wydziela zanieczyszczeń lecz aby osiągnąć odpowiednią moc, musi się ona składać z dużej ilości turbin. W niektórych krajach budowane są elektrownie, składające się z wielu turbin obok siebie. Jednak opinia publiczna bywa nieprzychylna takim inwestycjom, gdyż szpecą one krajobraz. Dlatego przyszłość elektrowni tego typu jest niepewna. Jednak niewielkie pojedyncze turbiny są doskonałym źródłem energii w miejscach oddalonych od centrów cywilizacyjnych, gdzie brak jest połączenia z ogólna siecią energetyczną. </a:t>
            </a:r>
          </a:p>
          <a:p>
            <a:endParaRPr lang="pl-PL" dirty="0"/>
          </a:p>
        </p:txBody>
      </p:sp>
      <p:sp>
        <p:nvSpPr>
          <p:cNvPr id="5" name="Tytuł 4"/>
          <p:cNvSpPr>
            <a:spLocks noGrp="1"/>
          </p:cNvSpPr>
          <p:nvPr>
            <p:ph type="title"/>
          </p:nvPr>
        </p:nvSpPr>
        <p:spPr/>
        <p:txBody>
          <a:bodyPr/>
          <a:lstStyle/>
          <a:p>
            <a:r>
              <a:rPr lang="pl-PL" b="1" dirty="0" smtClean="0"/>
              <a:t>Energia wiatru</a:t>
            </a:r>
            <a:endParaRPr lang="pl-PL" b="1" dirty="0"/>
          </a:p>
        </p:txBody>
      </p:sp>
    </p:spTree>
    <p:extLst>
      <p:ext uri="{BB962C8B-B14F-4D97-AF65-F5344CB8AC3E}">
        <p14:creationId xmlns:p14="http://schemas.microsoft.com/office/powerpoint/2010/main" xmlns="" val="3284847843"/>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ształt fali">
  <a:themeElements>
    <a:clrScheme name="Kształt fal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Kształt fal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ształt fal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100</TotalTime>
  <Words>1511</Words>
  <Application>Microsoft Office PowerPoint</Application>
  <PresentationFormat>Pokaz na ekranie (4:3)</PresentationFormat>
  <Paragraphs>130</Paragraphs>
  <Slides>32</Slides>
  <Notes>0</Notes>
  <HiddenSlides>0</HiddenSlides>
  <MMClips>0</MMClips>
  <ScaleCrop>false</ScaleCrop>
  <HeadingPairs>
    <vt:vector size="4" baseType="variant">
      <vt:variant>
        <vt:lpstr>Motyw</vt:lpstr>
      </vt:variant>
      <vt:variant>
        <vt:i4>1</vt:i4>
      </vt:variant>
      <vt:variant>
        <vt:lpstr>Tytuły slajdów</vt:lpstr>
      </vt:variant>
      <vt:variant>
        <vt:i4>32</vt:i4>
      </vt:variant>
    </vt:vector>
  </HeadingPairs>
  <TitlesOfParts>
    <vt:vector size="33" baseType="lpstr">
      <vt:lpstr>Kształt fali</vt:lpstr>
      <vt:lpstr>Alternatywne źródła energii </vt:lpstr>
      <vt:lpstr>Rodzaje źródeł energii:</vt:lpstr>
      <vt:lpstr>Co to są alternatywne źródła energii?</vt:lpstr>
      <vt:lpstr>Energia słoneczna</vt:lpstr>
      <vt:lpstr>Kolektor słoneczny</vt:lpstr>
      <vt:lpstr>Zalety</vt:lpstr>
      <vt:lpstr>Wady</vt:lpstr>
      <vt:lpstr>Urządzenia działające na słońce</vt:lpstr>
      <vt:lpstr>Energia wiatru</vt:lpstr>
      <vt:lpstr>Turbina wiatrowa</vt:lpstr>
      <vt:lpstr>Zalety</vt:lpstr>
      <vt:lpstr>Wady</vt:lpstr>
      <vt:lpstr>Urządzenia działające przez wiatr</vt:lpstr>
      <vt:lpstr>Energia wodna</vt:lpstr>
      <vt:lpstr>Koło wodne</vt:lpstr>
      <vt:lpstr>Zalety</vt:lpstr>
      <vt:lpstr>Wady</vt:lpstr>
      <vt:lpstr>Wykonanie turbiny wodnej –doświadczenie:</vt:lpstr>
      <vt:lpstr>Biomasa</vt:lpstr>
      <vt:lpstr>Zalety</vt:lpstr>
      <vt:lpstr>Wady</vt:lpstr>
      <vt:lpstr>Proces produkcji </vt:lpstr>
      <vt:lpstr>Doświadczenia</vt:lpstr>
      <vt:lpstr>Doświadczenia</vt:lpstr>
      <vt:lpstr>Energia geotermalna</vt:lpstr>
      <vt:lpstr>Slajd 26</vt:lpstr>
      <vt:lpstr>Zalety</vt:lpstr>
      <vt:lpstr>Wady</vt:lpstr>
      <vt:lpstr>Doświadczenie</vt:lpstr>
      <vt:lpstr>Doświadczenie</vt:lpstr>
      <vt:lpstr>Źródła</vt:lpstr>
      <vt:lpstr>Wykonała: Dominika Gajda 3c</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Alternatywne źródła energii</dc:title>
  <dc:creator>acer</dc:creator>
  <cp:lastModifiedBy>Your User Name</cp:lastModifiedBy>
  <cp:revision>19</cp:revision>
  <dcterms:created xsi:type="dcterms:W3CDTF">2014-04-08T16:09:46Z</dcterms:created>
  <dcterms:modified xsi:type="dcterms:W3CDTF">2014-04-09T05:49:12Z</dcterms:modified>
</cp:coreProperties>
</file>