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62" r:id="rId4"/>
    <p:sldId id="263" r:id="rId5"/>
    <p:sldId id="266" r:id="rId6"/>
    <p:sldId id="265" r:id="rId7"/>
    <p:sldId id="267" r:id="rId8"/>
    <p:sldId id="268" r:id="rId9"/>
    <p:sldId id="270" r:id="rId10"/>
    <p:sldId id="269" r:id="rId11"/>
    <p:sldId id="272" r:id="rId12"/>
    <p:sldId id="271" r:id="rId13"/>
    <p:sldId id="264" r:id="rId14"/>
    <p:sldId id="273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0.71000000000000019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0.19000000000000003</c:v>
                </c:pt>
              </c:numCache>
            </c:numRef>
          </c:val>
        </c:ser>
        <c:shape val="cone"/>
        <c:axId val="87913600"/>
        <c:axId val="87915136"/>
        <c:axId val="0"/>
      </c:bar3DChart>
      <c:catAx>
        <c:axId val="87913600"/>
        <c:scaling>
          <c:orientation val="minMax"/>
        </c:scaling>
        <c:axPos val="b"/>
        <c:numFmt formatCode="General" sourceLinked="1"/>
        <c:tickLblPos val="nextTo"/>
        <c:crossAx val="87915136"/>
        <c:crosses val="autoZero"/>
        <c:auto val="1"/>
        <c:lblAlgn val="ctr"/>
        <c:lblOffset val="100"/>
      </c:catAx>
      <c:valAx>
        <c:axId val="87915136"/>
        <c:scaling>
          <c:orientation val="minMax"/>
        </c:scaling>
        <c:axPos val="l"/>
        <c:majorGridlines/>
        <c:numFmt formatCode="0%" sourceLinked="1"/>
        <c:tickLblPos val="nextTo"/>
        <c:crossAx val="8791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22796690836806"/>
          <c:y val="0.38990956318765951"/>
          <c:w val="0.17169812751383484"/>
          <c:h val="0.231291688247151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0.83000000000000007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8.0000000000000016E-2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9.0000000000000011E-2</c:v>
                </c:pt>
              </c:numCache>
            </c:numRef>
          </c:val>
        </c:ser>
        <c:dLbls/>
        <c:shape val="cone"/>
        <c:axId val="80538240"/>
        <c:axId val="80590336"/>
        <c:axId val="0"/>
      </c:bar3DChart>
      <c:catAx>
        <c:axId val="80538240"/>
        <c:scaling>
          <c:orientation val="minMax"/>
        </c:scaling>
        <c:axPos val="b"/>
        <c:numFmt formatCode="General" sourceLinked="1"/>
        <c:tickLblPos val="nextTo"/>
        <c:crossAx val="80590336"/>
        <c:crosses val="autoZero"/>
        <c:auto val="1"/>
        <c:lblAlgn val="ctr"/>
        <c:lblOffset val="100"/>
      </c:catAx>
      <c:valAx>
        <c:axId val="80590336"/>
        <c:scaling>
          <c:orientation val="minMax"/>
        </c:scaling>
        <c:axPos val="l"/>
        <c:majorGridlines/>
        <c:numFmt formatCode="0%" sourceLinked="1"/>
        <c:tickLblPos val="nextTo"/>
        <c:crossAx val="80538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0.31000000000000005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0.48000000000000004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0.21000000000000002</c:v>
                </c:pt>
              </c:numCache>
            </c:numRef>
          </c:val>
        </c:ser>
        <c:dLbls/>
        <c:shape val="cone"/>
        <c:axId val="89175936"/>
        <c:axId val="89177472"/>
        <c:axId val="0"/>
      </c:bar3DChart>
      <c:catAx>
        <c:axId val="89175936"/>
        <c:scaling>
          <c:orientation val="minMax"/>
        </c:scaling>
        <c:axPos val="b"/>
        <c:numFmt formatCode="General" sourceLinked="1"/>
        <c:tickLblPos val="nextTo"/>
        <c:crossAx val="89177472"/>
        <c:crosses val="autoZero"/>
        <c:auto val="1"/>
        <c:lblAlgn val="ctr"/>
        <c:lblOffset val="100"/>
      </c:catAx>
      <c:valAx>
        <c:axId val="89177472"/>
        <c:scaling>
          <c:orientation val="minMax"/>
        </c:scaling>
        <c:axPos val="l"/>
        <c:majorGridlines/>
        <c:numFmt formatCode="0%" sourceLinked="1"/>
        <c:tickLblPos val="nextTo"/>
        <c:crossAx val="89175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0.35000000000000003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0.48000000000000004</c:v>
                </c:pt>
              </c:numCache>
            </c:numRef>
          </c:val>
        </c:ser>
        <c:dLbls/>
        <c:shape val="cone"/>
        <c:axId val="89594880"/>
        <c:axId val="89600768"/>
        <c:axId val="0"/>
      </c:bar3DChart>
      <c:catAx>
        <c:axId val="89594880"/>
        <c:scaling>
          <c:orientation val="minMax"/>
        </c:scaling>
        <c:axPos val="b"/>
        <c:numFmt formatCode="General" sourceLinked="1"/>
        <c:tickLblPos val="nextTo"/>
        <c:crossAx val="89600768"/>
        <c:crosses val="autoZero"/>
        <c:auto val="1"/>
        <c:lblAlgn val="ctr"/>
        <c:lblOffset val="100"/>
      </c:catAx>
      <c:valAx>
        <c:axId val="89600768"/>
        <c:scaling>
          <c:orientation val="minMax"/>
        </c:scaling>
        <c:axPos val="l"/>
        <c:majorGridlines/>
        <c:numFmt formatCode="0%" sourceLinked="1"/>
        <c:tickLblPos val="nextTo"/>
        <c:crossAx val="89594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0.73000000000000009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dLbls/>
        <c:shape val="cone"/>
        <c:axId val="89522560"/>
        <c:axId val="89524096"/>
        <c:axId val="0"/>
      </c:bar3DChart>
      <c:catAx>
        <c:axId val="89522560"/>
        <c:scaling>
          <c:orientation val="minMax"/>
        </c:scaling>
        <c:axPos val="b"/>
        <c:numFmt formatCode="General" sourceLinked="1"/>
        <c:tickLblPos val="nextTo"/>
        <c:crossAx val="89524096"/>
        <c:crosses val="autoZero"/>
        <c:auto val="1"/>
        <c:lblAlgn val="ctr"/>
        <c:lblOffset val="100"/>
      </c:catAx>
      <c:valAx>
        <c:axId val="89524096"/>
        <c:scaling>
          <c:orientation val="minMax"/>
        </c:scaling>
        <c:axPos val="l"/>
        <c:majorGridlines/>
        <c:numFmt formatCode="0%" sourceLinked="1"/>
        <c:tickLblPos val="nextTo"/>
        <c:crossAx val="895225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0.21000000000000002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dLbls/>
        <c:shape val="cone"/>
        <c:axId val="89544192"/>
        <c:axId val="89545728"/>
        <c:axId val="0"/>
      </c:bar3DChart>
      <c:catAx>
        <c:axId val="89544192"/>
        <c:scaling>
          <c:orientation val="minMax"/>
        </c:scaling>
        <c:axPos val="b"/>
        <c:numFmt formatCode="General" sourceLinked="1"/>
        <c:tickLblPos val="nextTo"/>
        <c:crossAx val="89545728"/>
        <c:crosses val="autoZero"/>
        <c:auto val="1"/>
        <c:lblAlgn val="ctr"/>
        <c:lblOffset val="100"/>
      </c:catAx>
      <c:valAx>
        <c:axId val="89545728"/>
        <c:scaling>
          <c:orientation val="minMax"/>
        </c:scaling>
        <c:axPos val="l"/>
        <c:majorGridlines/>
        <c:numFmt formatCode="0%" sourceLinked="1"/>
        <c:tickLblPos val="nextTo"/>
        <c:crossAx val="895441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a) saving energy</c:v>
                </c:pt>
                <c:pt idx="1">
                  <c:v>b) natural environment protection</c:v>
                </c:pt>
                <c:pt idx="2">
                  <c:v>c) becoming independent of increasing fuel prices</c:v>
                </c:pt>
                <c:pt idx="3">
                  <c:v>d) energy safety and becoming independent of outer sources</c:v>
                </c:pt>
                <c:pt idx="4">
                  <c:v>e) there are no benefits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0.58000000000000007</c:v>
                </c:pt>
                <c:pt idx="1">
                  <c:v>0.70000000000000007</c:v>
                </c:pt>
                <c:pt idx="2">
                  <c:v>0.14000000000000001</c:v>
                </c:pt>
                <c:pt idx="3">
                  <c:v>0.16</c:v>
                </c:pt>
                <c:pt idx="4">
                  <c:v>6.0000000000000005E-2</c:v>
                </c:pt>
              </c:numCache>
            </c:numRef>
          </c:val>
        </c:ser>
        <c:dLbls/>
        <c:shape val="cone"/>
        <c:axId val="89702784"/>
        <c:axId val="89704320"/>
        <c:axId val="0"/>
      </c:bar3DChart>
      <c:catAx>
        <c:axId val="89702784"/>
        <c:scaling>
          <c:orientation val="minMax"/>
        </c:scaling>
        <c:axPos val="b"/>
        <c:tickLblPos val="nextTo"/>
        <c:crossAx val="89704320"/>
        <c:crosses val="autoZero"/>
        <c:auto val="1"/>
        <c:lblAlgn val="ctr"/>
        <c:lblOffset val="100"/>
      </c:catAx>
      <c:valAx>
        <c:axId val="89704320"/>
        <c:scaling>
          <c:orientation val="minMax"/>
        </c:scaling>
        <c:axPos val="l"/>
        <c:majorGridlines/>
        <c:numFmt formatCode="0%" sourceLinked="1"/>
        <c:tickLblPos val="nextTo"/>
        <c:crossAx val="89702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wind energy</c:v>
                </c:pt>
                <c:pt idx="1">
                  <c:v>solar energy</c:v>
                </c:pt>
                <c:pt idx="2">
                  <c:v>hydropower energy</c:v>
                </c:pt>
                <c:pt idx="3">
                  <c:v>geothermal energy</c:v>
                </c:pt>
                <c:pt idx="4">
                  <c:v>biomass</c:v>
                </c:pt>
                <c:pt idx="5">
                  <c:v>biogas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0.31000000000000005</c:v>
                </c:pt>
                <c:pt idx="1">
                  <c:v>0.6100000000000001</c:v>
                </c:pt>
                <c:pt idx="2">
                  <c:v>0.15000000000000002</c:v>
                </c:pt>
                <c:pt idx="3">
                  <c:v>7.0000000000000021E-2</c:v>
                </c:pt>
                <c:pt idx="4">
                  <c:v>0.22</c:v>
                </c:pt>
                <c:pt idx="5">
                  <c:v>0.16</c:v>
                </c:pt>
              </c:numCache>
            </c:numRef>
          </c:val>
        </c:ser>
        <c:dLbls/>
        <c:shape val="cone"/>
        <c:axId val="89737856"/>
        <c:axId val="89743744"/>
        <c:axId val="0"/>
      </c:bar3DChart>
      <c:catAx>
        <c:axId val="89737856"/>
        <c:scaling>
          <c:orientation val="minMax"/>
        </c:scaling>
        <c:axPos val="b"/>
        <c:tickLblPos val="nextTo"/>
        <c:crossAx val="89743744"/>
        <c:crosses val="autoZero"/>
        <c:auto val="1"/>
        <c:lblAlgn val="ctr"/>
        <c:lblOffset val="100"/>
      </c:catAx>
      <c:valAx>
        <c:axId val="89743744"/>
        <c:scaling>
          <c:orientation val="minMax"/>
        </c:scaling>
        <c:axPos val="l"/>
        <c:majorGridlines/>
        <c:numFmt formatCode="0%" sourceLinked="1"/>
        <c:tickLblPos val="nextTo"/>
        <c:crossAx val="8973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dLbls/>
        <c:shape val="cone"/>
        <c:axId val="63243392"/>
        <c:axId val="63244928"/>
        <c:axId val="0"/>
      </c:bar3DChart>
      <c:catAx>
        <c:axId val="63243392"/>
        <c:scaling>
          <c:orientation val="minMax"/>
        </c:scaling>
        <c:axPos val="b"/>
        <c:numFmt formatCode="General" sourceLinked="1"/>
        <c:tickLblPos val="nextTo"/>
        <c:crossAx val="63244928"/>
        <c:crosses val="autoZero"/>
        <c:auto val="1"/>
        <c:lblAlgn val="ctr"/>
        <c:lblOffset val="100"/>
      </c:catAx>
      <c:valAx>
        <c:axId val="63244928"/>
        <c:scaling>
          <c:orientation val="minMax"/>
        </c:scaling>
        <c:axPos val="l"/>
        <c:majorGridlines/>
        <c:numFmt formatCode="0%" sourceLinked="1"/>
        <c:tickLblPos val="nextTo"/>
        <c:crossAx val="632433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0.94000000000000006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4.0000000000000008E-2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2.0000000000000004E-2</c:v>
                </c:pt>
              </c:numCache>
            </c:numRef>
          </c:val>
        </c:ser>
        <c:dLbls/>
        <c:shape val="cone"/>
        <c:axId val="63286656"/>
        <c:axId val="63296640"/>
        <c:axId val="0"/>
      </c:bar3DChart>
      <c:catAx>
        <c:axId val="63286656"/>
        <c:scaling>
          <c:orientation val="minMax"/>
        </c:scaling>
        <c:axPos val="b"/>
        <c:numFmt formatCode="General" sourceLinked="1"/>
        <c:tickLblPos val="nextTo"/>
        <c:crossAx val="63296640"/>
        <c:crosses val="autoZero"/>
        <c:auto val="1"/>
        <c:lblAlgn val="ctr"/>
        <c:lblOffset val="100"/>
      </c:catAx>
      <c:valAx>
        <c:axId val="63296640"/>
        <c:scaling>
          <c:orientation val="minMax"/>
        </c:scaling>
        <c:axPos val="l"/>
        <c:majorGridlines/>
        <c:numFmt formatCode="0%" sourceLinked="1"/>
        <c:tickLblPos val="nextTo"/>
        <c:crossAx val="632866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0.39000000000000007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dLbls/>
        <c:shape val="cone"/>
        <c:axId val="70078848"/>
        <c:axId val="70080384"/>
        <c:axId val="0"/>
      </c:bar3DChart>
      <c:catAx>
        <c:axId val="70078848"/>
        <c:scaling>
          <c:orientation val="minMax"/>
        </c:scaling>
        <c:axPos val="b"/>
        <c:numFmt formatCode="General" sourceLinked="1"/>
        <c:tickLblPos val="nextTo"/>
        <c:crossAx val="70080384"/>
        <c:crosses val="autoZero"/>
        <c:auto val="1"/>
        <c:lblAlgn val="ctr"/>
        <c:lblOffset val="100"/>
      </c:catAx>
      <c:valAx>
        <c:axId val="70080384"/>
        <c:scaling>
          <c:orientation val="minMax"/>
        </c:scaling>
        <c:axPos val="l"/>
        <c:majorGridlines/>
        <c:numFmt formatCode="0%" sourceLinked="1"/>
        <c:tickLblPos val="nextTo"/>
        <c:crossAx val="70078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0.47000000000000003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dLbls/>
        <c:shape val="cone"/>
        <c:axId val="78858112"/>
        <c:axId val="78859648"/>
        <c:axId val="0"/>
      </c:bar3DChart>
      <c:catAx>
        <c:axId val="78858112"/>
        <c:scaling>
          <c:orientation val="minMax"/>
        </c:scaling>
        <c:axPos val="b"/>
        <c:numFmt formatCode="General" sourceLinked="1"/>
        <c:tickLblPos val="nextTo"/>
        <c:crossAx val="78859648"/>
        <c:crosses val="autoZero"/>
        <c:auto val="1"/>
        <c:lblAlgn val="ctr"/>
        <c:lblOffset val="100"/>
      </c:catAx>
      <c:valAx>
        <c:axId val="78859648"/>
        <c:scaling>
          <c:orientation val="minMax"/>
        </c:scaling>
        <c:axPos val="l"/>
        <c:majorGridlines/>
        <c:numFmt formatCode="0%" sourceLinked="1"/>
        <c:tickLblPos val="nextTo"/>
        <c:crossAx val="788581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6.0000000000000005E-2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4.0000000000000008E-2</c:v>
                </c:pt>
              </c:numCache>
            </c:numRef>
          </c:val>
        </c:ser>
        <c:dLbls/>
        <c:shape val="cone"/>
        <c:axId val="79092736"/>
        <c:axId val="79098624"/>
        <c:axId val="0"/>
      </c:bar3DChart>
      <c:catAx>
        <c:axId val="79092736"/>
        <c:scaling>
          <c:orientation val="minMax"/>
        </c:scaling>
        <c:axPos val="b"/>
        <c:numFmt formatCode="General" sourceLinked="1"/>
        <c:tickLblPos val="nextTo"/>
        <c:crossAx val="79098624"/>
        <c:crosses val="autoZero"/>
        <c:auto val="1"/>
        <c:lblAlgn val="ctr"/>
        <c:lblOffset val="100"/>
      </c:catAx>
      <c:valAx>
        <c:axId val="79098624"/>
        <c:scaling>
          <c:orientation val="minMax"/>
        </c:scaling>
        <c:axPos val="l"/>
        <c:majorGridlines/>
        <c:numFmt formatCode="0%" sourceLinked="1"/>
        <c:tickLblPos val="nextTo"/>
        <c:crossAx val="790927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0.42000000000000004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dLbls/>
        <c:shape val="cone"/>
        <c:axId val="80241024"/>
        <c:axId val="80242560"/>
        <c:axId val="0"/>
      </c:bar3DChart>
      <c:catAx>
        <c:axId val="80241024"/>
        <c:scaling>
          <c:orientation val="minMax"/>
        </c:scaling>
        <c:axPos val="b"/>
        <c:numFmt formatCode="General" sourceLinked="1"/>
        <c:tickLblPos val="nextTo"/>
        <c:crossAx val="80242560"/>
        <c:crosses val="autoZero"/>
        <c:auto val="1"/>
        <c:lblAlgn val="ctr"/>
        <c:lblOffset val="100"/>
      </c:catAx>
      <c:valAx>
        <c:axId val="80242560"/>
        <c:scaling>
          <c:orientation val="minMax"/>
        </c:scaling>
        <c:axPos val="l"/>
        <c:majorGridlines/>
        <c:numFmt formatCode="0%" sourceLinked="1"/>
        <c:tickLblPos val="nextTo"/>
        <c:crossAx val="802410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4.0000000000000008E-2</c:v>
                </c:pt>
              </c:numCache>
            </c:numRef>
          </c:val>
        </c:ser>
        <c:dLbls/>
        <c:shape val="cone"/>
        <c:axId val="80420224"/>
        <c:axId val="80434304"/>
        <c:axId val="0"/>
      </c:bar3DChart>
      <c:catAx>
        <c:axId val="80420224"/>
        <c:scaling>
          <c:orientation val="minMax"/>
        </c:scaling>
        <c:axPos val="b"/>
        <c:numFmt formatCode="General" sourceLinked="1"/>
        <c:tickLblPos val="nextTo"/>
        <c:crossAx val="80434304"/>
        <c:crosses val="autoZero"/>
        <c:auto val="1"/>
        <c:lblAlgn val="ctr"/>
        <c:lblOffset val="100"/>
      </c:catAx>
      <c:valAx>
        <c:axId val="80434304"/>
        <c:scaling>
          <c:orientation val="minMax"/>
        </c:scaling>
        <c:axPos val="l"/>
        <c:majorGridlines/>
        <c:numFmt formatCode="0%" sourceLinked="1"/>
        <c:tickLblPos val="nextTo"/>
        <c:crossAx val="804202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0.35000000000000003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no idea</c:v>
                </c:pt>
              </c:strCache>
            </c:strRef>
          </c:tx>
          <c:dLbls>
            <c:showVal val="1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dLbls/>
        <c:shape val="cone"/>
        <c:axId val="85936768"/>
        <c:axId val="85950848"/>
        <c:axId val="0"/>
      </c:bar3DChart>
      <c:catAx>
        <c:axId val="85936768"/>
        <c:scaling>
          <c:orientation val="minMax"/>
        </c:scaling>
        <c:axPos val="b"/>
        <c:numFmt formatCode="General" sourceLinked="1"/>
        <c:tickLblPos val="nextTo"/>
        <c:crossAx val="85950848"/>
        <c:crosses val="autoZero"/>
        <c:auto val="1"/>
        <c:lblAlgn val="ctr"/>
        <c:lblOffset val="100"/>
      </c:catAx>
      <c:valAx>
        <c:axId val="85950848"/>
        <c:scaling>
          <c:orientation val="minMax"/>
        </c:scaling>
        <c:axPos val="l"/>
        <c:majorGridlines/>
        <c:numFmt formatCode="0%" sourceLinked="1"/>
        <c:tickLblPos val="nextTo"/>
        <c:crossAx val="85936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A143-5CCC-4D07-B5D4-74EF8C07EF19}" type="datetimeFigureOut">
              <a:rPr lang="pl-PL" smtClean="0"/>
              <a:pPr/>
              <a:t>2012-11-14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7186634" cy="714380"/>
          </a:xfrm>
        </p:spPr>
        <p:txBody>
          <a:bodyPr>
            <a:noAutofit/>
          </a:bodyPr>
          <a:lstStyle/>
          <a:p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questionnaire</a:t>
            </a:r>
            <a:r>
              <a:rPr lang="pl-PL" sz="4000" dirty="0" smtClean="0"/>
              <a:t> </a:t>
            </a:r>
            <a:r>
              <a:rPr lang="pl-PL" sz="4000" dirty="0" err="1" smtClean="0"/>
              <a:t>results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Prostokąt 10"/>
          <p:cNvSpPr/>
          <p:nvPr/>
        </p:nvSpPr>
        <p:spPr>
          <a:xfrm>
            <a:off x="2286000" y="2857496"/>
            <a:ext cx="5500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>XV Liceum Ogólnokształcące </a:t>
            </a:r>
          </a:p>
          <a:p>
            <a:pPr algn="ctr"/>
            <a:r>
              <a:rPr lang="pl-PL" sz="3200" dirty="0" smtClean="0"/>
              <a:t>im. </a:t>
            </a:r>
            <a:r>
              <a:rPr lang="pl-PL" sz="3200" dirty="0" err="1" smtClean="0"/>
              <a:t>rtm</a:t>
            </a:r>
            <a:r>
              <a:rPr lang="pl-PL" sz="3200" dirty="0" smtClean="0"/>
              <a:t>. Witolda Pileckiego </a:t>
            </a:r>
          </a:p>
          <a:p>
            <a:pPr algn="ctr"/>
            <a:r>
              <a:rPr lang="pl-PL" sz="3200" dirty="0" smtClean="0"/>
              <a:t>w Katowicach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9.</a:t>
            </a:r>
            <a:r>
              <a:rPr lang="en-US" sz="2800" dirty="0"/>
              <a:t> Do you know how big the bills in your house are?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127853436"/>
              </p:ext>
            </p:extLst>
          </p:nvPr>
        </p:nvGraphicFramePr>
        <p:xfrm>
          <a:off x="1524000" y="1928802"/>
          <a:ext cx="704852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10. </a:t>
            </a:r>
            <a:r>
              <a:rPr lang="en-US" sz="2800" dirty="0"/>
              <a:t>Are the windows in your house hermetic?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253072861"/>
              </p:ext>
            </p:extLst>
          </p:nvPr>
        </p:nvGraphicFramePr>
        <p:xfrm>
          <a:off x="1524000" y="1857364"/>
          <a:ext cx="697709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11. </a:t>
            </a:r>
            <a:r>
              <a:rPr lang="en-US" sz="2800" dirty="0"/>
              <a:t>Is the temperature in your house decreased for nights?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910669587"/>
              </p:ext>
            </p:extLst>
          </p:nvPr>
        </p:nvGraphicFramePr>
        <p:xfrm>
          <a:off x="1524000" y="1714488"/>
          <a:ext cx="70485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12. </a:t>
            </a:r>
            <a:r>
              <a:rPr lang="en-US" sz="2800" dirty="0"/>
              <a:t>Are the heat meters installed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976627004"/>
              </p:ext>
            </p:extLst>
          </p:nvPr>
        </p:nvGraphicFramePr>
        <p:xfrm>
          <a:off x="1524000" y="1857364"/>
          <a:ext cx="683421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13. </a:t>
            </a:r>
            <a:r>
              <a:rPr lang="en-US" sz="2800" dirty="0"/>
              <a:t>Do you think you have an influence on the amount of used energy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178526270"/>
              </p:ext>
            </p:extLst>
          </p:nvPr>
        </p:nvGraphicFramePr>
        <p:xfrm>
          <a:off x="1524000" y="1785926"/>
          <a:ext cx="697709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3100" dirty="0" smtClean="0"/>
              <a:t>14. </a:t>
            </a:r>
            <a:r>
              <a:rPr lang="en-US" sz="3200" dirty="0"/>
              <a:t>Do you think your knowledge about saving energy is fairly good/ reasonable?</a:t>
            </a:r>
            <a:endParaRPr lang="pl-PL" sz="31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150723982"/>
              </p:ext>
            </p:extLst>
          </p:nvPr>
        </p:nvGraphicFramePr>
        <p:xfrm>
          <a:off x="1524000" y="1714488"/>
          <a:ext cx="697709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71678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15 </a:t>
            </a:r>
            <a:r>
              <a:rPr lang="en-US" sz="2800" dirty="0"/>
              <a:t>What are, in your opinion, benefits from the investments (projects) that refer to the renewable energy?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4233255820"/>
              </p:ext>
            </p:extLst>
          </p:nvPr>
        </p:nvGraphicFramePr>
        <p:xfrm>
          <a:off x="1524000" y="1397000"/>
          <a:ext cx="697709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16. </a:t>
            </a:r>
            <a:r>
              <a:rPr lang="en-US" sz="2800" dirty="0"/>
              <a:t>Which type of renewable energy sources have the biggest chances to develop in your region?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837971439"/>
              </p:ext>
            </p:extLst>
          </p:nvPr>
        </p:nvGraphicFramePr>
        <p:xfrm>
          <a:off x="1524000" y="1643050"/>
          <a:ext cx="690565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1.</a:t>
            </a:r>
            <a:r>
              <a:rPr lang="en-US" sz="2800" dirty="0"/>
              <a:t> Are there any energy-saving bulbs in your house?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xmlns="" val="3051108106"/>
              </p:ext>
            </p:extLst>
          </p:nvPr>
        </p:nvGraphicFramePr>
        <p:xfrm>
          <a:off x="1643042" y="1643050"/>
          <a:ext cx="685804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2. </a:t>
            </a:r>
            <a:r>
              <a:rPr lang="en-US" sz="2800" dirty="0"/>
              <a:t>Do you always switch the light off when you leave the room?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80486142"/>
              </p:ext>
            </p:extLst>
          </p:nvPr>
        </p:nvGraphicFramePr>
        <p:xfrm>
          <a:off x="1785918" y="1643050"/>
          <a:ext cx="671517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725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3. </a:t>
            </a:r>
            <a:r>
              <a:rPr lang="en-US" sz="2800" dirty="0"/>
              <a:t>Do you use several devices that take energy at the same time?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4120239637"/>
              </p:ext>
            </p:extLst>
          </p:nvPr>
        </p:nvGraphicFramePr>
        <p:xfrm>
          <a:off x="1524000" y="1857364"/>
          <a:ext cx="68342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4. </a:t>
            </a:r>
            <a:r>
              <a:rPr lang="en-US" sz="2800" dirty="0"/>
              <a:t>Are the rooms in your house aired fast but intensely?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267213864"/>
              </p:ext>
            </p:extLst>
          </p:nvPr>
        </p:nvGraphicFramePr>
        <p:xfrm>
          <a:off x="1785918" y="1571612"/>
          <a:ext cx="685804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5. </a:t>
            </a:r>
            <a:r>
              <a:rPr lang="en-US" sz="2800" dirty="0"/>
              <a:t>Do your family members pay attention to the new electrical devices they buy, how much energy the new equipment will use?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928572864"/>
              </p:ext>
            </p:extLst>
          </p:nvPr>
        </p:nvGraphicFramePr>
        <p:xfrm>
          <a:off x="1524000" y="1643050"/>
          <a:ext cx="683421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6. </a:t>
            </a:r>
            <a:r>
              <a:rPr lang="en-US" sz="2800" dirty="0"/>
              <a:t>Are the radiators in your house blocked by the furniture?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045541808"/>
              </p:ext>
            </p:extLst>
          </p:nvPr>
        </p:nvGraphicFramePr>
        <p:xfrm>
          <a:off x="1524000" y="1643050"/>
          <a:ext cx="7086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7. </a:t>
            </a:r>
            <a:r>
              <a:rPr lang="en-US" sz="2800" dirty="0"/>
              <a:t>Do you leave the TV set or computer on ‘stand-by’?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952032427"/>
              </p:ext>
            </p:extLst>
          </p:nvPr>
        </p:nvGraphicFramePr>
        <p:xfrm>
          <a:off x="1524000" y="1857364"/>
          <a:ext cx="69056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8. </a:t>
            </a:r>
            <a:r>
              <a:rPr lang="en-US" sz="2800" dirty="0"/>
              <a:t>Do you admonish people when they don’t switch the light off?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2135885955"/>
              </p:ext>
            </p:extLst>
          </p:nvPr>
        </p:nvGraphicFramePr>
        <p:xfrm>
          <a:off x="1524000" y="1785926"/>
          <a:ext cx="70485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000240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256</Words>
  <Application>Microsoft Office PowerPoint</Application>
  <PresentationFormat>Pokaz na ekranie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The questionnaire results </vt:lpstr>
      <vt:lpstr>1. Are there any energy-saving bulbs in your house?</vt:lpstr>
      <vt:lpstr>2. Do you always switch the light off when you leave the room?</vt:lpstr>
      <vt:lpstr>3. Do you use several devices that take energy at the same time?</vt:lpstr>
      <vt:lpstr>4. Are the rooms in your house aired fast but intensely?</vt:lpstr>
      <vt:lpstr>5. Do your family members pay attention to the new electrical devices they buy, how much energy the new equipment will use?</vt:lpstr>
      <vt:lpstr>6. Are the radiators in your house blocked by the furniture?</vt:lpstr>
      <vt:lpstr>7. Do you leave the TV set or computer on ‘stand-by’?</vt:lpstr>
      <vt:lpstr>8. Do you admonish people when they don’t switch the light off?</vt:lpstr>
      <vt:lpstr>9. Do you know how big the bills in your house are?</vt:lpstr>
      <vt:lpstr>10. Are the windows in your house hermetic?</vt:lpstr>
      <vt:lpstr>11. Is the temperature in your house decreased for nights?</vt:lpstr>
      <vt:lpstr>12. Are the heat meters installed in your house?</vt:lpstr>
      <vt:lpstr>13. Do you think you have an influence on the amount of used energy in your house?</vt:lpstr>
      <vt:lpstr>14. Do you think your knowledge about saving energy is fairly good/ reasonable?</vt:lpstr>
      <vt:lpstr>15 What are, in your opinion, benefits from the investments (projects) that refer to the renewable energy?</vt:lpstr>
      <vt:lpstr>16. Which type of renewable energy sources have the biggest chances to develop in your region?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Edyta</cp:lastModifiedBy>
  <cp:revision>12</cp:revision>
  <dcterms:created xsi:type="dcterms:W3CDTF">2012-11-05T17:42:00Z</dcterms:created>
  <dcterms:modified xsi:type="dcterms:W3CDTF">2012-11-14T21:21:01Z</dcterms:modified>
</cp:coreProperties>
</file>