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6" r:id="rId5"/>
    <p:sldId id="265" r:id="rId6"/>
    <p:sldId id="267" r:id="rId7"/>
    <p:sldId id="268" r:id="rId8"/>
    <p:sldId id="270" r:id="rId9"/>
    <p:sldId id="269" r:id="rId10"/>
    <p:sldId id="272" r:id="rId11"/>
    <p:sldId id="271" r:id="rId12"/>
    <p:sldId id="264" r:id="rId13"/>
    <p:sldId id="273" r:id="rId14"/>
    <p:sldId id="274" r:id="rId15"/>
    <p:sldId id="276" r:id="rId16"/>
    <p:sldId id="275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0.7100000000000003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0.19000000000000009</c:v>
                </c:pt>
              </c:numCache>
            </c:numRef>
          </c:val>
        </c:ser>
        <c:shape val="cone"/>
        <c:axId val="60316288"/>
        <c:axId val="60334464"/>
        <c:axId val="0"/>
      </c:bar3DChart>
      <c:catAx>
        <c:axId val="60316288"/>
        <c:scaling>
          <c:orientation val="minMax"/>
        </c:scaling>
        <c:axPos val="b"/>
        <c:numFmt formatCode="General" sourceLinked="1"/>
        <c:tickLblPos val="nextTo"/>
        <c:crossAx val="60334464"/>
        <c:crosses val="autoZero"/>
        <c:auto val="1"/>
        <c:lblAlgn val="ctr"/>
        <c:lblOffset val="100"/>
      </c:catAx>
      <c:valAx>
        <c:axId val="60334464"/>
        <c:scaling>
          <c:orientation val="minMax"/>
        </c:scaling>
        <c:axPos val="l"/>
        <c:majorGridlines/>
        <c:numFmt formatCode="0%" sourceLinked="1"/>
        <c:tickLblPos val="nextTo"/>
        <c:crossAx val="603162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0.83000000000000029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8.0000000000000043E-2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9.0000000000000024E-2</c:v>
                </c:pt>
              </c:numCache>
            </c:numRef>
          </c:val>
        </c:ser>
        <c:shape val="cone"/>
        <c:axId val="81316480"/>
        <c:axId val="87232896"/>
        <c:axId val="0"/>
      </c:bar3DChart>
      <c:catAx>
        <c:axId val="81316480"/>
        <c:scaling>
          <c:orientation val="minMax"/>
        </c:scaling>
        <c:axPos val="b"/>
        <c:numFmt formatCode="General" sourceLinked="1"/>
        <c:tickLblPos val="nextTo"/>
        <c:crossAx val="87232896"/>
        <c:crosses val="autoZero"/>
        <c:auto val="1"/>
        <c:lblAlgn val="ctr"/>
        <c:lblOffset val="100"/>
      </c:catAx>
      <c:valAx>
        <c:axId val="87232896"/>
        <c:scaling>
          <c:orientation val="minMax"/>
        </c:scaling>
        <c:axPos val="l"/>
        <c:majorGridlines/>
        <c:numFmt formatCode="0%" sourceLinked="1"/>
        <c:tickLblPos val="nextTo"/>
        <c:crossAx val="813164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0.31000000000000016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0.48000000000000015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0.21000000000000008</c:v>
                </c:pt>
              </c:numCache>
            </c:numRef>
          </c:val>
        </c:ser>
        <c:shape val="cone"/>
        <c:axId val="87277568"/>
        <c:axId val="87279104"/>
        <c:axId val="0"/>
      </c:bar3DChart>
      <c:catAx>
        <c:axId val="87277568"/>
        <c:scaling>
          <c:orientation val="minMax"/>
        </c:scaling>
        <c:axPos val="b"/>
        <c:numFmt formatCode="General" sourceLinked="1"/>
        <c:tickLblPos val="nextTo"/>
        <c:crossAx val="87279104"/>
        <c:crosses val="autoZero"/>
        <c:auto val="1"/>
        <c:lblAlgn val="ctr"/>
        <c:lblOffset val="100"/>
      </c:catAx>
      <c:valAx>
        <c:axId val="87279104"/>
        <c:scaling>
          <c:orientation val="minMax"/>
        </c:scaling>
        <c:axPos val="l"/>
        <c:majorGridlines/>
        <c:numFmt formatCode="0%" sourceLinked="1"/>
        <c:tickLblPos val="nextTo"/>
        <c:crossAx val="872775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0.35000000000000014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0.48000000000000015</c:v>
                </c:pt>
              </c:numCache>
            </c:numRef>
          </c:val>
        </c:ser>
        <c:shape val="cone"/>
        <c:axId val="87356544"/>
        <c:axId val="87358080"/>
        <c:axId val="0"/>
      </c:bar3DChart>
      <c:catAx>
        <c:axId val="87356544"/>
        <c:scaling>
          <c:orientation val="minMax"/>
        </c:scaling>
        <c:axPos val="b"/>
        <c:numFmt formatCode="General" sourceLinked="1"/>
        <c:tickLblPos val="nextTo"/>
        <c:crossAx val="87358080"/>
        <c:crosses val="autoZero"/>
        <c:auto val="1"/>
        <c:lblAlgn val="ctr"/>
        <c:lblOffset val="100"/>
      </c:catAx>
      <c:valAx>
        <c:axId val="87358080"/>
        <c:scaling>
          <c:orientation val="minMax"/>
        </c:scaling>
        <c:axPos val="l"/>
        <c:majorGridlines/>
        <c:numFmt formatCode="0%" sourceLinked="1"/>
        <c:tickLblPos val="nextTo"/>
        <c:crossAx val="873565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0.73000000000000032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</c:ser>
        <c:shape val="cone"/>
        <c:axId val="87386368"/>
        <c:axId val="87400448"/>
        <c:axId val="0"/>
      </c:bar3DChart>
      <c:catAx>
        <c:axId val="87386368"/>
        <c:scaling>
          <c:orientation val="minMax"/>
        </c:scaling>
        <c:axPos val="b"/>
        <c:numFmt formatCode="General" sourceLinked="1"/>
        <c:tickLblPos val="nextTo"/>
        <c:crossAx val="87400448"/>
        <c:crosses val="autoZero"/>
        <c:auto val="1"/>
        <c:lblAlgn val="ctr"/>
        <c:lblOffset val="100"/>
      </c:catAx>
      <c:valAx>
        <c:axId val="87400448"/>
        <c:scaling>
          <c:orientation val="minMax"/>
        </c:scaling>
        <c:axPos val="l"/>
        <c:majorGridlines/>
        <c:numFmt formatCode="0%" sourceLinked="1"/>
        <c:tickLblPos val="nextTo"/>
        <c:crossAx val="873863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0.53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0.21000000000000008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</c:ser>
        <c:shape val="cone"/>
        <c:axId val="87502208"/>
        <c:axId val="87504000"/>
        <c:axId val="0"/>
      </c:bar3DChart>
      <c:catAx>
        <c:axId val="87502208"/>
        <c:scaling>
          <c:orientation val="minMax"/>
        </c:scaling>
        <c:axPos val="b"/>
        <c:numFmt formatCode="General" sourceLinked="1"/>
        <c:tickLblPos val="nextTo"/>
        <c:crossAx val="87504000"/>
        <c:crosses val="autoZero"/>
        <c:auto val="1"/>
        <c:lblAlgn val="ctr"/>
        <c:lblOffset val="100"/>
      </c:catAx>
      <c:valAx>
        <c:axId val="87504000"/>
        <c:scaling>
          <c:orientation val="minMax"/>
        </c:scaling>
        <c:axPos val="l"/>
        <c:majorGridlines/>
        <c:numFmt formatCode="0%" sourceLinked="1"/>
        <c:tickLblPos val="nextTo"/>
        <c:crossAx val="875022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Lbls>
            <c:showVal val="1"/>
          </c:dLbls>
          <c:cat>
            <c:strRef>
              <c:f>Arkusz1!$A$2:$A$6</c:f>
              <c:strCache>
                <c:ptCount val="5"/>
                <c:pt idx="0">
                  <c:v>oszczędność energii</c:v>
                </c:pt>
                <c:pt idx="1">
                  <c:v>ochrona środowiska</c:v>
                </c:pt>
                <c:pt idx="2">
                  <c:v>uniezależnienie od cen paliw kopalnych</c:v>
                </c:pt>
                <c:pt idx="3">
                  <c:v>bezpieczeństwo energetyczne</c:v>
                </c:pt>
                <c:pt idx="4">
                  <c:v>nie ma żadnych 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0.58000000000000007</c:v>
                </c:pt>
                <c:pt idx="1">
                  <c:v>0.70000000000000018</c:v>
                </c:pt>
                <c:pt idx="2">
                  <c:v>0.14000000000000001</c:v>
                </c:pt>
                <c:pt idx="3">
                  <c:v>0.16</c:v>
                </c:pt>
                <c:pt idx="4">
                  <c:v>6.0000000000000019E-2</c:v>
                </c:pt>
              </c:numCache>
            </c:numRef>
          </c:val>
        </c:ser>
        <c:shape val="cone"/>
        <c:axId val="87579264"/>
        <c:axId val="87581056"/>
        <c:axId val="0"/>
      </c:bar3DChart>
      <c:catAx>
        <c:axId val="87579264"/>
        <c:scaling>
          <c:orientation val="minMax"/>
        </c:scaling>
        <c:axPos val="b"/>
        <c:tickLblPos val="nextTo"/>
        <c:crossAx val="87581056"/>
        <c:crosses val="autoZero"/>
        <c:auto val="1"/>
        <c:lblAlgn val="ctr"/>
        <c:lblOffset val="100"/>
      </c:catAx>
      <c:valAx>
        <c:axId val="87581056"/>
        <c:scaling>
          <c:orientation val="minMax"/>
        </c:scaling>
        <c:axPos val="l"/>
        <c:majorGridlines/>
        <c:numFmt formatCode="0%" sourceLinked="1"/>
        <c:tickLblPos val="nextTo"/>
        <c:crossAx val="875792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Lbls>
            <c:showVal val="1"/>
          </c:dLbls>
          <c:cat>
            <c:strRef>
              <c:f>Arkusz1!$A$2:$A$7</c:f>
              <c:strCache>
                <c:ptCount val="6"/>
                <c:pt idx="0">
                  <c:v>wiatrowa</c:v>
                </c:pt>
                <c:pt idx="1">
                  <c:v>słoneczna</c:v>
                </c:pt>
                <c:pt idx="2">
                  <c:v>wodna</c:v>
                </c:pt>
                <c:pt idx="3">
                  <c:v>geotermalna</c:v>
                </c:pt>
                <c:pt idx="4">
                  <c:v>biomasa</c:v>
                </c:pt>
                <c:pt idx="5">
                  <c:v>biogaz</c:v>
                </c:pt>
              </c:strCache>
            </c:strRef>
          </c:cat>
          <c:val>
            <c:numRef>
              <c:f>Arkusz1!$B$2:$B$7</c:f>
              <c:numCache>
                <c:formatCode>0%</c:formatCode>
                <c:ptCount val="6"/>
                <c:pt idx="0">
                  <c:v>0.31000000000000011</c:v>
                </c:pt>
                <c:pt idx="1">
                  <c:v>0.61000000000000021</c:v>
                </c:pt>
                <c:pt idx="2">
                  <c:v>0.15000000000000005</c:v>
                </c:pt>
                <c:pt idx="3">
                  <c:v>7.0000000000000021E-2</c:v>
                </c:pt>
                <c:pt idx="4">
                  <c:v>0.22</c:v>
                </c:pt>
                <c:pt idx="5">
                  <c:v>0.16</c:v>
                </c:pt>
              </c:numCache>
            </c:numRef>
          </c:val>
        </c:ser>
        <c:shape val="cone"/>
        <c:axId val="87622784"/>
        <c:axId val="87624320"/>
        <c:axId val="0"/>
      </c:bar3DChart>
      <c:catAx>
        <c:axId val="87622784"/>
        <c:scaling>
          <c:orientation val="minMax"/>
        </c:scaling>
        <c:axPos val="b"/>
        <c:tickLblPos val="nextTo"/>
        <c:crossAx val="87624320"/>
        <c:crosses val="autoZero"/>
        <c:auto val="1"/>
        <c:lblAlgn val="ctr"/>
        <c:lblOffset val="100"/>
      </c:catAx>
      <c:valAx>
        <c:axId val="87624320"/>
        <c:scaling>
          <c:orientation val="minMax"/>
        </c:scaling>
        <c:axPos val="l"/>
        <c:majorGridlines/>
        <c:numFmt formatCode="0%" sourceLinked="1"/>
        <c:tickLblPos val="nextTo"/>
        <c:crossAx val="876227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0.44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</c:ser>
        <c:shape val="cone"/>
        <c:axId val="63874944"/>
        <c:axId val="64191488"/>
        <c:axId val="0"/>
      </c:bar3DChart>
      <c:catAx>
        <c:axId val="63874944"/>
        <c:scaling>
          <c:orientation val="minMax"/>
        </c:scaling>
        <c:axPos val="b"/>
        <c:numFmt formatCode="General" sourceLinked="1"/>
        <c:tickLblPos val="nextTo"/>
        <c:crossAx val="64191488"/>
        <c:crosses val="autoZero"/>
        <c:auto val="1"/>
        <c:lblAlgn val="ctr"/>
        <c:lblOffset val="100"/>
      </c:catAx>
      <c:valAx>
        <c:axId val="64191488"/>
        <c:scaling>
          <c:orientation val="minMax"/>
        </c:scaling>
        <c:axPos val="l"/>
        <c:majorGridlines/>
        <c:numFmt formatCode="0%" sourceLinked="1"/>
        <c:tickLblPos val="nextTo"/>
        <c:crossAx val="638749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0.94000000000000028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4.0000000000000022E-2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2.0000000000000011E-2</c:v>
                </c:pt>
              </c:numCache>
            </c:numRef>
          </c:val>
        </c:ser>
        <c:shape val="cone"/>
        <c:axId val="69654400"/>
        <c:axId val="69655936"/>
        <c:axId val="0"/>
      </c:bar3DChart>
      <c:catAx>
        <c:axId val="69654400"/>
        <c:scaling>
          <c:orientation val="minMax"/>
        </c:scaling>
        <c:axPos val="b"/>
        <c:numFmt formatCode="General" sourceLinked="1"/>
        <c:tickLblPos val="nextTo"/>
        <c:crossAx val="69655936"/>
        <c:crosses val="autoZero"/>
        <c:auto val="1"/>
        <c:lblAlgn val="ctr"/>
        <c:lblOffset val="100"/>
      </c:catAx>
      <c:valAx>
        <c:axId val="69655936"/>
        <c:scaling>
          <c:orientation val="minMax"/>
        </c:scaling>
        <c:axPos val="l"/>
        <c:majorGridlines/>
        <c:numFmt formatCode="0%" sourceLinked="1"/>
        <c:tickLblPos val="nextTo"/>
        <c:crossAx val="69654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0.39000000000000018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shape val="cone"/>
        <c:axId val="69804032"/>
        <c:axId val="69805568"/>
        <c:axId val="0"/>
      </c:bar3DChart>
      <c:catAx>
        <c:axId val="69804032"/>
        <c:scaling>
          <c:orientation val="minMax"/>
        </c:scaling>
        <c:axPos val="b"/>
        <c:numFmt formatCode="General" sourceLinked="1"/>
        <c:tickLblPos val="nextTo"/>
        <c:crossAx val="69805568"/>
        <c:crosses val="autoZero"/>
        <c:auto val="1"/>
        <c:lblAlgn val="ctr"/>
        <c:lblOffset val="100"/>
      </c:catAx>
      <c:valAx>
        <c:axId val="69805568"/>
        <c:scaling>
          <c:orientation val="minMax"/>
        </c:scaling>
        <c:axPos val="l"/>
        <c:majorGridlines/>
        <c:numFmt formatCode="0%" sourceLinked="1"/>
        <c:tickLblPos val="nextTo"/>
        <c:crossAx val="698040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0.47000000000000008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0.27</c:v>
                </c:pt>
              </c:numCache>
            </c:numRef>
          </c:val>
        </c:ser>
        <c:shape val="cone"/>
        <c:axId val="71866624"/>
        <c:axId val="71880704"/>
        <c:axId val="0"/>
      </c:bar3DChart>
      <c:catAx>
        <c:axId val="71866624"/>
        <c:scaling>
          <c:orientation val="minMax"/>
        </c:scaling>
        <c:axPos val="b"/>
        <c:numFmt formatCode="General" sourceLinked="1"/>
        <c:tickLblPos val="nextTo"/>
        <c:crossAx val="71880704"/>
        <c:crosses val="autoZero"/>
        <c:auto val="1"/>
        <c:lblAlgn val="ctr"/>
        <c:lblOffset val="100"/>
      </c:catAx>
      <c:valAx>
        <c:axId val="71880704"/>
        <c:scaling>
          <c:orientation val="minMax"/>
        </c:scaling>
        <c:axPos val="l"/>
        <c:majorGridlines/>
        <c:numFmt formatCode="0%" sourceLinked="1"/>
        <c:tickLblPos val="nextTo"/>
        <c:crossAx val="718666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6.0000000000000026E-2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4.0000000000000022E-2</c:v>
                </c:pt>
              </c:numCache>
            </c:numRef>
          </c:val>
        </c:ser>
        <c:shape val="cone"/>
        <c:axId val="71963008"/>
        <c:axId val="71964544"/>
        <c:axId val="0"/>
      </c:bar3DChart>
      <c:catAx>
        <c:axId val="71963008"/>
        <c:scaling>
          <c:orientation val="minMax"/>
        </c:scaling>
        <c:axPos val="b"/>
        <c:numFmt formatCode="General" sourceLinked="1"/>
        <c:tickLblPos val="nextTo"/>
        <c:crossAx val="71964544"/>
        <c:crosses val="autoZero"/>
        <c:auto val="1"/>
        <c:lblAlgn val="ctr"/>
        <c:lblOffset val="100"/>
      </c:catAx>
      <c:valAx>
        <c:axId val="71964544"/>
        <c:scaling>
          <c:orientation val="minMax"/>
        </c:scaling>
        <c:axPos val="l"/>
        <c:majorGridlines/>
        <c:numFmt formatCode="0%" sourceLinked="1"/>
        <c:tickLblPos val="nextTo"/>
        <c:crossAx val="719630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0.42000000000000015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3.0000000000000002E-2</c:v>
                </c:pt>
              </c:numCache>
            </c:numRef>
          </c:val>
        </c:ser>
        <c:shape val="cone"/>
        <c:axId val="79831040"/>
        <c:axId val="79832576"/>
        <c:axId val="0"/>
      </c:bar3DChart>
      <c:catAx>
        <c:axId val="79831040"/>
        <c:scaling>
          <c:orientation val="minMax"/>
        </c:scaling>
        <c:axPos val="b"/>
        <c:numFmt formatCode="General" sourceLinked="1"/>
        <c:tickLblPos val="nextTo"/>
        <c:crossAx val="79832576"/>
        <c:crosses val="autoZero"/>
        <c:auto val="1"/>
        <c:lblAlgn val="ctr"/>
        <c:lblOffset val="100"/>
      </c:catAx>
      <c:valAx>
        <c:axId val="79832576"/>
        <c:scaling>
          <c:orientation val="minMax"/>
        </c:scaling>
        <c:axPos val="l"/>
        <c:majorGridlines/>
        <c:numFmt formatCode="0%" sourceLinked="1"/>
        <c:tickLblPos val="nextTo"/>
        <c:crossAx val="798310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0.44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0.52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4.0000000000000022E-2</c:v>
                </c:pt>
              </c:numCache>
            </c:numRef>
          </c:val>
        </c:ser>
        <c:shape val="cone"/>
        <c:axId val="81266560"/>
        <c:axId val="81268096"/>
        <c:axId val="0"/>
      </c:bar3DChart>
      <c:catAx>
        <c:axId val="81266560"/>
        <c:scaling>
          <c:orientation val="minMax"/>
        </c:scaling>
        <c:axPos val="b"/>
        <c:numFmt formatCode="General" sourceLinked="1"/>
        <c:tickLblPos val="nextTo"/>
        <c:crossAx val="81268096"/>
        <c:crosses val="autoZero"/>
        <c:auto val="1"/>
        <c:lblAlgn val="ctr"/>
        <c:lblOffset val="100"/>
      </c:catAx>
      <c:valAx>
        <c:axId val="81268096"/>
        <c:scaling>
          <c:orientation val="minMax"/>
        </c:scaling>
        <c:axPos val="l"/>
        <c:majorGridlines/>
        <c:numFmt formatCode="0%" sourceLinked="1"/>
        <c:tickLblPos val="nextTo"/>
        <c:crossAx val="812665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0.35000000000000014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</c:ser>
        <c:shape val="cone"/>
        <c:axId val="78270464"/>
        <c:axId val="78272768"/>
        <c:axId val="0"/>
      </c:bar3DChart>
      <c:catAx>
        <c:axId val="78270464"/>
        <c:scaling>
          <c:orientation val="minMax"/>
        </c:scaling>
        <c:axPos val="b"/>
        <c:numFmt formatCode="General" sourceLinked="1"/>
        <c:tickLblPos val="nextTo"/>
        <c:crossAx val="78272768"/>
        <c:crosses val="autoZero"/>
        <c:auto val="1"/>
        <c:lblAlgn val="ctr"/>
        <c:lblOffset val="100"/>
      </c:catAx>
      <c:valAx>
        <c:axId val="78272768"/>
        <c:scaling>
          <c:orientation val="minMax"/>
        </c:scaling>
        <c:axPos val="l"/>
        <c:majorGridlines/>
        <c:numFmt formatCode="0%" sourceLinked="1"/>
        <c:tickLblPos val="nextTo"/>
        <c:crossAx val="782704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1.W </a:t>
            </a:r>
            <a:r>
              <a:rPr lang="pl-PL" sz="2800" dirty="0"/>
              <a:t>twoim domu są </a:t>
            </a:r>
            <a:r>
              <a:rPr lang="pl-PL" sz="2800" dirty="0" smtClean="0"/>
              <a:t>używane </a:t>
            </a:r>
            <a:r>
              <a:rPr lang="pl-PL" sz="2800" dirty="0"/>
              <a:t>żarówki energooszczędne?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Wykres 6"/>
          <p:cNvGraphicFramePr/>
          <p:nvPr/>
        </p:nvGraphicFramePr>
        <p:xfrm>
          <a:off x="1643042" y="1643050"/>
          <a:ext cx="685804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10. W </a:t>
            </a:r>
            <a:r>
              <a:rPr lang="pl-PL" sz="2800" dirty="0"/>
              <a:t>twoim domu okna są uszczelnione?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857364"/>
          <a:ext cx="697709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11. W </a:t>
            </a:r>
            <a:r>
              <a:rPr lang="pl-PL" sz="2800" dirty="0"/>
              <a:t>twoim domu </a:t>
            </a:r>
            <a:r>
              <a:rPr lang="pl-PL" sz="2800" dirty="0" smtClean="0"/>
              <a:t>temperatura </a:t>
            </a:r>
            <a:r>
              <a:rPr lang="pl-PL" sz="2800" dirty="0"/>
              <a:t>na noc jest zmniejszana?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714488"/>
          <a:ext cx="704852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12. </a:t>
            </a:r>
            <a:r>
              <a:rPr lang="pl-PL" sz="2800" dirty="0"/>
              <a:t>W twoim domu są </a:t>
            </a:r>
            <a:r>
              <a:rPr lang="pl-PL" sz="2800" dirty="0" smtClean="0"/>
              <a:t>zamontowane podzielniki </a:t>
            </a:r>
            <a:r>
              <a:rPr lang="pl-PL" sz="2800" dirty="0"/>
              <a:t>ciepła?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857364"/>
          <a:ext cx="683421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13. </a:t>
            </a:r>
            <a:r>
              <a:rPr lang="pl-PL" sz="2800" dirty="0"/>
              <a:t>Uważasz, że masz wpływ na ilość </a:t>
            </a:r>
            <a:r>
              <a:rPr lang="pl-PL" sz="2800" dirty="0" smtClean="0"/>
              <a:t>zużywanej energii  </a:t>
            </a:r>
            <a:r>
              <a:rPr lang="pl-PL" sz="2800" dirty="0"/>
              <a:t>w Twoim domu?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785926"/>
          <a:ext cx="697709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3100" dirty="0" smtClean="0"/>
              <a:t>14. </a:t>
            </a:r>
            <a:r>
              <a:rPr lang="pl-PL" sz="3100" dirty="0"/>
              <a:t>Uważasz, że Twoja </a:t>
            </a:r>
            <a:r>
              <a:rPr lang="pl-PL" sz="3100" dirty="0" smtClean="0"/>
              <a:t>wiedza </a:t>
            </a:r>
            <a:r>
              <a:rPr lang="pl-PL" sz="3100" dirty="0"/>
              <a:t>na </a:t>
            </a:r>
            <a:r>
              <a:rPr lang="pl-PL" sz="3100" dirty="0" smtClean="0"/>
              <a:t>temat oszczędzania </a:t>
            </a:r>
            <a:r>
              <a:rPr lang="pl-PL" sz="3100" dirty="0"/>
              <a:t> </a:t>
            </a:r>
            <a:r>
              <a:rPr lang="pl-PL" sz="3100" dirty="0" smtClean="0"/>
              <a:t>energii </a:t>
            </a:r>
            <a:r>
              <a:rPr lang="pl-PL" sz="3100" dirty="0"/>
              <a:t>jest wystarczająca?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714488"/>
          <a:ext cx="697709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>15 Jakie są według Ciebie korzyści wynikające z inwestycji w zakresie odnawialnych energii</a:t>
            </a:r>
            <a:endParaRPr lang="pl-PL" sz="31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397000"/>
          <a:ext cx="6977090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Autofit/>
          </a:bodyPr>
          <a:lstStyle/>
          <a:p>
            <a:r>
              <a:rPr lang="pl-PL" sz="2800" dirty="0" smtClean="0"/>
              <a:t>16. Który rodzaj odnawialnych źródeł energii ma największe szanse rozwoju w Twoim regionie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643050"/>
          <a:ext cx="690565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2. Zawsze gasisz światło wychodząc </a:t>
            </a:r>
            <a:r>
              <a:rPr lang="pl-PL" sz="2800" dirty="0"/>
              <a:t>z pomieszczenia?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785918" y="1643050"/>
          <a:ext cx="671517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72560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3. Używasz jednocześnie </a:t>
            </a:r>
            <a:r>
              <a:rPr lang="pl-PL" sz="2800" dirty="0"/>
              <a:t>kilku </a:t>
            </a:r>
            <a:r>
              <a:rPr lang="pl-PL" sz="2800" dirty="0" smtClean="0"/>
              <a:t>urządzeń pobierających </a:t>
            </a:r>
            <a:r>
              <a:rPr lang="pl-PL" sz="2800" dirty="0"/>
              <a:t>energię?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857364"/>
          <a:ext cx="683421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4. W </a:t>
            </a:r>
            <a:r>
              <a:rPr lang="pl-PL" sz="2800" dirty="0"/>
              <a:t>twoim domu </a:t>
            </a:r>
            <a:r>
              <a:rPr lang="pl-PL" sz="2800" dirty="0" smtClean="0"/>
              <a:t>pomieszczenia </a:t>
            </a:r>
            <a:r>
              <a:rPr lang="pl-PL" sz="2800" dirty="0"/>
              <a:t>są </a:t>
            </a:r>
            <a:r>
              <a:rPr lang="pl-PL" sz="2800" dirty="0" smtClean="0"/>
              <a:t>wietrzone </a:t>
            </a:r>
            <a:r>
              <a:rPr lang="pl-PL" sz="2800" dirty="0"/>
              <a:t>krótko, ale intensywnie?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785918" y="1571612"/>
          <a:ext cx="685804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Autofit/>
          </a:bodyPr>
          <a:lstStyle/>
          <a:p>
            <a:r>
              <a:rPr lang="pl-PL" sz="2800" dirty="0" smtClean="0"/>
              <a:t>5. Twoja rodzina </a:t>
            </a:r>
            <a:r>
              <a:rPr lang="pl-PL" sz="2800" dirty="0"/>
              <a:t>zwraca uwagę, przy </a:t>
            </a:r>
            <a:r>
              <a:rPr lang="pl-PL" sz="2800" dirty="0" smtClean="0"/>
              <a:t>kupnie nowych urządzeń elektrycznych</a:t>
            </a:r>
            <a:r>
              <a:rPr lang="pl-PL" sz="2800" dirty="0"/>
              <a:t>, na to ile nowy sprzęt </a:t>
            </a:r>
            <a:r>
              <a:rPr lang="pl-PL" sz="2800" dirty="0" smtClean="0"/>
              <a:t>będzie zużywał </a:t>
            </a:r>
            <a:r>
              <a:rPr lang="pl-PL" sz="2800" dirty="0"/>
              <a:t>energii?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643050"/>
          <a:ext cx="6834214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6. W </a:t>
            </a:r>
            <a:r>
              <a:rPr lang="pl-PL" sz="2800" dirty="0"/>
              <a:t>twoim domu </a:t>
            </a:r>
            <a:r>
              <a:rPr lang="pl-PL" sz="2800" dirty="0" smtClean="0"/>
              <a:t>kaloryfery </a:t>
            </a:r>
            <a:r>
              <a:rPr lang="pl-PL" sz="2800" dirty="0"/>
              <a:t>są za­sta­wione meblami?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643050"/>
          <a:ext cx="708660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7. Zostawiasz telewizor</a:t>
            </a:r>
            <a:r>
              <a:rPr lang="pl-PL" sz="2800" dirty="0"/>
              <a:t>, </a:t>
            </a:r>
            <a:r>
              <a:rPr lang="pl-PL" sz="2800" dirty="0" smtClean="0"/>
              <a:t>komputer </a:t>
            </a:r>
            <a:r>
              <a:rPr lang="pl-PL" sz="2800" dirty="0"/>
              <a:t>w </a:t>
            </a:r>
            <a:r>
              <a:rPr lang="pl-PL" sz="2800" dirty="0" smtClean="0"/>
              <a:t>stanie </a:t>
            </a:r>
            <a:r>
              <a:rPr lang="pl-PL" sz="2800" dirty="0"/>
              <a:t>czuwania?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857364"/>
          <a:ext cx="690565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8. Zwracasz </a:t>
            </a:r>
            <a:r>
              <a:rPr lang="pl-PL" sz="2800" dirty="0"/>
              <a:t>uwagę </a:t>
            </a:r>
            <a:r>
              <a:rPr lang="pl-PL" sz="2800" dirty="0" smtClean="0"/>
              <a:t>innym osobom</a:t>
            </a:r>
            <a:r>
              <a:rPr lang="pl-PL" sz="2800" dirty="0"/>
              <a:t>, gdy w </a:t>
            </a:r>
            <a:r>
              <a:rPr lang="pl-PL" sz="2800" dirty="0" smtClean="0"/>
              <a:t>twojej obecności  </a:t>
            </a:r>
            <a:r>
              <a:rPr lang="pl-PL" sz="2800" dirty="0"/>
              <a:t>nie </a:t>
            </a:r>
            <a:r>
              <a:rPr lang="pl-PL" sz="2800" dirty="0" smtClean="0"/>
              <a:t>gaszą </a:t>
            </a:r>
            <a:r>
              <a:rPr lang="pl-PL" sz="2800" dirty="0"/>
              <a:t>światła?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785926"/>
          <a:ext cx="704852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9.Wiesz </a:t>
            </a:r>
            <a:r>
              <a:rPr lang="pl-PL" sz="2800" dirty="0"/>
              <a:t>jak </a:t>
            </a:r>
            <a:r>
              <a:rPr lang="pl-PL" sz="2800" dirty="0" smtClean="0"/>
              <a:t>wysokie </a:t>
            </a:r>
            <a:r>
              <a:rPr lang="pl-PL" sz="2800" dirty="0"/>
              <a:t>są </a:t>
            </a:r>
            <a:r>
              <a:rPr lang="pl-PL" sz="2800" dirty="0" smtClean="0"/>
              <a:t>rachunki </a:t>
            </a:r>
            <a:r>
              <a:rPr lang="pl-PL" sz="2800" dirty="0"/>
              <a:t>za </a:t>
            </a:r>
            <a:r>
              <a:rPr lang="pl-PL" sz="2800" dirty="0" smtClean="0"/>
              <a:t>energię </a:t>
            </a:r>
            <a:r>
              <a:rPr lang="pl-PL" sz="2800" dirty="0"/>
              <a:t>w twoim domu?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928802"/>
          <a:ext cx="704852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172</Words>
  <Application>Microsoft Office PowerPoint</Application>
  <PresentationFormat>Pokaz na ekranie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1.W twoim domu są używane żarówki energooszczędne?</vt:lpstr>
      <vt:lpstr>2. Zawsze gasisz światło wychodząc z pomieszczenia?</vt:lpstr>
      <vt:lpstr>3. Używasz jednocześnie kilku urządzeń pobierających energię?</vt:lpstr>
      <vt:lpstr>4. W twoim domu pomieszczenia są wietrzone krótko, ale intensywnie?</vt:lpstr>
      <vt:lpstr>5. Twoja rodzina zwraca uwagę, przy kupnie nowych urządzeń elektrycznych, na to ile nowy sprzęt będzie zużywał energii?</vt:lpstr>
      <vt:lpstr>6. W twoim domu kaloryfery są za­sta­wione meblami?</vt:lpstr>
      <vt:lpstr>7. Zostawiasz telewizor, komputer w stanie czuwania?</vt:lpstr>
      <vt:lpstr>8. Zwracasz uwagę innym osobom, gdy w twojej obecności  nie gaszą światła?</vt:lpstr>
      <vt:lpstr>9.Wiesz jak wysokie są rachunki za energię w twoim domu?</vt:lpstr>
      <vt:lpstr>10. W twoim domu okna są uszczelnione?</vt:lpstr>
      <vt:lpstr>11. W twoim domu temperatura na noc jest zmniejszana?</vt:lpstr>
      <vt:lpstr>12. W twoim domu są zamontowane podzielniki ciepła?</vt:lpstr>
      <vt:lpstr>13. Uważasz, że masz wpływ na ilość zużywanej energii  w Twoim domu?</vt:lpstr>
      <vt:lpstr>14. Uważasz, że Twoja wiedza na temat oszczędzania  energii jest wystarczająca?</vt:lpstr>
      <vt:lpstr>15 Jakie są według Ciebie korzyści wynikające z inwestycji w zakresie odnawialnych energii</vt:lpstr>
      <vt:lpstr>16. Który rodzaj odnawialnych źródeł energii ma największe szanse rozwoju w Twoim regionie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Edyta</dc:creator>
  <cp:lastModifiedBy>Edyta</cp:lastModifiedBy>
  <cp:revision>8</cp:revision>
  <dcterms:created xsi:type="dcterms:W3CDTF">2012-11-05T17:42:00Z</dcterms:created>
  <dcterms:modified xsi:type="dcterms:W3CDTF">2012-11-14T21:28:12Z</dcterms:modified>
</cp:coreProperties>
</file>