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6" r:id="rId5"/>
    <p:sldId id="265" r:id="rId6"/>
    <p:sldId id="267" r:id="rId7"/>
    <p:sldId id="268" r:id="rId8"/>
    <p:sldId id="270" r:id="rId9"/>
    <p:sldId id="269" r:id="rId10"/>
    <p:sldId id="272" r:id="rId11"/>
    <p:sldId id="271" r:id="rId12"/>
    <p:sldId id="264" r:id="rId13"/>
    <p:sldId id="273" r:id="rId14"/>
    <p:sldId id="274" r:id="rId15"/>
    <p:sldId id="276" r:id="rId16"/>
    <p:sldId id="275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0.71</c:v>
                </c:pt>
                <c:pt idx="1">
                  <c:v>0.86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0.1</c:v>
                </c:pt>
                <c:pt idx="1">
                  <c:v>0.09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Arkusz1!$D$2:$D$3</c:f>
              <c:numCache>
                <c:formatCode>0%</c:formatCode>
                <c:ptCount val="2"/>
                <c:pt idx="0">
                  <c:v>0.19</c:v>
                </c:pt>
                <c:pt idx="1">
                  <c:v>0.05</c:v>
                </c:pt>
              </c:numCache>
            </c:numRef>
          </c:val>
        </c:ser>
        <c:shape val="cone"/>
        <c:axId val="48987520"/>
        <c:axId val="49017984"/>
        <c:axId val="0"/>
      </c:bar3DChart>
      <c:catAx>
        <c:axId val="48987520"/>
        <c:scaling>
          <c:orientation val="minMax"/>
        </c:scaling>
        <c:axPos val="b"/>
        <c:numFmt formatCode="General" sourceLinked="1"/>
        <c:tickLblPos val="nextTo"/>
        <c:crossAx val="49017984"/>
        <c:crosses val="autoZero"/>
        <c:auto val="1"/>
        <c:lblAlgn val="ctr"/>
        <c:lblOffset val="100"/>
      </c:catAx>
      <c:valAx>
        <c:axId val="49017984"/>
        <c:scaling>
          <c:orientation val="minMax"/>
        </c:scaling>
        <c:axPos val="l"/>
        <c:majorGridlines/>
        <c:numFmt formatCode="0%" sourceLinked="1"/>
        <c:tickLblPos val="nextTo"/>
        <c:crossAx val="489875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0.83</c:v>
                </c:pt>
                <c:pt idx="1">
                  <c:v>0.5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0.08</c:v>
                </c:pt>
                <c:pt idx="1">
                  <c:v>0.23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Arkusz1!$D$2:$D$3</c:f>
              <c:numCache>
                <c:formatCode>0%</c:formatCode>
                <c:ptCount val="2"/>
                <c:pt idx="0">
                  <c:v>0.09</c:v>
                </c:pt>
                <c:pt idx="1">
                  <c:v>0.27</c:v>
                </c:pt>
              </c:numCache>
            </c:numRef>
          </c:val>
        </c:ser>
        <c:shape val="cone"/>
        <c:axId val="59689984"/>
        <c:axId val="59773696"/>
        <c:axId val="0"/>
      </c:bar3DChart>
      <c:catAx>
        <c:axId val="59689984"/>
        <c:scaling>
          <c:orientation val="minMax"/>
        </c:scaling>
        <c:axPos val="b"/>
        <c:numFmt formatCode="General" sourceLinked="1"/>
        <c:tickLblPos val="nextTo"/>
        <c:crossAx val="59773696"/>
        <c:crosses val="autoZero"/>
        <c:auto val="1"/>
        <c:lblAlgn val="ctr"/>
        <c:lblOffset val="100"/>
      </c:catAx>
      <c:valAx>
        <c:axId val="59773696"/>
        <c:scaling>
          <c:orientation val="minMax"/>
        </c:scaling>
        <c:axPos val="l"/>
        <c:majorGridlines/>
        <c:numFmt formatCode="0%" sourceLinked="1"/>
        <c:tickLblPos val="nextTo"/>
        <c:crossAx val="596899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0.31</c:v>
                </c:pt>
                <c:pt idx="1">
                  <c:v>0.59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0.48</c:v>
                </c:pt>
                <c:pt idx="1">
                  <c:v>0.36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Arkusz1!$D$2:$D$3</c:f>
              <c:numCache>
                <c:formatCode>0%</c:formatCode>
                <c:ptCount val="2"/>
                <c:pt idx="0">
                  <c:v>0.21</c:v>
                </c:pt>
                <c:pt idx="1">
                  <c:v>0.05</c:v>
                </c:pt>
              </c:numCache>
            </c:numRef>
          </c:val>
        </c:ser>
        <c:shape val="cone"/>
        <c:axId val="59810560"/>
        <c:axId val="59812096"/>
        <c:axId val="0"/>
      </c:bar3DChart>
      <c:catAx>
        <c:axId val="59810560"/>
        <c:scaling>
          <c:orientation val="minMax"/>
        </c:scaling>
        <c:axPos val="b"/>
        <c:numFmt formatCode="General" sourceLinked="1"/>
        <c:tickLblPos val="nextTo"/>
        <c:crossAx val="59812096"/>
        <c:crosses val="autoZero"/>
        <c:auto val="1"/>
        <c:lblAlgn val="ctr"/>
        <c:lblOffset val="100"/>
      </c:catAx>
      <c:valAx>
        <c:axId val="59812096"/>
        <c:scaling>
          <c:orientation val="minMax"/>
        </c:scaling>
        <c:axPos val="l"/>
        <c:majorGridlines/>
        <c:numFmt formatCode="0%" sourceLinked="1"/>
        <c:tickLblPos val="nextTo"/>
        <c:crossAx val="598105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0.35</c:v>
                </c:pt>
                <c:pt idx="1">
                  <c:v>0.5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0.17</c:v>
                </c:pt>
                <c:pt idx="1">
                  <c:v>0.27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Arkusz1!$D$2:$D$3</c:f>
              <c:numCache>
                <c:formatCode>0%</c:formatCode>
                <c:ptCount val="2"/>
                <c:pt idx="0">
                  <c:v>0.48</c:v>
                </c:pt>
                <c:pt idx="1">
                  <c:v>0.23</c:v>
                </c:pt>
              </c:numCache>
            </c:numRef>
          </c:val>
        </c:ser>
        <c:shape val="cone"/>
        <c:axId val="59910400"/>
        <c:axId val="59916288"/>
        <c:axId val="0"/>
      </c:bar3DChart>
      <c:catAx>
        <c:axId val="59910400"/>
        <c:scaling>
          <c:orientation val="minMax"/>
        </c:scaling>
        <c:axPos val="b"/>
        <c:numFmt formatCode="General" sourceLinked="1"/>
        <c:tickLblPos val="nextTo"/>
        <c:crossAx val="59916288"/>
        <c:crosses val="autoZero"/>
        <c:auto val="1"/>
        <c:lblAlgn val="ctr"/>
        <c:lblOffset val="100"/>
      </c:catAx>
      <c:valAx>
        <c:axId val="59916288"/>
        <c:scaling>
          <c:orientation val="minMax"/>
        </c:scaling>
        <c:axPos val="l"/>
        <c:majorGridlines/>
        <c:numFmt formatCode="0%" sourceLinked="1"/>
        <c:tickLblPos val="nextTo"/>
        <c:crossAx val="599104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0.73</c:v>
                </c:pt>
                <c:pt idx="1">
                  <c:v>0.91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0.16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Arkusz1!$D$2:$D$3</c:f>
              <c:numCache>
                <c:formatCode>0%</c:formatCode>
                <c:ptCount val="2"/>
                <c:pt idx="0">
                  <c:v>0.11</c:v>
                </c:pt>
                <c:pt idx="1">
                  <c:v>0.09</c:v>
                </c:pt>
              </c:numCache>
            </c:numRef>
          </c:val>
        </c:ser>
        <c:shape val="cone"/>
        <c:axId val="59981824"/>
        <c:axId val="59983360"/>
        <c:axId val="0"/>
      </c:bar3DChart>
      <c:catAx>
        <c:axId val="59981824"/>
        <c:scaling>
          <c:orientation val="minMax"/>
        </c:scaling>
        <c:axPos val="b"/>
        <c:numFmt formatCode="General" sourceLinked="1"/>
        <c:tickLblPos val="nextTo"/>
        <c:crossAx val="59983360"/>
        <c:crosses val="autoZero"/>
        <c:auto val="1"/>
        <c:lblAlgn val="ctr"/>
        <c:lblOffset val="100"/>
      </c:catAx>
      <c:valAx>
        <c:axId val="59983360"/>
        <c:scaling>
          <c:orientation val="minMax"/>
        </c:scaling>
        <c:axPos val="l"/>
        <c:majorGridlines/>
        <c:numFmt formatCode="0%" sourceLinked="1"/>
        <c:tickLblPos val="nextTo"/>
        <c:crossAx val="599818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0.53</c:v>
                </c:pt>
                <c:pt idx="1">
                  <c:v>0.86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0.21</c:v>
                </c:pt>
                <c:pt idx="1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Arkusz1!$D$2:$D$3</c:f>
              <c:numCache>
                <c:formatCode>0%</c:formatCode>
                <c:ptCount val="2"/>
                <c:pt idx="0">
                  <c:v>0.26</c:v>
                </c:pt>
                <c:pt idx="1">
                  <c:v>0.09</c:v>
                </c:pt>
              </c:numCache>
            </c:numRef>
          </c:val>
        </c:ser>
        <c:shape val="cone"/>
        <c:axId val="60016128"/>
        <c:axId val="60017664"/>
        <c:axId val="0"/>
      </c:bar3DChart>
      <c:catAx>
        <c:axId val="60016128"/>
        <c:scaling>
          <c:orientation val="minMax"/>
        </c:scaling>
        <c:axPos val="b"/>
        <c:numFmt formatCode="General" sourceLinked="1"/>
        <c:tickLblPos val="nextTo"/>
        <c:crossAx val="60017664"/>
        <c:crosses val="autoZero"/>
        <c:auto val="1"/>
        <c:lblAlgn val="ctr"/>
        <c:lblOffset val="100"/>
      </c:catAx>
      <c:valAx>
        <c:axId val="60017664"/>
        <c:scaling>
          <c:orientation val="minMax"/>
        </c:scaling>
        <c:axPos val="l"/>
        <c:majorGridlines/>
        <c:numFmt formatCode="0%" sourceLinked="1"/>
        <c:tickLblPos val="nextTo"/>
        <c:crossAx val="600161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Polska</c:v>
                </c:pt>
              </c:strCache>
            </c:strRef>
          </c:tx>
          <c:dLbls>
            <c:showVal val="1"/>
          </c:dLbls>
          <c:cat>
            <c:strRef>
              <c:f>Arkusz1!$A$2:$A$6</c:f>
              <c:strCache>
                <c:ptCount val="5"/>
                <c:pt idx="0">
                  <c:v>oszczędność energii</c:v>
                </c:pt>
                <c:pt idx="1">
                  <c:v>ochrona środowiska</c:v>
                </c:pt>
                <c:pt idx="2">
                  <c:v>uniezależnienie od cen</c:v>
                </c:pt>
                <c:pt idx="3">
                  <c:v>bezpieczeństwo energetyczne</c:v>
                </c:pt>
                <c:pt idx="4">
                  <c:v>nie ma żadnych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0.57999999999999996</c:v>
                </c:pt>
                <c:pt idx="1">
                  <c:v>0.7</c:v>
                </c:pt>
                <c:pt idx="2">
                  <c:v>0.14000000000000001</c:v>
                </c:pt>
                <c:pt idx="3">
                  <c:v>0.16</c:v>
                </c:pt>
                <c:pt idx="4">
                  <c:v>0.06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Cypr</c:v>
                </c:pt>
              </c:strCache>
            </c:strRef>
          </c:tx>
          <c:dLbls>
            <c:showVal val="1"/>
          </c:dLbls>
          <c:cat>
            <c:strRef>
              <c:f>Arkusz1!$A$2:$A$6</c:f>
              <c:strCache>
                <c:ptCount val="5"/>
                <c:pt idx="0">
                  <c:v>oszczędność energii</c:v>
                </c:pt>
                <c:pt idx="1">
                  <c:v>ochrona środowiska</c:v>
                </c:pt>
                <c:pt idx="2">
                  <c:v>uniezależnienie od cen</c:v>
                </c:pt>
                <c:pt idx="3">
                  <c:v>bezpieczeństwo energetyczne</c:v>
                </c:pt>
                <c:pt idx="4">
                  <c:v>nie ma żadnych</c:v>
                </c:pt>
              </c:strCache>
            </c:strRef>
          </c:cat>
          <c:val>
            <c:numRef>
              <c:f>Arkusz1!$C$2:$C$6</c:f>
              <c:numCache>
                <c:formatCode>0%</c:formatCode>
                <c:ptCount val="5"/>
                <c:pt idx="0">
                  <c:v>0.5</c:v>
                </c:pt>
                <c:pt idx="1">
                  <c:v>0.77</c:v>
                </c:pt>
                <c:pt idx="2">
                  <c:v>0.27</c:v>
                </c:pt>
                <c:pt idx="3">
                  <c:v>0.32</c:v>
                </c:pt>
                <c:pt idx="4">
                  <c:v>0</c:v>
                </c:pt>
              </c:numCache>
            </c:numRef>
          </c:val>
        </c:ser>
        <c:shape val="cone"/>
        <c:axId val="63113088"/>
        <c:axId val="68419584"/>
        <c:axId val="0"/>
      </c:bar3DChart>
      <c:catAx>
        <c:axId val="63113088"/>
        <c:scaling>
          <c:orientation val="minMax"/>
        </c:scaling>
        <c:axPos val="b"/>
        <c:tickLblPos val="nextTo"/>
        <c:crossAx val="68419584"/>
        <c:crosses val="autoZero"/>
        <c:auto val="1"/>
        <c:lblAlgn val="ctr"/>
        <c:lblOffset val="100"/>
      </c:catAx>
      <c:valAx>
        <c:axId val="68419584"/>
        <c:scaling>
          <c:orientation val="minMax"/>
        </c:scaling>
        <c:axPos val="l"/>
        <c:majorGridlines/>
        <c:numFmt formatCode="0%" sourceLinked="1"/>
        <c:tickLblPos val="nextTo"/>
        <c:crossAx val="631130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Polska</c:v>
                </c:pt>
              </c:strCache>
            </c:strRef>
          </c:tx>
          <c:dLbls>
            <c:showVal val="1"/>
          </c:dLbls>
          <c:cat>
            <c:strRef>
              <c:f>Arkusz1!$A$2:$A$7</c:f>
              <c:strCache>
                <c:ptCount val="6"/>
                <c:pt idx="0">
                  <c:v>wiatrowa</c:v>
                </c:pt>
                <c:pt idx="1">
                  <c:v>słoneczna</c:v>
                </c:pt>
                <c:pt idx="2">
                  <c:v>wodna</c:v>
                </c:pt>
                <c:pt idx="3">
                  <c:v>geotermalna</c:v>
                </c:pt>
                <c:pt idx="4">
                  <c:v>biomasa</c:v>
                </c:pt>
                <c:pt idx="5">
                  <c:v>biogaz</c:v>
                </c:pt>
              </c:strCache>
            </c:strRef>
          </c:cat>
          <c:val>
            <c:numRef>
              <c:f>Arkusz1!$B$2:$B$7</c:f>
              <c:numCache>
                <c:formatCode>0%</c:formatCode>
                <c:ptCount val="6"/>
                <c:pt idx="0">
                  <c:v>0.31</c:v>
                </c:pt>
                <c:pt idx="1">
                  <c:v>0.61</c:v>
                </c:pt>
                <c:pt idx="2">
                  <c:v>0.15</c:v>
                </c:pt>
                <c:pt idx="3">
                  <c:v>0.15</c:v>
                </c:pt>
                <c:pt idx="4">
                  <c:v>0.22</c:v>
                </c:pt>
                <c:pt idx="5">
                  <c:v>0.16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Cypr</c:v>
                </c:pt>
              </c:strCache>
            </c:strRef>
          </c:tx>
          <c:dLbls>
            <c:showVal val="1"/>
          </c:dLbls>
          <c:cat>
            <c:strRef>
              <c:f>Arkusz1!$A$2:$A$7</c:f>
              <c:strCache>
                <c:ptCount val="6"/>
                <c:pt idx="0">
                  <c:v>wiatrowa</c:v>
                </c:pt>
                <c:pt idx="1">
                  <c:v>słoneczna</c:v>
                </c:pt>
                <c:pt idx="2">
                  <c:v>wodna</c:v>
                </c:pt>
                <c:pt idx="3">
                  <c:v>geotermalna</c:v>
                </c:pt>
                <c:pt idx="4">
                  <c:v>biomasa</c:v>
                </c:pt>
                <c:pt idx="5">
                  <c:v>biogaz</c:v>
                </c:pt>
              </c:strCache>
            </c:strRef>
          </c:cat>
          <c:val>
            <c:numRef>
              <c:f>Arkusz1!$C$2:$C$7</c:f>
              <c:numCache>
                <c:formatCode>0%</c:formatCode>
                <c:ptCount val="6"/>
                <c:pt idx="0">
                  <c:v>0.5</c:v>
                </c:pt>
                <c:pt idx="1">
                  <c:v>1</c:v>
                </c:pt>
                <c:pt idx="2">
                  <c:v>0.05</c:v>
                </c:pt>
                <c:pt idx="3">
                  <c:v>0.09</c:v>
                </c:pt>
                <c:pt idx="4">
                  <c:v>0.05</c:v>
                </c:pt>
                <c:pt idx="5">
                  <c:v>0.09</c:v>
                </c:pt>
              </c:numCache>
            </c:numRef>
          </c:val>
        </c:ser>
        <c:shape val="cone"/>
        <c:axId val="85881984"/>
        <c:axId val="85887232"/>
        <c:axId val="0"/>
      </c:bar3DChart>
      <c:catAx>
        <c:axId val="85881984"/>
        <c:scaling>
          <c:orientation val="minMax"/>
        </c:scaling>
        <c:axPos val="b"/>
        <c:tickLblPos val="nextTo"/>
        <c:crossAx val="85887232"/>
        <c:crosses val="autoZero"/>
        <c:auto val="1"/>
        <c:lblAlgn val="ctr"/>
        <c:lblOffset val="100"/>
      </c:catAx>
      <c:valAx>
        <c:axId val="85887232"/>
        <c:scaling>
          <c:orientation val="minMax"/>
        </c:scaling>
        <c:axPos val="l"/>
        <c:majorGridlines/>
        <c:numFmt formatCode="0%" sourceLinked="1"/>
        <c:tickLblPos val="nextTo"/>
        <c:crossAx val="858819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0.51</c:v>
                </c:pt>
                <c:pt idx="1">
                  <c:v>0.91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0.44</c:v>
                </c:pt>
                <c:pt idx="1">
                  <c:v>0.09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 formatCode="0%">
                  <c:v>0.05</c:v>
                </c:pt>
              </c:numCache>
            </c:numRef>
          </c:val>
        </c:ser>
        <c:shape val="cone"/>
        <c:axId val="53274880"/>
        <c:axId val="53682176"/>
        <c:axId val="0"/>
      </c:bar3DChart>
      <c:catAx>
        <c:axId val="53274880"/>
        <c:scaling>
          <c:orientation val="minMax"/>
        </c:scaling>
        <c:axPos val="b"/>
        <c:numFmt formatCode="General" sourceLinked="1"/>
        <c:tickLblPos val="nextTo"/>
        <c:crossAx val="53682176"/>
        <c:crosses val="autoZero"/>
        <c:auto val="1"/>
        <c:lblAlgn val="ctr"/>
        <c:lblOffset val="100"/>
      </c:catAx>
      <c:valAx>
        <c:axId val="53682176"/>
        <c:scaling>
          <c:orientation val="minMax"/>
        </c:scaling>
        <c:axPos val="l"/>
        <c:majorGridlines/>
        <c:numFmt formatCode="0%" sourceLinked="1"/>
        <c:tickLblPos val="nextTo"/>
        <c:crossAx val="532748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0.94</c:v>
                </c:pt>
                <c:pt idx="1">
                  <c:v>0.82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0.04</c:v>
                </c:pt>
                <c:pt idx="1">
                  <c:v>0.18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 formatCode="0%">
                  <c:v>0.02</c:v>
                </c:pt>
              </c:numCache>
            </c:numRef>
          </c:val>
        </c:ser>
        <c:shape val="cone"/>
        <c:axId val="53735424"/>
        <c:axId val="53736960"/>
        <c:axId val="0"/>
      </c:bar3DChart>
      <c:catAx>
        <c:axId val="53735424"/>
        <c:scaling>
          <c:orientation val="minMax"/>
        </c:scaling>
        <c:axPos val="b"/>
        <c:numFmt formatCode="General" sourceLinked="1"/>
        <c:tickLblPos val="nextTo"/>
        <c:crossAx val="53736960"/>
        <c:crosses val="autoZero"/>
        <c:auto val="1"/>
        <c:lblAlgn val="ctr"/>
        <c:lblOffset val="100"/>
      </c:catAx>
      <c:valAx>
        <c:axId val="53736960"/>
        <c:scaling>
          <c:orientation val="minMax"/>
        </c:scaling>
        <c:axPos val="l"/>
        <c:majorGridlines/>
        <c:numFmt formatCode="0%" sourceLinked="1"/>
        <c:tickLblPos val="nextTo"/>
        <c:crossAx val="537354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0.45</c:v>
                </c:pt>
                <c:pt idx="1">
                  <c:v>0.45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0.39</c:v>
                </c:pt>
                <c:pt idx="1">
                  <c:v>0.1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Arkusz1!$D$2:$D$3</c:f>
              <c:numCache>
                <c:formatCode>0%</c:formatCode>
                <c:ptCount val="2"/>
                <c:pt idx="0">
                  <c:v>0.16</c:v>
                </c:pt>
                <c:pt idx="1">
                  <c:v>0.45</c:v>
                </c:pt>
              </c:numCache>
            </c:numRef>
          </c:val>
        </c:ser>
        <c:shape val="cone"/>
        <c:axId val="54871552"/>
        <c:axId val="54873088"/>
        <c:axId val="0"/>
      </c:bar3DChart>
      <c:catAx>
        <c:axId val="54871552"/>
        <c:scaling>
          <c:orientation val="minMax"/>
        </c:scaling>
        <c:axPos val="b"/>
        <c:numFmt formatCode="General" sourceLinked="1"/>
        <c:tickLblPos val="nextTo"/>
        <c:crossAx val="54873088"/>
        <c:crosses val="autoZero"/>
        <c:auto val="1"/>
        <c:lblAlgn val="ctr"/>
        <c:lblOffset val="100"/>
      </c:catAx>
      <c:valAx>
        <c:axId val="54873088"/>
        <c:scaling>
          <c:orientation val="minMax"/>
        </c:scaling>
        <c:axPos val="l"/>
        <c:majorGridlines/>
        <c:numFmt formatCode="0%" sourceLinked="1"/>
        <c:tickLblPos val="nextTo"/>
        <c:crossAx val="548715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0.26</c:v>
                </c:pt>
                <c:pt idx="1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0.47</c:v>
                </c:pt>
                <c:pt idx="1">
                  <c:v>0.36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Arkusz1!$D$2:$D$3</c:f>
              <c:numCache>
                <c:formatCode>0%</c:formatCode>
                <c:ptCount val="2"/>
                <c:pt idx="0">
                  <c:v>0.27</c:v>
                </c:pt>
                <c:pt idx="1">
                  <c:v>0.09</c:v>
                </c:pt>
              </c:numCache>
            </c:numRef>
          </c:val>
        </c:ser>
        <c:shape val="cone"/>
        <c:axId val="54934528"/>
        <c:axId val="54952704"/>
        <c:axId val="0"/>
      </c:bar3DChart>
      <c:catAx>
        <c:axId val="54934528"/>
        <c:scaling>
          <c:orientation val="minMax"/>
        </c:scaling>
        <c:axPos val="b"/>
        <c:numFmt formatCode="General" sourceLinked="1"/>
        <c:tickLblPos val="nextTo"/>
        <c:crossAx val="54952704"/>
        <c:crosses val="autoZero"/>
        <c:auto val="1"/>
        <c:lblAlgn val="ctr"/>
        <c:lblOffset val="100"/>
      </c:catAx>
      <c:valAx>
        <c:axId val="54952704"/>
        <c:scaling>
          <c:orientation val="minMax"/>
        </c:scaling>
        <c:axPos val="l"/>
        <c:majorGridlines/>
        <c:numFmt formatCode="0%" sourceLinked="1"/>
        <c:tickLblPos val="nextTo"/>
        <c:crossAx val="549345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0.06</c:v>
                </c:pt>
                <c:pt idx="1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0.9</c:v>
                </c:pt>
                <c:pt idx="1">
                  <c:v>0.68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Arkusz1!$D$2:$D$3</c:f>
              <c:numCache>
                <c:formatCode>0%</c:formatCode>
                <c:ptCount val="2"/>
                <c:pt idx="0">
                  <c:v>0.04</c:v>
                </c:pt>
                <c:pt idx="1">
                  <c:v>0.27</c:v>
                </c:pt>
              </c:numCache>
            </c:numRef>
          </c:val>
        </c:ser>
        <c:shape val="cone"/>
        <c:axId val="55010048"/>
        <c:axId val="55011584"/>
        <c:axId val="0"/>
      </c:bar3DChart>
      <c:catAx>
        <c:axId val="55010048"/>
        <c:scaling>
          <c:orientation val="minMax"/>
        </c:scaling>
        <c:axPos val="b"/>
        <c:numFmt formatCode="General" sourceLinked="1"/>
        <c:tickLblPos val="nextTo"/>
        <c:crossAx val="55011584"/>
        <c:crosses val="autoZero"/>
        <c:auto val="1"/>
        <c:lblAlgn val="ctr"/>
        <c:lblOffset val="100"/>
      </c:catAx>
      <c:valAx>
        <c:axId val="55011584"/>
        <c:scaling>
          <c:orientation val="minMax"/>
        </c:scaling>
        <c:axPos val="l"/>
        <c:majorGridlines/>
        <c:numFmt formatCode="0%" sourceLinked="1"/>
        <c:tickLblPos val="nextTo"/>
        <c:crossAx val="550100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0.55000000000000004</c:v>
                </c:pt>
                <c:pt idx="1">
                  <c:v>0.27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0.42</c:v>
                </c:pt>
                <c:pt idx="1">
                  <c:v>0.73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 formatCode="0%">
                  <c:v>0.03</c:v>
                </c:pt>
              </c:numCache>
            </c:numRef>
          </c:val>
        </c:ser>
        <c:shape val="cone"/>
        <c:axId val="55073024"/>
        <c:axId val="55095296"/>
        <c:axId val="0"/>
      </c:bar3DChart>
      <c:catAx>
        <c:axId val="55073024"/>
        <c:scaling>
          <c:orientation val="minMax"/>
        </c:scaling>
        <c:axPos val="b"/>
        <c:numFmt formatCode="General" sourceLinked="1"/>
        <c:tickLblPos val="nextTo"/>
        <c:crossAx val="55095296"/>
        <c:crosses val="autoZero"/>
        <c:auto val="1"/>
        <c:lblAlgn val="ctr"/>
        <c:lblOffset val="100"/>
      </c:catAx>
      <c:valAx>
        <c:axId val="55095296"/>
        <c:scaling>
          <c:orientation val="minMax"/>
        </c:scaling>
        <c:axPos val="l"/>
        <c:majorGridlines/>
        <c:numFmt formatCode="0%" sourceLinked="1"/>
        <c:tickLblPos val="nextTo"/>
        <c:crossAx val="550730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0.44</c:v>
                </c:pt>
                <c:pt idx="1">
                  <c:v>0.68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0.52</c:v>
                </c:pt>
                <c:pt idx="1">
                  <c:v>0.32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 formatCode="0%">
                  <c:v>0.04</c:v>
                </c:pt>
              </c:numCache>
            </c:numRef>
          </c:val>
        </c:ser>
        <c:shape val="cone"/>
        <c:axId val="59596800"/>
        <c:axId val="59598336"/>
        <c:axId val="0"/>
      </c:bar3DChart>
      <c:catAx>
        <c:axId val="59596800"/>
        <c:scaling>
          <c:orientation val="minMax"/>
        </c:scaling>
        <c:axPos val="b"/>
        <c:numFmt formatCode="General" sourceLinked="1"/>
        <c:tickLblPos val="nextTo"/>
        <c:crossAx val="59598336"/>
        <c:crosses val="autoZero"/>
        <c:auto val="1"/>
        <c:lblAlgn val="ctr"/>
        <c:lblOffset val="100"/>
      </c:catAx>
      <c:valAx>
        <c:axId val="59598336"/>
        <c:scaling>
          <c:orientation val="minMax"/>
        </c:scaling>
        <c:axPos val="l"/>
        <c:majorGridlines/>
        <c:numFmt formatCode="0%" sourceLinked="1"/>
        <c:tickLblPos val="nextTo"/>
        <c:crossAx val="595968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0.51</c:v>
                </c:pt>
                <c:pt idx="1">
                  <c:v>0.68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Arkusz1!$C$2:$C$3</c:f>
              <c:numCache>
                <c:formatCode>0%</c:formatCode>
                <c:ptCount val="2"/>
                <c:pt idx="0">
                  <c:v>0.35</c:v>
                </c:pt>
                <c:pt idx="1">
                  <c:v>0.18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dLbls>
            <c:showVal val="1"/>
          </c:dLbls>
          <c:cat>
            <c:strRef>
              <c:f>Arkusz1!$A$2:$A$3</c:f>
              <c:strCache>
                <c:ptCount val="2"/>
                <c:pt idx="0">
                  <c:v>Polska</c:v>
                </c:pt>
                <c:pt idx="1">
                  <c:v>Cypr</c:v>
                </c:pt>
              </c:strCache>
            </c:strRef>
          </c:cat>
          <c:val>
            <c:numRef>
              <c:f>Arkusz1!$D$2:$D$3</c:f>
              <c:numCache>
                <c:formatCode>0%</c:formatCode>
                <c:ptCount val="2"/>
                <c:pt idx="0">
                  <c:v>0.14000000000000001</c:v>
                </c:pt>
                <c:pt idx="1">
                  <c:v>0.14000000000000001</c:v>
                </c:pt>
              </c:numCache>
            </c:numRef>
          </c:val>
        </c:ser>
        <c:shape val="cone"/>
        <c:axId val="59753984"/>
        <c:axId val="59755520"/>
        <c:axId val="0"/>
      </c:bar3DChart>
      <c:catAx>
        <c:axId val="59753984"/>
        <c:scaling>
          <c:orientation val="minMax"/>
        </c:scaling>
        <c:axPos val="b"/>
        <c:numFmt formatCode="General" sourceLinked="1"/>
        <c:tickLblPos val="nextTo"/>
        <c:crossAx val="59755520"/>
        <c:crosses val="autoZero"/>
        <c:auto val="1"/>
        <c:lblAlgn val="ctr"/>
        <c:lblOffset val="100"/>
      </c:catAx>
      <c:valAx>
        <c:axId val="59755520"/>
        <c:scaling>
          <c:orientation val="minMax"/>
        </c:scaling>
        <c:axPos val="l"/>
        <c:majorGridlines/>
        <c:numFmt formatCode="0%" sourceLinked="1"/>
        <c:tickLblPos val="nextTo"/>
        <c:crossAx val="597539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2012-12-06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2012-12-06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2012-12-06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A143-5CCC-4D07-B5D4-74EF8C07EF19}" type="datetimeFigureOut">
              <a:rPr lang="pl-PL" smtClean="0"/>
              <a:pPr/>
              <a:t>2012-12-06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EA143-5CCC-4D07-B5D4-74EF8C07EF19}" type="datetimeFigureOut">
              <a:rPr lang="pl-PL" smtClean="0"/>
              <a:pPr/>
              <a:t>2012-12-06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E0BEF-4D1A-4390-A1E4-9EA423EA9C6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5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1.W </a:t>
            </a:r>
            <a:r>
              <a:rPr lang="pl-PL" sz="2800" dirty="0"/>
              <a:t>twoim domu są </a:t>
            </a:r>
            <a:r>
              <a:rPr lang="pl-PL" sz="2800" dirty="0" smtClean="0"/>
              <a:t>używane </a:t>
            </a:r>
            <a:r>
              <a:rPr lang="pl-PL" sz="2800" dirty="0"/>
              <a:t>żarówki energooszczędne?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Wykres 6"/>
          <p:cNvGraphicFramePr/>
          <p:nvPr/>
        </p:nvGraphicFramePr>
        <p:xfrm>
          <a:off x="1643042" y="1643050"/>
          <a:ext cx="685804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10. W </a:t>
            </a:r>
            <a:r>
              <a:rPr lang="pl-PL" sz="2800" dirty="0"/>
              <a:t>twoim domu okna są uszczelnione?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524000" y="1857364"/>
          <a:ext cx="697709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11. W </a:t>
            </a:r>
            <a:r>
              <a:rPr lang="pl-PL" sz="2800" dirty="0"/>
              <a:t>twoim domu </a:t>
            </a:r>
            <a:r>
              <a:rPr lang="pl-PL" sz="2800" dirty="0" smtClean="0"/>
              <a:t>temperatura </a:t>
            </a:r>
            <a:r>
              <a:rPr lang="pl-PL" sz="2800" dirty="0"/>
              <a:t>na noc jest zmniejszana?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524000" y="1714488"/>
          <a:ext cx="704852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12. </a:t>
            </a:r>
            <a:r>
              <a:rPr lang="pl-PL" sz="2800" dirty="0"/>
              <a:t>W twoim domu są </a:t>
            </a:r>
            <a:r>
              <a:rPr lang="pl-PL" sz="2800" dirty="0" smtClean="0"/>
              <a:t>zamontowane podzielniki </a:t>
            </a:r>
            <a:r>
              <a:rPr lang="pl-PL" sz="2800" dirty="0"/>
              <a:t>ciepła?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524000" y="1857364"/>
          <a:ext cx="6834214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13. </a:t>
            </a:r>
            <a:r>
              <a:rPr lang="pl-PL" sz="2800" dirty="0"/>
              <a:t>Uważasz, że masz wpływ na ilość </a:t>
            </a:r>
            <a:r>
              <a:rPr lang="pl-PL" sz="2800" dirty="0" smtClean="0"/>
              <a:t>zużywanej energii  </a:t>
            </a:r>
            <a:r>
              <a:rPr lang="pl-PL" sz="2800" dirty="0"/>
              <a:t>w Twoim domu?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524000" y="1785926"/>
          <a:ext cx="697709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3100" dirty="0" smtClean="0"/>
              <a:t>14. </a:t>
            </a:r>
            <a:r>
              <a:rPr lang="pl-PL" sz="3100" dirty="0"/>
              <a:t>Uważasz, że Twoja </a:t>
            </a:r>
            <a:r>
              <a:rPr lang="pl-PL" sz="3100" dirty="0" smtClean="0"/>
              <a:t>wiedza </a:t>
            </a:r>
            <a:r>
              <a:rPr lang="pl-PL" sz="3100" dirty="0"/>
              <a:t>na </a:t>
            </a:r>
            <a:r>
              <a:rPr lang="pl-PL" sz="3100" dirty="0" smtClean="0"/>
              <a:t>temat oszczędzania </a:t>
            </a:r>
            <a:r>
              <a:rPr lang="pl-PL" sz="3100" dirty="0"/>
              <a:t> </a:t>
            </a:r>
            <a:r>
              <a:rPr lang="pl-PL" sz="3100" dirty="0" smtClean="0"/>
              <a:t>energii </a:t>
            </a:r>
            <a:r>
              <a:rPr lang="pl-PL" sz="3100" dirty="0"/>
              <a:t>jest wystarczająca?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524000" y="1714488"/>
          <a:ext cx="697709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 fontScale="90000"/>
          </a:bodyPr>
          <a:lstStyle/>
          <a:p>
            <a:r>
              <a:rPr lang="pl-PL" sz="3100" dirty="0" smtClean="0"/>
              <a:t>15 Jakie są według Ciebie korzyści wynikające z inwestycji w zakresie odnawialnych energii</a:t>
            </a:r>
            <a:endParaRPr lang="pl-PL" sz="31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Wykres 9"/>
          <p:cNvGraphicFramePr/>
          <p:nvPr/>
        </p:nvGraphicFramePr>
        <p:xfrm>
          <a:off x="714348" y="1397000"/>
          <a:ext cx="7929618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Autofit/>
          </a:bodyPr>
          <a:lstStyle/>
          <a:p>
            <a:r>
              <a:rPr lang="pl-PL" sz="2800" dirty="0" smtClean="0"/>
              <a:t>16. Który rodzaj odnawialnych źródeł energii ma największe szanse rozwoju w Twoim regionie</a:t>
            </a:r>
            <a:endParaRPr lang="pl-PL" sz="2800" dirty="0"/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Wykres 9"/>
          <p:cNvGraphicFramePr/>
          <p:nvPr/>
        </p:nvGraphicFramePr>
        <p:xfrm>
          <a:off x="928662" y="1714488"/>
          <a:ext cx="7715304" cy="4818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2. Zawsze gasisz światło wychodząc </a:t>
            </a:r>
            <a:r>
              <a:rPr lang="pl-PL" sz="2800" dirty="0"/>
              <a:t>z pomieszczenia?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785918" y="1643050"/>
          <a:ext cx="6715172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72560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3. Używasz jednocześnie </a:t>
            </a:r>
            <a:r>
              <a:rPr lang="pl-PL" sz="2800" dirty="0"/>
              <a:t>kilku </a:t>
            </a:r>
            <a:r>
              <a:rPr lang="pl-PL" sz="2800" dirty="0" smtClean="0"/>
              <a:t>urządzeń pobierających </a:t>
            </a:r>
            <a:r>
              <a:rPr lang="pl-PL" sz="2800" dirty="0"/>
              <a:t>energię?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524000" y="1857364"/>
          <a:ext cx="683421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4. W </a:t>
            </a:r>
            <a:r>
              <a:rPr lang="pl-PL" sz="2800" dirty="0"/>
              <a:t>twoim domu </a:t>
            </a:r>
            <a:r>
              <a:rPr lang="pl-PL" sz="2800" dirty="0" smtClean="0"/>
              <a:t>pomieszczenia </a:t>
            </a:r>
            <a:r>
              <a:rPr lang="pl-PL" sz="2800" dirty="0"/>
              <a:t>są </a:t>
            </a:r>
            <a:r>
              <a:rPr lang="pl-PL" sz="2800" dirty="0" smtClean="0"/>
              <a:t>wietrzone </a:t>
            </a:r>
            <a:r>
              <a:rPr lang="pl-PL" sz="2800" dirty="0"/>
              <a:t>krótko, ale intensywnie?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785918" y="1571612"/>
          <a:ext cx="6858048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Autofit/>
          </a:bodyPr>
          <a:lstStyle/>
          <a:p>
            <a:r>
              <a:rPr lang="pl-PL" sz="2800" dirty="0" smtClean="0"/>
              <a:t>5. Twoja rodzina </a:t>
            </a:r>
            <a:r>
              <a:rPr lang="pl-PL" sz="2800" dirty="0"/>
              <a:t>zwraca uwagę, przy </a:t>
            </a:r>
            <a:r>
              <a:rPr lang="pl-PL" sz="2800" dirty="0" smtClean="0"/>
              <a:t>kupnie nowych urządzeń elektrycznych</a:t>
            </a:r>
            <a:r>
              <a:rPr lang="pl-PL" sz="2800" dirty="0"/>
              <a:t>, na to ile nowy sprzęt </a:t>
            </a:r>
            <a:r>
              <a:rPr lang="pl-PL" sz="2800" dirty="0" smtClean="0"/>
              <a:t>będzie zużywał </a:t>
            </a:r>
            <a:r>
              <a:rPr lang="pl-PL" sz="2800" dirty="0"/>
              <a:t>energii?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524000" y="1643050"/>
          <a:ext cx="6834214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6. W </a:t>
            </a:r>
            <a:r>
              <a:rPr lang="pl-PL" sz="2800" dirty="0"/>
              <a:t>twoim domu </a:t>
            </a:r>
            <a:r>
              <a:rPr lang="pl-PL" sz="2800" dirty="0" smtClean="0"/>
              <a:t>kaloryfery </a:t>
            </a:r>
            <a:r>
              <a:rPr lang="pl-PL" sz="2800" dirty="0"/>
              <a:t>są </a:t>
            </a:r>
            <a:r>
              <a:rPr lang="pl-PL" sz="2800" dirty="0" smtClean="0"/>
              <a:t>zastawione </a:t>
            </a:r>
            <a:r>
              <a:rPr lang="pl-PL" sz="2800" dirty="0"/>
              <a:t>meblami?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524000" y="1643050"/>
          <a:ext cx="708660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7. Zostawiasz telewizor</a:t>
            </a:r>
            <a:r>
              <a:rPr lang="pl-PL" sz="2800" dirty="0"/>
              <a:t>, </a:t>
            </a:r>
            <a:r>
              <a:rPr lang="pl-PL" sz="2800" dirty="0" smtClean="0"/>
              <a:t>komputer </a:t>
            </a:r>
            <a:r>
              <a:rPr lang="pl-PL" sz="2800" dirty="0"/>
              <a:t>w </a:t>
            </a:r>
            <a:r>
              <a:rPr lang="pl-PL" sz="2800" dirty="0" smtClean="0"/>
              <a:t>stanie </a:t>
            </a:r>
            <a:r>
              <a:rPr lang="pl-PL" sz="2800" dirty="0"/>
              <a:t>czuwania?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524000" y="1857364"/>
          <a:ext cx="6905652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8. Zwracasz </a:t>
            </a:r>
            <a:r>
              <a:rPr lang="pl-PL" sz="2800" dirty="0"/>
              <a:t>uwagę </a:t>
            </a:r>
            <a:r>
              <a:rPr lang="pl-PL" sz="2800" dirty="0" smtClean="0"/>
              <a:t>innym osobom</a:t>
            </a:r>
            <a:r>
              <a:rPr lang="pl-PL" sz="2800" dirty="0"/>
              <a:t>, gdy w </a:t>
            </a:r>
            <a:r>
              <a:rPr lang="pl-PL" sz="2800" dirty="0" smtClean="0"/>
              <a:t>twojej obecności  </a:t>
            </a:r>
            <a:r>
              <a:rPr lang="pl-PL" sz="2800" dirty="0"/>
              <a:t>nie </a:t>
            </a:r>
            <a:r>
              <a:rPr lang="pl-PL" sz="2800" dirty="0" smtClean="0"/>
              <a:t>gaszą </a:t>
            </a:r>
            <a:r>
              <a:rPr lang="pl-PL" sz="2800" dirty="0"/>
              <a:t>światła?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524000" y="1785926"/>
          <a:ext cx="704852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rzena\Desktop\fl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52475" cy="6858000"/>
          </a:xfrm>
          <a:prstGeom prst="rect">
            <a:avLst/>
          </a:prstGeom>
          <a:noFill/>
        </p:spPr>
      </p:pic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9.Wiesz </a:t>
            </a:r>
            <a:r>
              <a:rPr lang="pl-PL" sz="2800" dirty="0"/>
              <a:t>jak </a:t>
            </a:r>
            <a:r>
              <a:rPr lang="pl-PL" sz="2800" dirty="0" smtClean="0"/>
              <a:t>wysokie </a:t>
            </a:r>
            <a:r>
              <a:rPr lang="pl-PL" sz="2800" dirty="0"/>
              <a:t>są </a:t>
            </a:r>
            <a:r>
              <a:rPr lang="pl-PL" sz="2800" dirty="0" smtClean="0"/>
              <a:t>rachunki </a:t>
            </a:r>
            <a:r>
              <a:rPr lang="pl-PL" sz="2800" dirty="0"/>
              <a:t>za </a:t>
            </a:r>
            <a:r>
              <a:rPr lang="pl-PL" sz="2800" dirty="0" smtClean="0"/>
              <a:t>energię </a:t>
            </a:r>
            <a:r>
              <a:rPr lang="pl-PL" sz="2800" dirty="0"/>
              <a:t>w twoim domu?</a:t>
            </a:r>
          </a:p>
        </p:txBody>
      </p:sp>
      <p:pic>
        <p:nvPicPr>
          <p:cNvPr id="6" name="Symbol zastępczy zawartości 5" descr="log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857356" cy="185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Wykres 4"/>
          <p:cNvGraphicFramePr/>
          <p:nvPr/>
        </p:nvGraphicFramePr>
        <p:xfrm>
          <a:off x="1524000" y="1928802"/>
          <a:ext cx="7048528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16430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172</Words>
  <Application>Microsoft Office PowerPoint</Application>
  <PresentationFormat>Pokaz na ekranie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1.W twoim domu są używane żarówki energooszczędne?</vt:lpstr>
      <vt:lpstr>2. Zawsze gasisz światło wychodząc z pomieszczenia?</vt:lpstr>
      <vt:lpstr>3. Używasz jednocześnie kilku urządzeń pobierających energię?</vt:lpstr>
      <vt:lpstr>4. W twoim domu pomieszczenia są wietrzone krótko, ale intensywnie?</vt:lpstr>
      <vt:lpstr>5. Twoja rodzina zwraca uwagę, przy kupnie nowych urządzeń elektrycznych, na to ile nowy sprzęt będzie zużywał energii?</vt:lpstr>
      <vt:lpstr>6. W twoim domu kaloryfery są zastawione meblami?</vt:lpstr>
      <vt:lpstr>7. Zostawiasz telewizor, komputer w stanie czuwania?</vt:lpstr>
      <vt:lpstr>8. Zwracasz uwagę innym osobom, gdy w twojej obecności  nie gaszą światła?</vt:lpstr>
      <vt:lpstr>9.Wiesz jak wysokie są rachunki za energię w twoim domu?</vt:lpstr>
      <vt:lpstr>10. W twoim domu okna są uszczelnione?</vt:lpstr>
      <vt:lpstr>11. W twoim domu temperatura na noc jest zmniejszana?</vt:lpstr>
      <vt:lpstr>12. W twoim domu są zamontowane podzielniki ciepła?</vt:lpstr>
      <vt:lpstr>13. Uważasz, że masz wpływ na ilość zużywanej energii  w Twoim domu?</vt:lpstr>
      <vt:lpstr>14. Uważasz, że Twoja wiedza na temat oszczędzania  energii jest wystarczająca?</vt:lpstr>
      <vt:lpstr>15 Jakie są według Ciebie korzyści wynikające z inwestycji w zakresie odnawialnych energii</vt:lpstr>
      <vt:lpstr>16. Który rodzaj odnawialnych źródeł energii ma największe szanse rozwoju w Twoim regionie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Edyta</dc:creator>
  <cp:lastModifiedBy>Dyrekcja</cp:lastModifiedBy>
  <cp:revision>14</cp:revision>
  <dcterms:created xsi:type="dcterms:W3CDTF">2012-11-05T17:42:00Z</dcterms:created>
  <dcterms:modified xsi:type="dcterms:W3CDTF">2012-12-06T16:30:18Z</dcterms:modified>
</cp:coreProperties>
</file>