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6" r:id="rId5"/>
    <p:sldId id="267" r:id="rId6"/>
    <p:sldId id="265" r:id="rId7"/>
    <p:sldId id="278" r:id="rId8"/>
    <p:sldId id="28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7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6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49671673907579"/>
          <c:y val="3.9162508178103676E-2"/>
          <c:w val="0.89150328326092421"/>
          <c:h val="0.753759806009209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television</c:v>
                </c:pt>
                <c:pt idx="1">
                  <c:v>washing machine</c:v>
                </c:pt>
                <c:pt idx="2">
                  <c:v>fridge</c:v>
                </c:pt>
                <c:pt idx="3">
                  <c:v>iron</c:v>
                </c:pt>
                <c:pt idx="4">
                  <c:v>computer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television</c:v>
                </c:pt>
                <c:pt idx="1">
                  <c:v>washing machine</c:v>
                </c:pt>
                <c:pt idx="2">
                  <c:v>fridge</c:v>
                </c:pt>
                <c:pt idx="3">
                  <c:v>iron</c:v>
                </c:pt>
                <c:pt idx="4">
                  <c:v>computer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1">
                  <c:v>0.99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television</c:v>
                </c:pt>
                <c:pt idx="1">
                  <c:v>washing machine</c:v>
                </c:pt>
                <c:pt idx="2">
                  <c:v>fridge</c:v>
                </c:pt>
                <c:pt idx="3">
                  <c:v>iron</c:v>
                </c:pt>
                <c:pt idx="4">
                  <c:v>computer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2">
                  <c:v>0.99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Kolumna13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television</c:v>
                </c:pt>
                <c:pt idx="1">
                  <c:v>washing machine</c:v>
                </c:pt>
                <c:pt idx="2">
                  <c:v>fridge</c:v>
                </c:pt>
                <c:pt idx="3">
                  <c:v>iron</c:v>
                </c:pt>
                <c:pt idx="4">
                  <c:v>computer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3">
                  <c:v>0.99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Kolumna14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television</c:v>
                </c:pt>
                <c:pt idx="1">
                  <c:v>washing machine</c:v>
                </c:pt>
                <c:pt idx="2">
                  <c:v>fridge</c:v>
                </c:pt>
                <c:pt idx="3">
                  <c:v>iron</c:v>
                </c:pt>
                <c:pt idx="4">
                  <c:v>computer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4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3643904"/>
        <c:axId val="73645440"/>
        <c:axId val="0"/>
      </c:bar3DChart>
      <c:catAx>
        <c:axId val="7364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73645440"/>
        <c:crosses val="autoZero"/>
        <c:auto val="1"/>
        <c:lblAlgn val="ctr"/>
        <c:lblOffset val="100"/>
        <c:noMultiLvlLbl val="0"/>
      </c:catAx>
      <c:valAx>
        <c:axId val="73645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6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60"/>
      <c:depthPercent val="1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05136722982373"/>
          <c:y val="3.9591922850729211E-2"/>
          <c:w val="0.89794863277017645"/>
          <c:h val="0.641626224761833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fridge</c:v>
                </c:pt>
                <c:pt idx="1">
                  <c:v>air filter</c:v>
                </c:pt>
                <c:pt idx="2">
                  <c:v>computer</c:v>
                </c:pt>
                <c:pt idx="3">
                  <c:v>boiler</c:v>
                </c:pt>
                <c:pt idx="4">
                  <c:v>RTV equipment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fridge</c:v>
                </c:pt>
                <c:pt idx="1">
                  <c:v>air filter</c:v>
                </c:pt>
                <c:pt idx="2">
                  <c:v>computer</c:v>
                </c:pt>
                <c:pt idx="3">
                  <c:v>boiler</c:v>
                </c:pt>
                <c:pt idx="4">
                  <c:v>RTV equipment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1">
                  <c:v>0.8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fridge</c:v>
                </c:pt>
                <c:pt idx="1">
                  <c:v>air filter</c:v>
                </c:pt>
                <c:pt idx="2">
                  <c:v>computer</c:v>
                </c:pt>
                <c:pt idx="3">
                  <c:v>boiler</c:v>
                </c:pt>
                <c:pt idx="4">
                  <c:v>RTV equipment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2">
                  <c:v>0.6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Seria 4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fridge</c:v>
                </c:pt>
                <c:pt idx="1">
                  <c:v>air filter</c:v>
                </c:pt>
                <c:pt idx="2">
                  <c:v>computer</c:v>
                </c:pt>
                <c:pt idx="3">
                  <c:v>boiler</c:v>
                </c:pt>
                <c:pt idx="4">
                  <c:v>RTV equipment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3">
                  <c:v>0.7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Seria 5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fridge</c:v>
                </c:pt>
                <c:pt idx="1">
                  <c:v>air filter</c:v>
                </c:pt>
                <c:pt idx="2">
                  <c:v>computer</c:v>
                </c:pt>
                <c:pt idx="3">
                  <c:v>boiler</c:v>
                </c:pt>
                <c:pt idx="4">
                  <c:v>RTV equipment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3678848"/>
        <c:axId val="73680384"/>
        <c:axId val="0"/>
      </c:bar3DChart>
      <c:catAx>
        <c:axId val="7367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73680384"/>
        <c:crosses val="autoZero"/>
        <c:auto val="1"/>
        <c:lblAlgn val="ctr"/>
        <c:lblOffset val="100"/>
        <c:noMultiLvlLbl val="0"/>
      </c:catAx>
      <c:valAx>
        <c:axId val="73680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67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6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43044952677216"/>
          <c:y val="4.3918352224610768E-2"/>
          <c:w val="0.87013189010744851"/>
          <c:h val="0.622646936681649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electric kettle</c:v>
                </c:pt>
                <c:pt idx="1">
                  <c:v>television</c:v>
                </c:pt>
                <c:pt idx="2">
                  <c:v>computer</c:v>
                </c:pt>
                <c:pt idx="3">
                  <c:v>dishwasher</c:v>
                </c:pt>
                <c:pt idx="4">
                  <c:v>microwave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electric kettle</c:v>
                </c:pt>
                <c:pt idx="1">
                  <c:v>television</c:v>
                </c:pt>
                <c:pt idx="2">
                  <c:v>computer</c:v>
                </c:pt>
                <c:pt idx="3">
                  <c:v>dishwasher</c:v>
                </c:pt>
                <c:pt idx="4">
                  <c:v>microwave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1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electric kettle</c:v>
                </c:pt>
                <c:pt idx="1">
                  <c:v>television</c:v>
                </c:pt>
                <c:pt idx="2">
                  <c:v>computer</c:v>
                </c:pt>
                <c:pt idx="3">
                  <c:v>dishwasher</c:v>
                </c:pt>
                <c:pt idx="4">
                  <c:v>microwave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2">
                  <c:v>0.7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Seria 4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electric kettle</c:v>
                </c:pt>
                <c:pt idx="1">
                  <c:v>television</c:v>
                </c:pt>
                <c:pt idx="2">
                  <c:v>computer</c:v>
                </c:pt>
                <c:pt idx="3">
                  <c:v>dishwasher</c:v>
                </c:pt>
                <c:pt idx="4">
                  <c:v>microwave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3">
                  <c:v>0.5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Seria 5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electric kettle</c:v>
                </c:pt>
                <c:pt idx="1">
                  <c:v>television</c:v>
                </c:pt>
                <c:pt idx="2">
                  <c:v>computer</c:v>
                </c:pt>
                <c:pt idx="3">
                  <c:v>dishwasher</c:v>
                </c:pt>
                <c:pt idx="4">
                  <c:v>microwave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8255232"/>
        <c:axId val="78256768"/>
        <c:axId val="0"/>
      </c:bar3DChart>
      <c:catAx>
        <c:axId val="7825523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56768"/>
        <c:crosses val="autoZero"/>
        <c:auto val="1"/>
        <c:lblAlgn val="ctr"/>
        <c:lblOffset val="100"/>
        <c:noMultiLvlLbl val="0"/>
      </c:catAx>
      <c:valAx>
        <c:axId val="78256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82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6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61915452738475"/>
          <c:y val="4.593854390779456E-2"/>
          <c:w val="0.84838084547261527"/>
          <c:h val="0.762186194997839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iron</c:v>
                </c:pt>
                <c:pt idx="1">
                  <c:v>dryer</c:v>
                </c:pt>
                <c:pt idx="2">
                  <c:v>laptop</c:v>
                </c:pt>
                <c:pt idx="3">
                  <c:v>washmachine</c:v>
                </c:pt>
                <c:pt idx="4">
                  <c:v>coffee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iron</c:v>
                </c:pt>
                <c:pt idx="1">
                  <c:v>dryer</c:v>
                </c:pt>
                <c:pt idx="2">
                  <c:v>laptop</c:v>
                </c:pt>
                <c:pt idx="3">
                  <c:v>washmachine</c:v>
                </c:pt>
                <c:pt idx="4">
                  <c:v>coffee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iron</c:v>
                </c:pt>
                <c:pt idx="1">
                  <c:v>dryer</c:v>
                </c:pt>
                <c:pt idx="2">
                  <c:v>laptop</c:v>
                </c:pt>
                <c:pt idx="3">
                  <c:v>washmachine</c:v>
                </c:pt>
                <c:pt idx="4">
                  <c:v>coffee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2">
                  <c:v>0.8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Seria 4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iron</c:v>
                </c:pt>
                <c:pt idx="1">
                  <c:v>dryer</c:v>
                </c:pt>
                <c:pt idx="2">
                  <c:v>laptop</c:v>
                </c:pt>
                <c:pt idx="3">
                  <c:v>washmachine</c:v>
                </c:pt>
                <c:pt idx="4">
                  <c:v>coffee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3">
                  <c:v>0.6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Seria 5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iron</c:v>
                </c:pt>
                <c:pt idx="1">
                  <c:v>dryer</c:v>
                </c:pt>
                <c:pt idx="2">
                  <c:v>laptop</c:v>
                </c:pt>
                <c:pt idx="3">
                  <c:v>washmachine</c:v>
                </c:pt>
                <c:pt idx="4">
                  <c:v>coffee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8293248"/>
        <c:axId val="78299136"/>
        <c:axId val="0"/>
      </c:bar3DChart>
      <c:catAx>
        <c:axId val="78293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8299136"/>
        <c:crosses val="autoZero"/>
        <c:auto val="1"/>
        <c:lblAlgn val="ctr"/>
        <c:lblOffset val="100"/>
        <c:noMultiLvlLbl val="0"/>
      </c:catAx>
      <c:valAx>
        <c:axId val="78299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829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A143-5CCC-4D07-B5D4-74EF8C07EF19}" type="datetimeFigureOut">
              <a:rPr lang="pl-PL" smtClean="0"/>
              <a:pPr/>
              <a:t>2013-02-01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46661"/>
            <a:ext cx="4716773" cy="314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571604" y="1357298"/>
            <a:ext cx="7286676" cy="1500198"/>
          </a:xfrm>
        </p:spPr>
        <p:txBody>
          <a:bodyPr>
            <a:normAutofit fontScale="90000"/>
          </a:bodyPr>
          <a:lstStyle/>
          <a:p>
            <a:r>
              <a:rPr lang="pl-PL" sz="3600" dirty="0" err="1" smtClean="0"/>
              <a:t>Results</a:t>
            </a:r>
            <a:r>
              <a:rPr lang="pl-PL" sz="3600" dirty="0" smtClean="0"/>
              <a:t> of </a:t>
            </a:r>
            <a:r>
              <a:rPr lang="pl-PL" sz="3600" dirty="0" err="1" smtClean="0"/>
              <a:t>Worksheet</a:t>
            </a:r>
            <a:r>
              <a:rPr lang="pl-PL" sz="3600" dirty="0" smtClean="0"/>
              <a:t> </a:t>
            </a:r>
            <a:r>
              <a:rPr lang="pl-PL" sz="3600" dirty="0" err="1" smtClean="0"/>
              <a:t>number</a:t>
            </a:r>
            <a:r>
              <a:rPr lang="pl-PL" sz="3600" dirty="0" smtClean="0"/>
              <a:t> 2.</a:t>
            </a: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8000" b="1" i="1" dirty="0" err="1" smtClean="0"/>
              <a:t>Energy</a:t>
            </a:r>
            <a:r>
              <a:rPr lang="pl-PL" sz="8000" b="1" i="1" dirty="0" smtClean="0"/>
              <a:t> </a:t>
            </a:r>
            <a:br>
              <a:rPr lang="pl-PL" sz="8000" b="1" i="1" dirty="0" smtClean="0"/>
            </a:br>
            <a:r>
              <a:rPr lang="pl-PL" sz="8000" b="1" i="1" dirty="0" smtClean="0"/>
              <a:t>in my house</a:t>
            </a:r>
            <a:endParaRPr lang="pl-PL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The most </a:t>
            </a:r>
            <a:r>
              <a:rPr lang="pl-PL" sz="2800" dirty="0" err="1" smtClean="0"/>
              <a:t>used</a:t>
            </a:r>
            <a:r>
              <a:rPr lang="pl-PL" sz="2800" dirty="0" smtClean="0"/>
              <a:t> electric devices in </a:t>
            </a:r>
            <a:r>
              <a:rPr lang="pl-PL" sz="2800" dirty="0" err="1"/>
              <a:t>o</a:t>
            </a:r>
            <a:r>
              <a:rPr lang="pl-PL" sz="2800" dirty="0" err="1" smtClean="0"/>
              <a:t>ur</a:t>
            </a:r>
            <a:r>
              <a:rPr lang="pl-PL" sz="2800" dirty="0" smtClean="0"/>
              <a:t> </a:t>
            </a:r>
            <a:r>
              <a:rPr lang="pl-PL" sz="2800" dirty="0" err="1" smtClean="0"/>
              <a:t>houses</a:t>
            </a:r>
            <a:r>
              <a:rPr lang="pl-PL" sz="2800" dirty="0" smtClean="0"/>
              <a:t> </a:t>
            </a:r>
            <a:r>
              <a:rPr lang="pl-PL" sz="2800" dirty="0"/>
              <a:t>(5 </a:t>
            </a:r>
            <a:r>
              <a:rPr lang="pl-PL" sz="2800" dirty="0" smtClean="0"/>
              <a:t>most </a:t>
            </a:r>
            <a:r>
              <a:rPr lang="pl-PL" sz="2800" dirty="0" err="1" smtClean="0"/>
              <a:t>common</a:t>
            </a:r>
            <a:r>
              <a:rPr lang="pl-PL" sz="2800" dirty="0" smtClean="0"/>
              <a:t> </a:t>
            </a:r>
            <a:r>
              <a:rPr lang="pl-PL" sz="2800" dirty="0" err="1" smtClean="0"/>
              <a:t>answers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643636405"/>
              </p:ext>
            </p:extLst>
          </p:nvPr>
        </p:nvGraphicFramePr>
        <p:xfrm>
          <a:off x="1475656" y="1340768"/>
          <a:ext cx="74168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28215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Devices, </a:t>
            </a:r>
            <a:r>
              <a:rPr lang="pl-PL" sz="2800" dirty="0" err="1" smtClean="0"/>
              <a:t>which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permanently</a:t>
            </a:r>
            <a:r>
              <a:rPr lang="pl-PL" sz="2800" dirty="0" smtClean="0"/>
              <a:t> </a:t>
            </a:r>
            <a:r>
              <a:rPr lang="pl-PL" sz="2800" dirty="0" err="1" smtClean="0"/>
              <a:t>turned</a:t>
            </a:r>
            <a:r>
              <a:rPr lang="pl-PL" sz="2800" dirty="0" smtClean="0"/>
              <a:t> on      (5 most </a:t>
            </a:r>
            <a:r>
              <a:rPr lang="pl-PL" sz="2800" dirty="0" err="1" smtClean="0"/>
              <a:t>common</a:t>
            </a:r>
            <a:r>
              <a:rPr lang="pl-PL" sz="2800" dirty="0" smtClean="0"/>
              <a:t> </a:t>
            </a:r>
            <a:r>
              <a:rPr lang="pl-PL" sz="2800" dirty="0" err="1" smtClean="0"/>
              <a:t>answers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752158977"/>
              </p:ext>
            </p:extLst>
          </p:nvPr>
        </p:nvGraphicFramePr>
        <p:xfrm>
          <a:off x="1475656" y="1412776"/>
          <a:ext cx="727280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Devices, </a:t>
            </a:r>
            <a:r>
              <a:rPr lang="pl-PL" sz="2800" dirty="0" err="1" smtClean="0"/>
              <a:t>which</a:t>
            </a:r>
            <a:r>
              <a:rPr lang="pl-PL" sz="2800" dirty="0" smtClean="0"/>
              <a:t> </a:t>
            </a:r>
            <a:r>
              <a:rPr lang="pl-PL" sz="2800" dirty="0"/>
              <a:t>w</a:t>
            </a:r>
            <a:r>
              <a:rPr lang="pl-PL" sz="2800" dirty="0" smtClean="0"/>
              <a:t>e </a:t>
            </a:r>
            <a:r>
              <a:rPr lang="pl-PL" sz="2800" dirty="0" err="1" smtClean="0"/>
              <a:t>leave</a:t>
            </a:r>
            <a:r>
              <a:rPr lang="pl-PL" sz="2800" dirty="0" smtClean="0"/>
              <a:t> on </a:t>
            </a:r>
            <a:r>
              <a:rPr lang="pl-PL" sz="2800" dirty="0" err="1"/>
              <a:t>s</a:t>
            </a:r>
            <a:r>
              <a:rPr lang="pl-PL" sz="2800" dirty="0" err="1" smtClean="0"/>
              <a:t>tandby</a:t>
            </a:r>
            <a:r>
              <a:rPr lang="pl-PL" sz="2800" dirty="0" smtClean="0"/>
              <a:t>                  (5 most </a:t>
            </a:r>
            <a:r>
              <a:rPr lang="pl-PL" sz="2800" dirty="0" err="1" smtClean="0"/>
              <a:t>common</a:t>
            </a:r>
            <a:r>
              <a:rPr lang="pl-PL" sz="2800" dirty="0" smtClean="0"/>
              <a:t> </a:t>
            </a:r>
            <a:r>
              <a:rPr lang="pl-PL" sz="2800" dirty="0" err="1" smtClean="0"/>
              <a:t>answers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573657451"/>
              </p:ext>
            </p:extLst>
          </p:nvPr>
        </p:nvGraphicFramePr>
        <p:xfrm>
          <a:off x="1259632" y="1397000"/>
          <a:ext cx="756084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Devices, </a:t>
            </a:r>
            <a:r>
              <a:rPr lang="pl-PL" sz="2800" dirty="0" err="1" smtClean="0"/>
              <a:t>which</a:t>
            </a:r>
            <a:r>
              <a:rPr lang="pl-PL" sz="2800" dirty="0" smtClean="0"/>
              <a:t> </a:t>
            </a:r>
            <a:r>
              <a:rPr lang="pl-PL" sz="2800" dirty="0"/>
              <a:t>w</a:t>
            </a:r>
            <a:r>
              <a:rPr lang="pl-PL" sz="2800" dirty="0" smtClean="0"/>
              <a:t>e </a:t>
            </a:r>
            <a:r>
              <a:rPr lang="pl-PL" sz="2800" dirty="0" err="1" smtClean="0"/>
              <a:t>turn</a:t>
            </a:r>
            <a:r>
              <a:rPr lang="pl-PL" sz="2800" dirty="0" smtClean="0"/>
              <a:t> on </a:t>
            </a:r>
            <a:r>
              <a:rPr lang="pl-PL" sz="2800" dirty="0" err="1" smtClean="0"/>
              <a:t>only</a:t>
            </a:r>
            <a:r>
              <a:rPr lang="pl-PL" sz="2800" dirty="0" smtClean="0"/>
              <a:t> </a:t>
            </a:r>
            <a:r>
              <a:rPr lang="pl-PL" sz="2800" dirty="0" err="1" smtClean="0"/>
              <a:t>when</a:t>
            </a:r>
            <a:r>
              <a:rPr lang="pl-PL" sz="2800" dirty="0" smtClean="0"/>
              <a:t> we </a:t>
            </a:r>
            <a:r>
              <a:rPr lang="pl-PL" sz="2800" dirty="0" err="1" smtClean="0"/>
              <a:t>use</a:t>
            </a:r>
            <a:r>
              <a:rPr lang="pl-PL" sz="2800" dirty="0" smtClean="0"/>
              <a:t> </a:t>
            </a:r>
            <a:r>
              <a:rPr lang="pl-PL" sz="2800" dirty="0" err="1" smtClean="0"/>
              <a:t>them</a:t>
            </a:r>
            <a:r>
              <a:rPr lang="pl-PL" sz="2800" dirty="0" smtClean="0"/>
              <a:t> (5 most </a:t>
            </a:r>
            <a:r>
              <a:rPr lang="pl-PL" sz="2800" dirty="0" err="1" smtClean="0"/>
              <a:t>common</a:t>
            </a:r>
            <a:r>
              <a:rPr lang="pl-PL" sz="2800" dirty="0" smtClean="0"/>
              <a:t> </a:t>
            </a:r>
            <a:r>
              <a:rPr lang="pl-PL" sz="2800" dirty="0" err="1" smtClean="0"/>
              <a:t>answers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19628351"/>
              </p:ext>
            </p:extLst>
          </p:nvPr>
        </p:nvGraphicFramePr>
        <p:xfrm>
          <a:off x="1331640" y="1397000"/>
          <a:ext cx="756084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28792" cy="1797040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Energetic</a:t>
            </a:r>
            <a:r>
              <a:rPr lang="pl-PL" sz="2800" dirty="0" smtClean="0"/>
              <a:t> </a:t>
            </a:r>
            <a:r>
              <a:rPr lang="pl-PL" sz="2800" dirty="0" err="1" smtClean="0"/>
              <a:t>classes</a:t>
            </a:r>
            <a:r>
              <a:rPr lang="pl-PL" sz="2800" dirty="0" smtClean="0"/>
              <a:t> </a:t>
            </a:r>
            <a:r>
              <a:rPr lang="pl-PL" sz="2800" dirty="0" err="1" smtClean="0"/>
              <a:t>mostly</a:t>
            </a:r>
            <a:r>
              <a:rPr lang="pl-PL" sz="2800" dirty="0" smtClean="0"/>
              <a:t> </a:t>
            </a:r>
            <a:r>
              <a:rPr lang="pl-PL" sz="2800" dirty="0" err="1" smtClean="0"/>
              <a:t>used</a:t>
            </a:r>
            <a:r>
              <a:rPr lang="pl-PL" sz="2800" dirty="0" smtClean="0"/>
              <a:t> on </a:t>
            </a:r>
            <a:r>
              <a:rPr lang="pl-PL" sz="2800" dirty="0" err="1" smtClean="0"/>
              <a:t>electic</a:t>
            </a:r>
            <a:r>
              <a:rPr lang="pl-PL" sz="2800" dirty="0" smtClean="0"/>
              <a:t> devices.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pole tekstowe 1"/>
          <p:cNvSpPr txBox="1"/>
          <p:nvPr/>
        </p:nvSpPr>
        <p:spPr>
          <a:xfrm>
            <a:off x="1643043" y="2071678"/>
            <a:ext cx="5377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Television</a:t>
            </a:r>
            <a:r>
              <a:rPr lang="pl-PL" sz="2800" dirty="0" smtClean="0"/>
              <a:t> – </a:t>
            </a:r>
            <a:r>
              <a:rPr lang="pl-PL" sz="2800" dirty="0" err="1" smtClean="0"/>
              <a:t>class</a:t>
            </a:r>
            <a:r>
              <a:rPr lang="pl-PL" sz="2800" dirty="0" smtClean="0"/>
              <a:t> A++ – 95%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Washing</a:t>
            </a:r>
            <a:r>
              <a:rPr lang="pl-PL" sz="2800" dirty="0" smtClean="0"/>
              <a:t> </a:t>
            </a:r>
            <a:r>
              <a:rPr lang="pl-PL" sz="2800" dirty="0" err="1" smtClean="0"/>
              <a:t>machine</a:t>
            </a:r>
            <a:r>
              <a:rPr lang="pl-PL" sz="2800" dirty="0" smtClean="0"/>
              <a:t> – </a:t>
            </a:r>
            <a:r>
              <a:rPr lang="pl-PL" sz="2800" dirty="0" err="1" smtClean="0"/>
              <a:t>class</a:t>
            </a:r>
            <a:r>
              <a:rPr lang="pl-PL" sz="2800" dirty="0" smtClean="0"/>
              <a:t> A – 80%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Fridge</a:t>
            </a:r>
            <a:r>
              <a:rPr lang="pl-PL" sz="2800" dirty="0" smtClean="0"/>
              <a:t> – </a:t>
            </a:r>
            <a:r>
              <a:rPr lang="pl-PL" sz="2800" dirty="0" err="1" smtClean="0"/>
              <a:t>class</a:t>
            </a:r>
            <a:r>
              <a:rPr lang="pl-PL" sz="2800" dirty="0" smtClean="0"/>
              <a:t> A+ – 90%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Iron – </a:t>
            </a:r>
            <a:r>
              <a:rPr lang="pl-PL" sz="2800" dirty="0" err="1" smtClean="0"/>
              <a:t>class</a:t>
            </a:r>
            <a:r>
              <a:rPr lang="pl-PL" sz="2800" dirty="0" smtClean="0"/>
              <a:t> B – 85%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Computer – </a:t>
            </a:r>
            <a:r>
              <a:rPr lang="pl-PL" sz="2800" dirty="0" err="1" smtClean="0"/>
              <a:t>class</a:t>
            </a:r>
            <a:r>
              <a:rPr lang="pl-PL" sz="2800" dirty="0" smtClean="0"/>
              <a:t> A+++ – 75%</a:t>
            </a:r>
            <a:endParaRPr lang="pl-PL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766" y="4307555"/>
            <a:ext cx="2688722" cy="255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426170"/>
          </a:xfrm>
        </p:spPr>
        <p:txBody>
          <a:bodyPr>
            <a:noAutofit/>
          </a:bodyPr>
          <a:lstStyle/>
          <a:p>
            <a:r>
              <a:rPr lang="pl-PL" sz="2800" dirty="0" smtClean="0"/>
              <a:t> Energy </a:t>
            </a:r>
            <a:r>
              <a:rPr lang="pl-PL" sz="2800" dirty="0" err="1" smtClean="0"/>
              <a:t>spendings</a:t>
            </a:r>
            <a:r>
              <a:rPr lang="pl-PL" sz="2800" dirty="0" smtClean="0"/>
              <a:t> in my </a:t>
            </a:r>
            <a:r>
              <a:rPr lang="pl-PL" sz="2800" dirty="0" err="1" smtClean="0"/>
              <a:t>home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pole tekstowe 1"/>
          <p:cNvSpPr txBox="1"/>
          <p:nvPr/>
        </p:nvSpPr>
        <p:spPr>
          <a:xfrm>
            <a:off x="1643042" y="1700808"/>
            <a:ext cx="70009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600" dirty="0" err="1" smtClean="0"/>
              <a:t>Average</a:t>
            </a:r>
            <a:r>
              <a:rPr lang="pl-PL" sz="2600" dirty="0" smtClean="0"/>
              <a:t> </a:t>
            </a:r>
            <a:r>
              <a:rPr lang="pl-PL" sz="2600" dirty="0" err="1" smtClean="0"/>
              <a:t>value</a:t>
            </a:r>
            <a:r>
              <a:rPr lang="pl-PL" sz="2600" dirty="0" smtClean="0"/>
              <a:t> of </a:t>
            </a:r>
            <a:r>
              <a:rPr lang="pl-PL" sz="2600" dirty="0" err="1" smtClean="0"/>
              <a:t>montly</a:t>
            </a:r>
            <a:r>
              <a:rPr lang="pl-PL" sz="2600" dirty="0" smtClean="0"/>
              <a:t> </a:t>
            </a:r>
            <a:r>
              <a:rPr lang="pl-PL" sz="2600" dirty="0" err="1" smtClean="0"/>
              <a:t>used</a:t>
            </a:r>
            <a:r>
              <a:rPr lang="pl-PL" sz="2600" dirty="0" smtClean="0"/>
              <a:t> energy ≈ 250 kW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600" dirty="0" err="1" smtClean="0"/>
              <a:t>Monthly</a:t>
            </a:r>
            <a:r>
              <a:rPr lang="pl-PL" sz="2600" dirty="0" smtClean="0"/>
              <a:t> </a:t>
            </a:r>
            <a:r>
              <a:rPr lang="pl-PL" sz="2600" dirty="0" err="1" smtClean="0"/>
              <a:t>price</a:t>
            </a:r>
            <a:r>
              <a:rPr lang="pl-PL" sz="2600" dirty="0" smtClean="0"/>
              <a:t> of </a:t>
            </a:r>
            <a:r>
              <a:rPr lang="pl-PL" sz="2600" dirty="0" err="1" smtClean="0"/>
              <a:t>used</a:t>
            </a:r>
            <a:r>
              <a:rPr lang="pl-PL" sz="2600" dirty="0" smtClean="0"/>
              <a:t> </a:t>
            </a:r>
            <a:r>
              <a:rPr lang="pl-PL" sz="2600" dirty="0" err="1" smtClean="0"/>
              <a:t>energy</a:t>
            </a:r>
            <a:r>
              <a:rPr lang="pl-PL" sz="2600" dirty="0" smtClean="0"/>
              <a:t>≈ 270 zł. (64 EUR)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600" dirty="0" err="1" smtClean="0"/>
              <a:t>Size</a:t>
            </a:r>
            <a:r>
              <a:rPr lang="pl-PL" sz="2600" dirty="0" smtClean="0"/>
              <a:t> of </a:t>
            </a:r>
            <a:r>
              <a:rPr lang="pl-PL" sz="2600" dirty="0" err="1" smtClean="0"/>
              <a:t>used</a:t>
            </a:r>
            <a:r>
              <a:rPr lang="pl-PL" sz="2600" dirty="0" smtClean="0"/>
              <a:t> energy per one person in a </a:t>
            </a:r>
            <a:r>
              <a:rPr lang="pl-PL" sz="2600" dirty="0" err="1" smtClean="0"/>
              <a:t>house</a:t>
            </a:r>
            <a:r>
              <a:rPr lang="pl-PL" sz="2600" dirty="0" smtClean="0"/>
              <a:t> ≈ 70 kW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600" dirty="0" err="1" smtClean="0"/>
              <a:t>Monthly</a:t>
            </a:r>
            <a:r>
              <a:rPr lang="pl-PL" sz="2600" dirty="0" smtClean="0"/>
              <a:t> </a:t>
            </a:r>
            <a:r>
              <a:rPr lang="pl-PL" sz="2600" dirty="0" err="1" smtClean="0"/>
              <a:t>price</a:t>
            </a:r>
            <a:r>
              <a:rPr lang="pl-PL" sz="2600" dirty="0" smtClean="0"/>
              <a:t> of </a:t>
            </a:r>
            <a:r>
              <a:rPr lang="pl-PL" sz="2600" dirty="0" err="1" smtClean="0"/>
              <a:t>used</a:t>
            </a:r>
            <a:r>
              <a:rPr lang="pl-PL" sz="2600" dirty="0" smtClean="0"/>
              <a:t> </a:t>
            </a:r>
            <a:r>
              <a:rPr lang="pl-PL" sz="2600" dirty="0" err="1" smtClean="0"/>
              <a:t>gas</a:t>
            </a:r>
            <a:r>
              <a:rPr lang="pl-PL" sz="2600" dirty="0" smtClean="0"/>
              <a:t>≈ 40 zł. (9,5 EUR)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600" dirty="0" err="1" smtClean="0"/>
              <a:t>Monthly</a:t>
            </a:r>
            <a:r>
              <a:rPr lang="pl-PL" sz="2600" dirty="0" smtClean="0"/>
              <a:t> </a:t>
            </a:r>
            <a:r>
              <a:rPr lang="pl-PL" sz="2600" dirty="0" err="1" smtClean="0"/>
              <a:t>cost</a:t>
            </a:r>
            <a:r>
              <a:rPr lang="pl-PL" sz="2600" dirty="0" smtClean="0"/>
              <a:t> of </a:t>
            </a:r>
            <a:r>
              <a:rPr lang="pl-PL" sz="2600" dirty="0" err="1" smtClean="0"/>
              <a:t>used</a:t>
            </a:r>
            <a:r>
              <a:rPr lang="pl-PL" sz="2600" dirty="0" smtClean="0"/>
              <a:t> thermal </a:t>
            </a:r>
            <a:r>
              <a:rPr lang="pl-PL" sz="2600" dirty="0" err="1" smtClean="0"/>
              <a:t>energy</a:t>
            </a:r>
            <a:r>
              <a:rPr lang="pl-PL" sz="2600" dirty="0" smtClean="0"/>
              <a:t> (</a:t>
            </a:r>
            <a:r>
              <a:rPr lang="pl-PL" sz="2600" dirty="0" err="1" smtClean="0"/>
              <a:t>refers</a:t>
            </a:r>
            <a:r>
              <a:rPr lang="pl-PL" sz="2600" dirty="0" smtClean="0"/>
              <a:t> to the </a:t>
            </a:r>
            <a:r>
              <a:rPr lang="pl-PL" sz="2600" dirty="0" err="1" smtClean="0"/>
              <a:t>winter</a:t>
            </a:r>
            <a:r>
              <a:rPr lang="pl-PL" sz="2600" dirty="0" smtClean="0"/>
              <a:t> </a:t>
            </a:r>
            <a:r>
              <a:rPr lang="pl-PL" sz="2600" dirty="0" err="1" smtClean="0"/>
              <a:t>season</a:t>
            </a:r>
            <a:r>
              <a:rPr lang="pl-PL" sz="2600" dirty="0" smtClean="0"/>
              <a:t>) ≈75 zł. (18 EUR)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02600"/>
            <a:ext cx="3157389" cy="198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7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426170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Examples</a:t>
            </a:r>
            <a:r>
              <a:rPr lang="pl-PL" sz="2800" dirty="0" smtClean="0"/>
              <a:t> of </a:t>
            </a:r>
            <a:r>
              <a:rPr lang="pl-PL" sz="2800" dirty="0" err="1" smtClean="0"/>
              <a:t>actions</a:t>
            </a:r>
            <a:r>
              <a:rPr lang="pl-PL" sz="2800" dirty="0" smtClean="0"/>
              <a:t>, we </a:t>
            </a:r>
            <a:r>
              <a:rPr lang="pl-PL" sz="2800" dirty="0" err="1" smtClean="0"/>
              <a:t>use</a:t>
            </a:r>
            <a:r>
              <a:rPr lang="pl-PL" sz="2800" dirty="0" smtClean="0"/>
              <a:t> to </a:t>
            </a:r>
            <a:r>
              <a:rPr lang="pl-PL" sz="2800" dirty="0" err="1" smtClean="0"/>
              <a:t>save</a:t>
            </a:r>
            <a:r>
              <a:rPr lang="pl-PL" sz="2800" dirty="0" smtClean="0"/>
              <a:t> </a:t>
            </a:r>
            <a:r>
              <a:rPr lang="pl-PL" sz="2800" dirty="0" err="1" smtClean="0"/>
              <a:t>energy</a:t>
            </a:r>
            <a:r>
              <a:rPr lang="pl-PL" sz="2800" dirty="0" smtClean="0"/>
              <a:t>  </a:t>
            </a:r>
            <a:br>
              <a:rPr lang="pl-PL" sz="2800" dirty="0" smtClean="0"/>
            </a:br>
            <a:r>
              <a:rPr lang="pl-PL" sz="2800" dirty="0" smtClean="0"/>
              <a:t>in </a:t>
            </a:r>
            <a:r>
              <a:rPr lang="pl-PL" sz="2800" dirty="0" err="1" smtClean="0"/>
              <a:t>our</a:t>
            </a:r>
            <a:r>
              <a:rPr lang="pl-PL" sz="2800" dirty="0" smtClean="0"/>
              <a:t> </a:t>
            </a:r>
            <a:r>
              <a:rPr lang="pl-PL" sz="2800" dirty="0" err="1" smtClean="0"/>
              <a:t>houses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pole tekstowe 1"/>
          <p:cNvSpPr txBox="1"/>
          <p:nvPr/>
        </p:nvSpPr>
        <p:spPr>
          <a:xfrm>
            <a:off x="1643042" y="1772816"/>
            <a:ext cx="6961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turn</a:t>
            </a:r>
            <a:r>
              <a:rPr lang="pl-PL" sz="2400" dirty="0" smtClean="0"/>
              <a:t> </a:t>
            </a:r>
            <a:r>
              <a:rPr lang="pl-PL" sz="2400" dirty="0"/>
              <a:t>o</a:t>
            </a:r>
            <a:r>
              <a:rPr lang="pl-PL" sz="2400" dirty="0" smtClean="0"/>
              <a:t>ff the </a:t>
            </a:r>
            <a:r>
              <a:rPr lang="pl-PL" sz="2400" dirty="0" err="1" smtClean="0"/>
              <a:t>light</a:t>
            </a:r>
            <a:r>
              <a:rPr lang="pl-PL" sz="2400" dirty="0" smtClean="0"/>
              <a:t>, </a:t>
            </a:r>
            <a:r>
              <a:rPr lang="pl-PL" sz="2400" dirty="0" err="1" smtClean="0"/>
              <a:t>when</a:t>
            </a:r>
            <a:r>
              <a:rPr lang="pl-PL" sz="2400" dirty="0" smtClean="0"/>
              <a:t> I </a:t>
            </a:r>
            <a:r>
              <a:rPr lang="pl-PL" sz="2400" dirty="0" err="1" smtClean="0"/>
              <a:t>leave</a:t>
            </a:r>
            <a:r>
              <a:rPr lang="pl-PL" sz="2400" dirty="0" smtClean="0"/>
              <a:t> the </a:t>
            </a:r>
            <a:r>
              <a:rPr lang="pl-PL" sz="2400" dirty="0" err="1" smtClean="0"/>
              <a:t>room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turn</a:t>
            </a:r>
            <a:r>
              <a:rPr lang="pl-PL" sz="2400" dirty="0" smtClean="0"/>
              <a:t> </a:t>
            </a:r>
            <a:r>
              <a:rPr lang="pl-PL" sz="2400" dirty="0"/>
              <a:t>o</a:t>
            </a:r>
            <a:r>
              <a:rPr lang="pl-PL" sz="2400" dirty="0" smtClean="0"/>
              <a:t>ff the </a:t>
            </a:r>
            <a:r>
              <a:rPr lang="pl-PL" sz="2400" dirty="0" err="1" smtClean="0"/>
              <a:t>phone</a:t>
            </a:r>
            <a:r>
              <a:rPr lang="pl-PL" sz="2400" dirty="0" smtClean="0"/>
              <a:t> </a:t>
            </a:r>
            <a:r>
              <a:rPr lang="pl-PL" sz="2400" dirty="0" err="1" smtClean="0"/>
              <a:t>charger</a:t>
            </a:r>
            <a:r>
              <a:rPr lang="pl-PL" sz="2400" dirty="0" smtClean="0"/>
              <a:t>, </a:t>
            </a:r>
            <a:r>
              <a:rPr lang="pl-PL" sz="2400" dirty="0" err="1" smtClean="0"/>
              <a:t>when</a:t>
            </a:r>
            <a:r>
              <a:rPr lang="pl-PL" sz="2400" dirty="0" smtClean="0"/>
              <a:t> </a:t>
            </a:r>
            <a:r>
              <a:rPr lang="pl-PL" sz="2400" dirty="0" err="1" smtClean="0"/>
              <a:t>battery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loaded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energy-saving</a:t>
            </a:r>
            <a:r>
              <a:rPr lang="pl-PL" sz="2400" dirty="0" smtClean="0"/>
              <a:t> </a:t>
            </a:r>
            <a:r>
              <a:rPr lang="pl-PL" sz="2400" dirty="0" err="1" smtClean="0"/>
              <a:t>bulbs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do not </a:t>
            </a:r>
            <a:r>
              <a:rPr lang="pl-PL" sz="2400" dirty="0" err="1" smtClean="0"/>
              <a:t>leave</a:t>
            </a:r>
            <a:r>
              <a:rPr lang="pl-PL" sz="2400" dirty="0" smtClean="0"/>
              <a:t> my laptop </a:t>
            </a:r>
            <a:r>
              <a:rPr lang="pl-PL" sz="2400" dirty="0" err="1" smtClean="0"/>
              <a:t>or</a:t>
            </a:r>
            <a:r>
              <a:rPr lang="pl-PL" sz="2400" dirty="0" smtClean="0"/>
              <a:t> computer on </a:t>
            </a:r>
            <a:r>
              <a:rPr lang="pl-PL" sz="2400" dirty="0" err="1" smtClean="0"/>
              <a:t>standby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turn</a:t>
            </a:r>
            <a:r>
              <a:rPr lang="pl-PL" sz="2400" dirty="0" smtClean="0"/>
              <a:t> </a:t>
            </a:r>
            <a:r>
              <a:rPr lang="pl-PL" sz="2400" dirty="0"/>
              <a:t>o</a:t>
            </a:r>
            <a:r>
              <a:rPr lang="pl-PL" sz="2400" dirty="0" smtClean="0"/>
              <a:t>ff </a:t>
            </a:r>
            <a:r>
              <a:rPr lang="pl-PL" sz="2400" dirty="0" err="1" smtClean="0"/>
              <a:t>some</a:t>
            </a:r>
            <a:r>
              <a:rPr lang="pl-PL" sz="2400" dirty="0" smtClean="0"/>
              <a:t> devices for </a:t>
            </a:r>
            <a:r>
              <a:rPr lang="pl-PL" sz="2400" dirty="0" err="1" smtClean="0"/>
              <a:t>night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buy</a:t>
            </a:r>
            <a:r>
              <a:rPr lang="pl-PL" sz="2400" dirty="0" smtClean="0"/>
              <a:t> devices with high </a:t>
            </a:r>
            <a:r>
              <a:rPr lang="pl-PL" sz="2400" dirty="0" err="1" smtClean="0"/>
              <a:t>energy-saving</a:t>
            </a:r>
            <a:r>
              <a:rPr lang="pl-PL" sz="2400" dirty="0" smtClean="0"/>
              <a:t> </a:t>
            </a:r>
            <a:r>
              <a:rPr lang="pl-PL" sz="2400" dirty="0" err="1" smtClean="0"/>
              <a:t>class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turn</a:t>
            </a:r>
            <a:r>
              <a:rPr lang="pl-PL" sz="2400" dirty="0" smtClean="0"/>
              <a:t> </a:t>
            </a:r>
            <a:r>
              <a:rPr lang="pl-PL" sz="2400" dirty="0"/>
              <a:t>o</a:t>
            </a:r>
            <a:r>
              <a:rPr lang="pl-PL" sz="2400" dirty="0" smtClean="0"/>
              <a:t>ff heating for </a:t>
            </a:r>
            <a:r>
              <a:rPr lang="pl-PL" sz="2400" dirty="0" err="1" smtClean="0"/>
              <a:t>night</a:t>
            </a:r>
            <a:r>
              <a:rPr lang="pl-PL" sz="2400" dirty="0" smtClean="0"/>
              <a:t> and </a:t>
            </a:r>
            <a:r>
              <a:rPr lang="pl-PL" sz="2400" dirty="0" err="1" smtClean="0"/>
              <a:t>when</a:t>
            </a:r>
            <a:r>
              <a:rPr lang="pl-PL" sz="2400" dirty="0" smtClean="0"/>
              <a:t> I </a:t>
            </a:r>
            <a:r>
              <a:rPr lang="pl-PL" sz="2400" dirty="0" err="1" smtClean="0"/>
              <a:t>leave</a:t>
            </a:r>
            <a:r>
              <a:rPr lang="pl-PL" sz="2400" dirty="0" smtClean="0"/>
              <a:t> house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 err="1" smtClean="0"/>
              <a:t>boil</a:t>
            </a:r>
            <a:r>
              <a:rPr lang="pl-PL" sz="2400" dirty="0" smtClean="0"/>
              <a:t> as much </a:t>
            </a:r>
            <a:r>
              <a:rPr lang="pl-PL" sz="2400" dirty="0" err="1" smtClean="0"/>
              <a:t>water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I </a:t>
            </a:r>
            <a:r>
              <a:rPr lang="pl-PL" sz="2400" dirty="0" err="1" smtClean="0"/>
              <a:t>need</a:t>
            </a:r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pl-PL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403648" cy="140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264</Words>
  <Application>Microsoft Office PowerPoint</Application>
  <PresentationFormat>Pokaz na ekranie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Results of Worksheet number 2. Energy  in my house</vt:lpstr>
      <vt:lpstr>The most used electric devices in our houses (5 most common answers)</vt:lpstr>
      <vt:lpstr>Devices, which are permanently turned on      (5 most common answers)</vt:lpstr>
      <vt:lpstr>Devices, which we leave on standby                  (5 most common answers)</vt:lpstr>
      <vt:lpstr>Devices, which we turn on only when we use them (5 most common answers)</vt:lpstr>
      <vt:lpstr>Energetic classes mostly used on electic devices.</vt:lpstr>
      <vt:lpstr> Energy spendings in my home.</vt:lpstr>
      <vt:lpstr>Examples of actions, we use to save energy   in our houses.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Agnieszka</cp:lastModifiedBy>
  <cp:revision>44</cp:revision>
  <dcterms:created xsi:type="dcterms:W3CDTF">2012-11-05T17:42:00Z</dcterms:created>
  <dcterms:modified xsi:type="dcterms:W3CDTF">2013-02-01T10:00:59Z</dcterms:modified>
</cp:coreProperties>
</file>