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6" r:id="rId5"/>
    <p:sldId id="265" r:id="rId6"/>
    <p:sldId id="278" r:id="rId7"/>
    <p:sldId id="282" r:id="rId8"/>
    <p:sldId id="281" r:id="rId9"/>
    <p:sldId id="284" r:id="rId10"/>
    <p:sldId id="267" r:id="rId11"/>
    <p:sldId id="268" r:id="rId12"/>
    <p:sldId id="28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9" autoAdjust="0"/>
    <p:restoredTop sz="9462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otX val="20"/>
      <c:rotY val="60"/>
      <c:depthPercent val="15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przyjazne środowisku</c:v>
                </c:pt>
                <c:pt idx="1">
                  <c:v>tania energia</c:v>
                </c:pt>
                <c:pt idx="2">
                  <c:v>odnawialność surowców</c:v>
                </c:pt>
                <c:pt idx="3">
                  <c:v>ocieplanie się klimatu</c:v>
                </c:pt>
                <c:pt idx="4">
                  <c:v>tani koszt inwestycji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przyjazne środowisku</c:v>
                </c:pt>
                <c:pt idx="1">
                  <c:v>tania energia</c:v>
                </c:pt>
                <c:pt idx="2">
                  <c:v>odnawialność surowców</c:v>
                </c:pt>
                <c:pt idx="3">
                  <c:v>ocieplanie się klimatu</c:v>
                </c:pt>
                <c:pt idx="4">
                  <c:v>tani koszt inwestycji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1">
                  <c:v>0.73000000000000009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Kolumna12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przyjazne środowisku</c:v>
                </c:pt>
                <c:pt idx="1">
                  <c:v>tania energia</c:v>
                </c:pt>
                <c:pt idx="2">
                  <c:v>odnawialność surowców</c:v>
                </c:pt>
                <c:pt idx="3">
                  <c:v>ocieplanie się klimatu</c:v>
                </c:pt>
                <c:pt idx="4">
                  <c:v>tani koszt inwestycji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2">
                  <c:v>0.54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Kolumna13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przyjazne środowisku</c:v>
                </c:pt>
                <c:pt idx="1">
                  <c:v>tania energia</c:v>
                </c:pt>
                <c:pt idx="2">
                  <c:v>odnawialność surowców</c:v>
                </c:pt>
                <c:pt idx="3">
                  <c:v>ocieplanie się klimatu</c:v>
                </c:pt>
                <c:pt idx="4">
                  <c:v>tani koszt inwestycji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3">
                  <c:v>0.45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Kolumna14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przyjazne środowisku</c:v>
                </c:pt>
                <c:pt idx="1">
                  <c:v>tania energia</c:v>
                </c:pt>
                <c:pt idx="2">
                  <c:v>odnawialność surowców</c:v>
                </c:pt>
                <c:pt idx="3">
                  <c:v>ocieplanie się klimatu</c:v>
                </c:pt>
                <c:pt idx="4">
                  <c:v>tani koszt inwestycji</c:v>
                </c:pt>
              </c:strCache>
            </c:strRef>
          </c:cat>
          <c:val>
            <c:numRef>
              <c:f>Arkusz1!$F$2:$F$6</c:f>
              <c:numCache>
                <c:formatCode>General</c:formatCode>
                <c:ptCount val="5"/>
                <c:pt idx="4">
                  <c:v>0.9</c:v>
                </c:pt>
              </c:numCache>
            </c:numRef>
          </c:val>
        </c:ser>
        <c:dLbls/>
        <c:shape val="cylinder"/>
        <c:axId val="126829696"/>
        <c:axId val="126831232"/>
        <c:axId val="0"/>
      </c:bar3DChart>
      <c:catAx>
        <c:axId val="126829696"/>
        <c:scaling>
          <c:orientation val="minMax"/>
        </c:scaling>
        <c:axPos val="b"/>
        <c:tickLblPos val="nextTo"/>
        <c:crossAx val="126831232"/>
        <c:crosses val="autoZero"/>
        <c:auto val="1"/>
        <c:lblAlgn val="ctr"/>
        <c:lblOffset val="100"/>
      </c:catAx>
      <c:valAx>
        <c:axId val="126831232"/>
        <c:scaling>
          <c:orientation val="minMax"/>
        </c:scaling>
        <c:axPos val="l"/>
        <c:majorGridlines/>
        <c:numFmt formatCode="0%" sourceLinked="1"/>
        <c:tickLblPos val="nextTo"/>
        <c:crossAx val="126829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otX val="20"/>
      <c:rotY val="80"/>
      <c:depthPercent val="18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Arkusz1!$A$2:$A$8</c:f>
              <c:strCache>
                <c:ptCount val="7"/>
                <c:pt idx="0">
                  <c:v>woda płynąca</c:v>
                </c:pt>
                <c:pt idx="1">
                  <c:v>fale morskie</c:v>
                </c:pt>
                <c:pt idx="2">
                  <c:v>słoneczna</c:v>
                </c:pt>
                <c:pt idx="3">
                  <c:v>wiatrowa</c:v>
                </c:pt>
                <c:pt idx="4">
                  <c:v>biogaz</c:v>
                </c:pt>
                <c:pt idx="5">
                  <c:v>biomasa</c:v>
                </c:pt>
                <c:pt idx="6">
                  <c:v>geotermalna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cat>
            <c:strRef>
              <c:f>Arkusz1!$A$2:$A$8</c:f>
              <c:strCache>
                <c:ptCount val="7"/>
                <c:pt idx="0">
                  <c:v>woda płynąca</c:v>
                </c:pt>
                <c:pt idx="1">
                  <c:v>fale morskie</c:v>
                </c:pt>
                <c:pt idx="2">
                  <c:v>słoneczna</c:v>
                </c:pt>
                <c:pt idx="3">
                  <c:v>wiatrowa</c:v>
                </c:pt>
                <c:pt idx="4">
                  <c:v>biogaz</c:v>
                </c:pt>
                <c:pt idx="5">
                  <c:v>biomasa</c:v>
                </c:pt>
                <c:pt idx="6">
                  <c:v>geotermalna</c:v>
                </c:pt>
              </c:strCache>
            </c:strRef>
          </c:cat>
          <c:val>
            <c:numRef>
              <c:f>Arkusz1!$C$2:$C$8</c:f>
              <c:numCache>
                <c:formatCode>0%</c:formatCode>
                <c:ptCount val="7"/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cat>
            <c:strRef>
              <c:f>Arkusz1!$A$2:$A$8</c:f>
              <c:strCache>
                <c:ptCount val="7"/>
                <c:pt idx="0">
                  <c:v>woda płynąca</c:v>
                </c:pt>
                <c:pt idx="1">
                  <c:v>fale morskie</c:v>
                </c:pt>
                <c:pt idx="2">
                  <c:v>słoneczna</c:v>
                </c:pt>
                <c:pt idx="3">
                  <c:v>wiatrowa</c:v>
                </c:pt>
                <c:pt idx="4">
                  <c:v>biogaz</c:v>
                </c:pt>
                <c:pt idx="5">
                  <c:v>biomasa</c:v>
                </c:pt>
                <c:pt idx="6">
                  <c:v>geotermalna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cat>
            <c:strRef>
              <c:f>Arkusz1!$A$2:$A$8</c:f>
              <c:strCache>
                <c:ptCount val="7"/>
                <c:pt idx="0">
                  <c:v>woda płynąca</c:v>
                </c:pt>
                <c:pt idx="1">
                  <c:v>fale morskie</c:v>
                </c:pt>
                <c:pt idx="2">
                  <c:v>słoneczna</c:v>
                </c:pt>
                <c:pt idx="3">
                  <c:v>wiatrowa</c:v>
                </c:pt>
                <c:pt idx="4">
                  <c:v>biogaz</c:v>
                </c:pt>
                <c:pt idx="5">
                  <c:v>biomasa</c:v>
                </c:pt>
                <c:pt idx="6">
                  <c:v>geotermalna</c:v>
                </c:pt>
              </c:strCache>
            </c:strRef>
          </c:cat>
          <c:val>
            <c:numRef>
              <c:f>Arkusz1!$E$2:$E$8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Seria 5</c:v>
                </c:pt>
              </c:strCache>
            </c:strRef>
          </c:tx>
          <c:cat>
            <c:strRef>
              <c:f>Arkusz1!$A$2:$A$8</c:f>
              <c:strCache>
                <c:ptCount val="7"/>
                <c:pt idx="0">
                  <c:v>woda płynąca</c:v>
                </c:pt>
                <c:pt idx="1">
                  <c:v>fale morskie</c:v>
                </c:pt>
                <c:pt idx="2">
                  <c:v>słoneczna</c:v>
                </c:pt>
                <c:pt idx="3">
                  <c:v>wiatrowa</c:v>
                </c:pt>
                <c:pt idx="4">
                  <c:v>biogaz</c:v>
                </c:pt>
                <c:pt idx="5">
                  <c:v>biomasa</c:v>
                </c:pt>
                <c:pt idx="6">
                  <c:v>geotermalna</c:v>
                </c:pt>
              </c:strCache>
            </c:strRef>
          </c:cat>
          <c:val>
            <c:numRef>
              <c:f>Arkusz1!$F$2:$F$8</c:f>
              <c:numCache>
                <c:formatCode>General</c:formatCode>
                <c:ptCount val="7"/>
                <c:pt idx="4">
                  <c:v>0.4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Seria 6</c:v>
                </c:pt>
              </c:strCache>
            </c:strRef>
          </c:tx>
          <c:cat>
            <c:strRef>
              <c:f>Arkusz1!$A$2:$A$8</c:f>
              <c:strCache>
                <c:ptCount val="7"/>
                <c:pt idx="0">
                  <c:v>woda płynąca</c:v>
                </c:pt>
                <c:pt idx="1">
                  <c:v>fale morskie</c:v>
                </c:pt>
                <c:pt idx="2">
                  <c:v>słoneczna</c:v>
                </c:pt>
                <c:pt idx="3">
                  <c:v>wiatrowa</c:v>
                </c:pt>
                <c:pt idx="4">
                  <c:v>biogaz</c:v>
                </c:pt>
                <c:pt idx="5">
                  <c:v>biomasa</c:v>
                </c:pt>
                <c:pt idx="6">
                  <c:v>geotermalna</c:v>
                </c:pt>
              </c:strCache>
            </c:strRef>
          </c:cat>
          <c:val>
            <c:numRef>
              <c:f>Arkusz1!$G$2:$G$8</c:f>
              <c:numCache>
                <c:formatCode>General</c:formatCode>
                <c:ptCount val="7"/>
                <c:pt idx="5">
                  <c:v>0.60000000000000009</c:v>
                </c:pt>
              </c:numCache>
            </c:numRef>
          </c:val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Seria 7</c:v>
                </c:pt>
              </c:strCache>
            </c:strRef>
          </c:tx>
          <c:cat>
            <c:strRef>
              <c:f>Arkusz1!$A$2:$A$8</c:f>
              <c:strCache>
                <c:ptCount val="7"/>
                <c:pt idx="0">
                  <c:v>woda płynąca</c:v>
                </c:pt>
                <c:pt idx="1">
                  <c:v>fale morskie</c:v>
                </c:pt>
                <c:pt idx="2">
                  <c:v>słoneczna</c:v>
                </c:pt>
                <c:pt idx="3">
                  <c:v>wiatrowa</c:v>
                </c:pt>
                <c:pt idx="4">
                  <c:v>biogaz</c:v>
                </c:pt>
                <c:pt idx="5">
                  <c:v>biomasa</c:v>
                </c:pt>
                <c:pt idx="6">
                  <c:v>geotermalna</c:v>
                </c:pt>
              </c:strCache>
            </c:strRef>
          </c:cat>
          <c:val>
            <c:numRef>
              <c:f>Arkusz1!$H$2:$H$8</c:f>
              <c:numCache>
                <c:formatCode>General</c:formatCode>
                <c:ptCount val="7"/>
                <c:pt idx="6">
                  <c:v>0.8</c:v>
                </c:pt>
              </c:numCache>
            </c:numRef>
          </c:val>
        </c:ser>
        <c:dLbls/>
        <c:shape val="cylinder"/>
        <c:axId val="126893056"/>
        <c:axId val="126944000"/>
        <c:axId val="0"/>
      </c:bar3DChart>
      <c:catAx>
        <c:axId val="126893056"/>
        <c:scaling>
          <c:orientation val="minMax"/>
        </c:scaling>
        <c:axPos val="b"/>
        <c:tickLblPos val="nextTo"/>
        <c:crossAx val="126944000"/>
        <c:crosses val="autoZero"/>
        <c:auto val="1"/>
        <c:lblAlgn val="ctr"/>
        <c:lblOffset val="100"/>
      </c:catAx>
      <c:valAx>
        <c:axId val="126944000"/>
        <c:scaling>
          <c:orientation val="minMax"/>
        </c:scaling>
        <c:axPos val="l"/>
        <c:majorGridlines/>
        <c:numFmt formatCode="0%" sourceLinked="1"/>
        <c:tickLblPos val="nextTo"/>
        <c:crossAx val="126893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otX val="20"/>
      <c:rotY val="60"/>
      <c:depthPercent val="15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wodne</c:v>
                </c:pt>
                <c:pt idx="1">
                  <c:v>wiatrowe</c:v>
                </c:pt>
                <c:pt idx="2">
                  <c:v>słoneczne</c:v>
                </c:pt>
                <c:pt idx="3">
                  <c:v>jądrowe</c:v>
                </c:pt>
                <c:pt idx="4">
                  <c:v>geotermalne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 formatCode="0%">
                  <c:v>0.2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wodne</c:v>
                </c:pt>
                <c:pt idx="1">
                  <c:v>wiatrowe</c:v>
                </c:pt>
                <c:pt idx="2">
                  <c:v>słoneczne</c:v>
                </c:pt>
                <c:pt idx="3">
                  <c:v>jądrowe</c:v>
                </c:pt>
                <c:pt idx="4">
                  <c:v>geotermalne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wodne</c:v>
                </c:pt>
                <c:pt idx="1">
                  <c:v>wiatrowe</c:v>
                </c:pt>
                <c:pt idx="2">
                  <c:v>słoneczne</c:v>
                </c:pt>
                <c:pt idx="3">
                  <c:v>jądrowe</c:v>
                </c:pt>
                <c:pt idx="4">
                  <c:v>geotermalne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2">
                  <c:v>0.1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wodne</c:v>
                </c:pt>
                <c:pt idx="1">
                  <c:v>wiatrowe</c:v>
                </c:pt>
                <c:pt idx="2">
                  <c:v>słoneczne</c:v>
                </c:pt>
                <c:pt idx="3">
                  <c:v>jądrowe</c:v>
                </c:pt>
                <c:pt idx="4">
                  <c:v>geotermalne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3">
                  <c:v>0.1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Seria 5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wodne</c:v>
                </c:pt>
                <c:pt idx="1">
                  <c:v>wiatrowe</c:v>
                </c:pt>
                <c:pt idx="2">
                  <c:v>słoneczne</c:v>
                </c:pt>
                <c:pt idx="3">
                  <c:v>jądrowe</c:v>
                </c:pt>
                <c:pt idx="4">
                  <c:v>geotermalne</c:v>
                </c:pt>
              </c:strCache>
            </c:strRef>
          </c:cat>
          <c:val>
            <c:numRef>
              <c:f>Arkusz1!$F$2:$F$6</c:f>
              <c:numCache>
                <c:formatCode>General</c:formatCode>
                <c:ptCount val="5"/>
                <c:pt idx="4">
                  <c:v>0.2</c:v>
                </c:pt>
              </c:numCache>
            </c:numRef>
          </c:val>
        </c:ser>
        <c:dLbls/>
        <c:shape val="cylinder"/>
        <c:axId val="126978688"/>
        <c:axId val="126996864"/>
        <c:axId val="0"/>
      </c:bar3DChart>
      <c:catAx>
        <c:axId val="126978688"/>
        <c:scaling>
          <c:orientation val="minMax"/>
        </c:scaling>
        <c:axPos val="b"/>
        <c:tickLblPos val="nextTo"/>
        <c:crossAx val="126996864"/>
        <c:crosses val="autoZero"/>
        <c:auto val="1"/>
        <c:lblAlgn val="ctr"/>
        <c:lblOffset val="100"/>
      </c:catAx>
      <c:valAx>
        <c:axId val="126996864"/>
        <c:scaling>
          <c:orientation val="minMax"/>
        </c:scaling>
        <c:axPos val="l"/>
        <c:majorGridlines/>
        <c:numFmt formatCode="0%" sourceLinked="1"/>
        <c:tickLblPos val="nextTo"/>
        <c:crossAx val="126978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otX val="20"/>
      <c:depthPercent val="150"/>
      <c:rAngAx val="1"/>
    </c:view3D>
    <c:plotArea>
      <c:layout>
        <c:manualLayout>
          <c:layoutTarget val="inner"/>
          <c:xMode val="edge"/>
          <c:yMode val="edge"/>
          <c:x val="0.13241057507020293"/>
          <c:y val="4.593854390779456E-2"/>
          <c:w val="0.86758942492979718"/>
          <c:h val="0.84886131538557219"/>
        </c:manualLayout>
      </c:layout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słoneczna</c:v>
                </c:pt>
                <c:pt idx="1">
                  <c:v>wiatrowa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 formatCode="0%">
                  <c:v>0.8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słoneczna</c:v>
                </c:pt>
                <c:pt idx="1">
                  <c:v>wiatrowa</c:v>
                </c:pt>
              </c:strCache>
            </c:strRef>
          </c:cat>
          <c:val>
            <c:numRef>
              <c:f>Arkusz1!$C$2:$C$3</c:f>
              <c:numCache>
                <c:formatCode>0%</c:formatCode>
                <c:ptCount val="2"/>
                <c:pt idx="1">
                  <c:v>0.2</c:v>
                </c:pt>
              </c:numCache>
            </c:numRef>
          </c:val>
        </c:ser>
        <c:dLbls/>
        <c:shape val="cylinder"/>
        <c:axId val="128037632"/>
        <c:axId val="128039168"/>
        <c:axId val="0"/>
      </c:bar3DChart>
      <c:catAx>
        <c:axId val="128037632"/>
        <c:scaling>
          <c:orientation val="minMax"/>
        </c:scaling>
        <c:axPos val="b"/>
        <c:tickLblPos val="nextTo"/>
        <c:crossAx val="128039168"/>
        <c:crosses val="autoZero"/>
        <c:auto val="1"/>
        <c:lblAlgn val="ctr"/>
        <c:lblOffset val="100"/>
      </c:catAx>
      <c:valAx>
        <c:axId val="128039168"/>
        <c:scaling>
          <c:orientation val="minMax"/>
        </c:scaling>
        <c:axPos val="l"/>
        <c:majorGridlines/>
        <c:numFmt formatCode="0%" sourceLinked="1"/>
        <c:tickLblPos val="nextTo"/>
        <c:crossAx val="128037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A143-5CCC-4D07-B5D4-74EF8C07EF19}" type="datetimeFigureOut">
              <a:rPr lang="pl-PL" smtClean="0"/>
              <a:pPr/>
              <a:t>2012-12-07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63688" y="980728"/>
            <a:ext cx="6900882" cy="2736304"/>
          </a:xfrm>
        </p:spPr>
        <p:txBody>
          <a:bodyPr>
            <a:normAutofit fontScale="90000"/>
          </a:bodyPr>
          <a:lstStyle/>
          <a:p>
            <a:r>
              <a:rPr lang="pl-PL" sz="5400" dirty="0" smtClean="0"/>
              <a:t>Wyniki karty pracy nr 1.</a:t>
            </a:r>
            <a:br>
              <a:rPr lang="pl-PL" sz="5400" dirty="0" smtClean="0"/>
            </a:br>
            <a:r>
              <a:rPr lang="pl-PL" sz="5400" b="1" i="1" dirty="0" smtClean="0"/>
              <a:t/>
            </a:r>
            <a:br>
              <a:rPr lang="pl-PL" sz="5400" b="1" i="1" dirty="0" smtClean="0"/>
            </a:br>
            <a:r>
              <a:rPr lang="pl-PL" sz="8000" b="1" i="1" dirty="0" smtClean="0"/>
              <a:t>Świadomość ekologiczna</a:t>
            </a:r>
            <a:endParaRPr lang="pl-PL" sz="8000" b="1" i="1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Jaki typ energetyki mógłby służyć do zaopatrywania w energię Twojego miasta/domu?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xmlns="" val="3858035119"/>
              </p:ext>
            </p:extLst>
          </p:nvPr>
        </p:nvGraphicFramePr>
        <p:xfrm>
          <a:off x="1835696" y="1397000"/>
          <a:ext cx="6264696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404664"/>
            <a:ext cx="6900882" cy="11521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Uzasadnienia wyboru </a:t>
            </a:r>
            <a:br>
              <a:rPr lang="pl-PL" sz="2800" dirty="0" smtClean="0"/>
            </a:br>
            <a:r>
              <a:rPr lang="pl-PL" sz="2800" dirty="0" smtClean="0"/>
              <a:t>– energia słoneczna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1835696" y="1484784"/>
            <a:ext cx="33123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Możliwość montowania paneli              na budynkach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Łatwy montaż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Oszczędności                         w gospodarstwach domowych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Niskie koszty inwestycji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Brak zanieczyszczeń powietrza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800" dirty="0"/>
          </a:p>
        </p:txBody>
      </p:sp>
      <p:sp>
        <p:nvSpPr>
          <p:cNvPr id="10" name="Shape 64"/>
          <p:cNvSpPr/>
          <p:nvPr/>
        </p:nvSpPr>
        <p:spPr>
          <a:xfrm>
            <a:off x="5292080" y="1772816"/>
            <a:ext cx="3600399" cy="403244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476672"/>
            <a:ext cx="6900882" cy="100811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Uzasadnienia wyboru </a:t>
            </a:r>
            <a:br>
              <a:rPr lang="pl-PL" sz="2800" dirty="0" smtClean="0"/>
            </a:br>
            <a:r>
              <a:rPr lang="pl-PL" sz="2800" dirty="0" smtClean="0"/>
              <a:t>– energia wiatrowa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1643043" y="2049139"/>
            <a:ext cx="314498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Dobre warunki przyrodnicze na Śląsku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Niski koszt inwestycji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Darmowe źródło energii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Oszczędności dla gminy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Brak zanieczyszczeń powietrza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800" dirty="0"/>
          </a:p>
        </p:txBody>
      </p:sp>
      <p:pic>
        <p:nvPicPr>
          <p:cNvPr id="4098" name="Obraz 7" descr="Opis: http://media.tauron-pe.pl/file/mediakit-w/449234/b4/tauron-ekoenergia-farma-wiatrowa-w-zagorz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5"/>
            <a:ext cx="368494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41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Wymień 3 przyczyny, które mogą zachęcać     do stosowania alternatywnej energii.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xmlns="" val="2494299261"/>
              </p:ext>
            </p:extLst>
          </p:nvPr>
        </p:nvGraphicFramePr>
        <p:xfrm>
          <a:off x="1643042" y="1412776"/>
          <a:ext cx="698415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28215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Wymień 5 znanych Ci źródeł energii alternatywnej.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1532726028"/>
              </p:ext>
            </p:extLst>
          </p:nvPr>
        </p:nvGraphicFramePr>
        <p:xfrm>
          <a:off x="1643042" y="1412776"/>
          <a:ext cx="7105422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Jaki typ energetyki powinniśmy rozwijać               w Polsce?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xmlns="" val="3569654847"/>
              </p:ext>
            </p:extLst>
          </p:nvPr>
        </p:nvGraphicFramePr>
        <p:xfrm>
          <a:off x="1643042" y="1397000"/>
          <a:ext cx="6889398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426170"/>
          </a:xfrm>
        </p:spPr>
        <p:txBody>
          <a:bodyPr>
            <a:noAutofit/>
          </a:bodyPr>
          <a:lstStyle/>
          <a:p>
            <a:r>
              <a:rPr lang="pl-PL" sz="2800" dirty="0" smtClean="0"/>
              <a:t>Uzasadnienia uczniów</a:t>
            </a:r>
            <a:br>
              <a:rPr lang="pl-PL" sz="2800" dirty="0" smtClean="0"/>
            </a:br>
            <a:r>
              <a:rPr lang="pl-PL" sz="2800" dirty="0" smtClean="0"/>
              <a:t> – odpowiedzi na temat wyboru  </a:t>
            </a:r>
            <a:br>
              <a:rPr lang="pl-PL" sz="2800" dirty="0" smtClean="0"/>
            </a:br>
            <a:r>
              <a:rPr lang="pl-PL" sz="2800" dirty="0" smtClean="0"/>
              <a:t>energetyki wodnej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051720" y="1700808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Nie zanieczyszczają środowiska naturalnego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Mogą być instalowane także na małych ciekach wodnych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Darmowy surowiec</a:t>
            </a:r>
            <a:endParaRPr lang="pl-PL" sz="2400" dirty="0"/>
          </a:p>
        </p:txBody>
      </p:sp>
      <p:pic>
        <p:nvPicPr>
          <p:cNvPr id="5122" name="Obraz 5" descr="Opis: http://media.tauron-pe.pl/file/mediakit-w/350024/4/elektrownia-wodna-roznow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687" y="3789040"/>
            <a:ext cx="4339170" cy="272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426170"/>
          </a:xfrm>
        </p:spPr>
        <p:txBody>
          <a:bodyPr>
            <a:noAutofit/>
          </a:bodyPr>
          <a:lstStyle/>
          <a:p>
            <a:r>
              <a:rPr lang="pl-PL" sz="2800" dirty="0" smtClean="0"/>
              <a:t> Uzasadnienia uczniów</a:t>
            </a:r>
            <a:br>
              <a:rPr lang="pl-PL" sz="2800" dirty="0" smtClean="0"/>
            </a:br>
            <a:r>
              <a:rPr lang="pl-PL" sz="2800" dirty="0" smtClean="0"/>
              <a:t> – odpowiedzi na temat wyboru </a:t>
            </a:r>
            <a:br>
              <a:rPr lang="pl-PL" sz="2800" dirty="0" smtClean="0"/>
            </a:br>
            <a:r>
              <a:rPr lang="pl-PL" sz="2800" dirty="0" smtClean="0"/>
              <a:t>energetyki wiatrowej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051720" y="170080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Zapobiegają globalnemu ociepleniu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Duża częstotliwość wiatrów w Polsce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/>
              <a:t>T</a:t>
            </a:r>
            <a:r>
              <a:rPr lang="pl-PL" sz="2400" dirty="0" smtClean="0"/>
              <a:t>ania inwestycja</a:t>
            </a:r>
          </a:p>
        </p:txBody>
      </p:sp>
      <p:pic>
        <p:nvPicPr>
          <p:cNvPr id="3074" name="Obraz 1" descr="http://www.praze.pl/UserFiles/Image/zdjecia%20do%20OZE/wiatra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44682"/>
            <a:ext cx="4608511" cy="30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57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426170"/>
          </a:xfrm>
        </p:spPr>
        <p:txBody>
          <a:bodyPr>
            <a:noAutofit/>
          </a:bodyPr>
          <a:lstStyle/>
          <a:p>
            <a:r>
              <a:rPr lang="pl-PL" sz="2800" dirty="0" smtClean="0"/>
              <a:t> Uzasadnienia uczniów</a:t>
            </a:r>
            <a:br>
              <a:rPr lang="pl-PL" sz="2800" dirty="0" smtClean="0"/>
            </a:br>
            <a:r>
              <a:rPr lang="pl-PL" sz="2800" dirty="0" smtClean="0"/>
              <a:t> – odpowiedzi na temat wyboru </a:t>
            </a:r>
            <a:br>
              <a:rPr lang="pl-PL" sz="2800" dirty="0" smtClean="0"/>
            </a:br>
            <a:r>
              <a:rPr lang="pl-PL" sz="2800" dirty="0" smtClean="0"/>
              <a:t>energetyki słonecznej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051720" y="170080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Opłacalność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Niewyczerpywalne źródło energii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Niskie koszty montażu paneli słonecznych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4320480" cy="300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0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282154"/>
          </a:xfrm>
        </p:spPr>
        <p:txBody>
          <a:bodyPr>
            <a:noAutofit/>
          </a:bodyPr>
          <a:lstStyle/>
          <a:p>
            <a:r>
              <a:rPr lang="pl-PL" sz="2800" dirty="0" smtClean="0"/>
              <a:t>Uzasadnienia uczniów</a:t>
            </a:r>
            <a:br>
              <a:rPr lang="pl-PL" sz="2800" dirty="0" smtClean="0"/>
            </a:br>
            <a:r>
              <a:rPr lang="pl-PL" sz="2800" dirty="0" smtClean="0"/>
              <a:t> – odpowiedzi na temat wyboru </a:t>
            </a:r>
            <a:br>
              <a:rPr lang="pl-PL" sz="2800" dirty="0" smtClean="0"/>
            </a:br>
            <a:r>
              <a:rPr lang="pl-PL" sz="2800" dirty="0" smtClean="0"/>
              <a:t>energetyki jądrowej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051720" y="170080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Bezpieczeństwo energetyczne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Duża wydajność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Nie zanieczyszcza powietrza</a:t>
            </a:r>
          </a:p>
        </p:txBody>
      </p:sp>
      <p:pic>
        <p:nvPicPr>
          <p:cNvPr id="6146" name="Picture 2" descr="http://www.elektroonline.pl/img/media/12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118548"/>
            <a:ext cx="4536504" cy="30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0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354162"/>
          </a:xfrm>
        </p:spPr>
        <p:txBody>
          <a:bodyPr>
            <a:noAutofit/>
          </a:bodyPr>
          <a:lstStyle/>
          <a:p>
            <a:r>
              <a:rPr lang="pl-PL" sz="2800" dirty="0" smtClean="0"/>
              <a:t> Uzasadnienia uczniów</a:t>
            </a:r>
            <a:br>
              <a:rPr lang="pl-PL" sz="2800" dirty="0" smtClean="0"/>
            </a:br>
            <a:r>
              <a:rPr lang="pl-PL" sz="2800" dirty="0" smtClean="0"/>
              <a:t> – odpowiedzi na temat wyboru </a:t>
            </a:r>
            <a:br>
              <a:rPr lang="pl-PL" sz="2800" dirty="0" smtClean="0"/>
            </a:br>
            <a:r>
              <a:rPr lang="pl-PL" sz="2800" dirty="0" smtClean="0"/>
              <a:t>energetyki geotermalnej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051720" y="1734710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Korzystne warunki środowiska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Wysoka temperatura wód geotermalnych w Polsce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Darmowy surowiec</a:t>
            </a:r>
            <a:endParaRPr lang="pl-PL" sz="2400" dirty="0"/>
          </a:p>
        </p:txBody>
      </p:sp>
      <p:pic>
        <p:nvPicPr>
          <p:cNvPr id="1026" name="Obraz 4" descr="http://s2.manifo.com/usr/0/06C3/fa/img/f6388_elektrowniageotermal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407359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11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148</Words>
  <Application>Microsoft Office PowerPoint</Application>
  <PresentationFormat>Pokaz na ekranie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Wyniki karty pracy nr 1.  Świadomość ekologiczna</vt:lpstr>
      <vt:lpstr>Wymień 3 przyczyny, które mogą zachęcać     do stosowania alternatywnej energii.</vt:lpstr>
      <vt:lpstr>Wymień 5 znanych Ci źródeł energii alternatywnej.</vt:lpstr>
      <vt:lpstr>Jaki typ energetyki powinniśmy rozwijać               w Polsce?</vt:lpstr>
      <vt:lpstr>Uzasadnienia uczniów  – odpowiedzi na temat wyboru   energetyki wodnej</vt:lpstr>
      <vt:lpstr> Uzasadnienia uczniów  – odpowiedzi na temat wyboru  energetyki wiatrowej</vt:lpstr>
      <vt:lpstr> Uzasadnienia uczniów  – odpowiedzi na temat wyboru  energetyki słonecznej</vt:lpstr>
      <vt:lpstr>Uzasadnienia uczniów  – odpowiedzi na temat wyboru  energetyki jądrowej</vt:lpstr>
      <vt:lpstr> Uzasadnienia uczniów  – odpowiedzi na temat wyboru  energetyki geotermalnej</vt:lpstr>
      <vt:lpstr>Jaki typ energetyki mógłby służyć do zaopatrywania w energię Twojego miasta/domu?</vt:lpstr>
      <vt:lpstr>Uzasadnienia wyboru  – energia słoneczna</vt:lpstr>
      <vt:lpstr>Uzasadnienia wyboru  – energia wiatrowa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Edyta</dc:creator>
  <cp:lastModifiedBy>Dyrekcja</cp:lastModifiedBy>
  <cp:revision>23</cp:revision>
  <dcterms:created xsi:type="dcterms:W3CDTF">2012-11-05T17:42:00Z</dcterms:created>
  <dcterms:modified xsi:type="dcterms:W3CDTF">2012-12-07T12:14:54Z</dcterms:modified>
</cp:coreProperties>
</file>