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50" d="100"/>
          <a:sy n="5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A8B53-7198-4CB6-A0B3-67D765D4D841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FE4A-3F6E-4506-B1B8-3A37267ACAF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BFE4A-3F6E-4506-B1B8-3A37267ACAFB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2B8F-9FBB-45BC-B024-5668B1A593DD}" type="datetimeFigureOut">
              <a:rPr lang="pl-PL" smtClean="0"/>
              <a:t>2013-11-13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2A507-4465-4379-BA61-A0A517D731B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l.wikipedia.org/wiki/Plik:Information_icon.sv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pl.wikipedia.org/wiki/Plik:Pripyat_1986.og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77795" y="117693"/>
            <a:ext cx="4956998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" pitchFamily="18" charset="0"/>
              </a:rPr>
              <a:t>ENERGIA</a:t>
            </a:r>
          </a:p>
          <a:p>
            <a:pPr algn="ctr"/>
            <a:endParaRPr lang="pl-PL" sz="7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" pitchFamily="18" charset="0"/>
            </a:endParaRPr>
          </a:p>
          <a:p>
            <a:pPr algn="ctr"/>
            <a:endParaRPr lang="pl-PL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" pitchFamily="18" charset="0"/>
            </a:endParaRPr>
          </a:p>
          <a:p>
            <a:pPr algn="ctr"/>
            <a:endParaRPr lang="pl-PL" sz="7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" pitchFamily="18" charset="0"/>
            </a:endParaRPr>
          </a:p>
          <a:p>
            <a:pPr algn="ctr"/>
            <a:endParaRPr lang="pl-PL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" pitchFamily="18" charset="0"/>
            </a:endParaRPr>
          </a:p>
          <a:p>
            <a:pPr algn="ctr"/>
            <a:r>
              <a:rPr lang="pl-PL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entury" pitchFamily="18" charset="0"/>
              </a:rPr>
              <a:t>JĄDROWA</a:t>
            </a:r>
            <a:endParaRPr lang="pl-PL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4246" y="0"/>
            <a:ext cx="83233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NAJSTARSZA ELEKTROWNIA </a:t>
            </a:r>
          </a:p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JĄDROWA</a:t>
            </a:r>
          </a:p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 ŚWIECIE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6956" y="2967335"/>
            <a:ext cx="735009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10000" b="1" cap="all" spc="0" dirty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Ravie" pitchFamily="82" charset="0"/>
              </a:rPr>
              <a:t>OBNINSK</a:t>
            </a:r>
            <a:endParaRPr lang="pl-PL" sz="10000" b="1" cap="all" spc="0" dirty="0">
              <a:ln/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Ravie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800px-Obninsk-F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445" y="3113584"/>
            <a:ext cx="4992555" cy="374441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404664"/>
            <a:ext cx="43924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elektrownia jądrowa położona na terenie miasta Obnińsk, około 100 km od Moskwy. Jest to pierwsza cywilna elektrownia atomowa na świecie. Elektrownia ta jest znana pod nazwą </a:t>
            </a:r>
            <a:r>
              <a:rPr lang="pl-PL" sz="3200" i="1" dirty="0" smtClean="0"/>
              <a:t>APS-１ Obninsk</a:t>
            </a:r>
            <a:r>
              <a:rPr lang="pl-PL" sz="3200" dirty="0" smtClean="0"/>
              <a:t> (Atomic Power Station 1 Obninsk).</a:t>
            </a:r>
            <a:endParaRPr lang="pl-PL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4392488" cy="6963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50" dirty="0" smtClean="0"/>
              <a:t>Budowę rozpoczęto 1 stycznia 1951. Osiągnięcie stanu krytycznego reaktora nastąpiło 1 czerwca 1954, a pierwsze przekazanie energii do sieci nastąpiło 26 czerwca 1954. Przez 10 lat była to jedyna elektrownia atomowa w Związku Radzieckim.</a:t>
            </a:r>
          </a:p>
          <a:p>
            <a:r>
              <a:rPr lang="pl-PL" sz="2350" dirty="0" smtClean="0"/>
              <a:t>Została wyłączona 29 kwietnia 2002, czyli po prawie pół wieku nieprzerwanej pracy. W dzisiejszych czasach elektrownia ta wystarczyłaby do zapewnienia energii około 2 tysiącom współczesnych gospodarstw domowych (w latach pięćdziesiątych zapotrzebowanie na energię elektryczną było mniejsze).</a:t>
            </a:r>
            <a:endParaRPr lang="pl-PL" sz="2350" dirty="0"/>
          </a:p>
        </p:txBody>
      </p:sp>
      <p:pic>
        <p:nvPicPr>
          <p:cNvPr id="3" name="Obraz 2" descr="800px-Obninsk-A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7956" y="0"/>
            <a:ext cx="4956043" cy="37170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2132856"/>
            <a:ext cx="958974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KATASTROFY ZWIĄZANE </a:t>
            </a:r>
          </a:p>
          <a:p>
            <a:pPr algn="ctr"/>
            <a:r>
              <a:rPr lang="pl-PL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 ENERGIĄ JĄDROWĄ</a:t>
            </a:r>
            <a:endParaRPr lang="pl-PL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0"/>
            <a:ext cx="67047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AWARIA ELEKTROWNI </a:t>
            </a:r>
          </a:p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JĄDROWEJ W LUCENS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7281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jedna z czterech najpoważniejszych awarii elektrowni jądrowej w historii. Miała miejsce 21 stycznia 1969 roku w eksperymentalnej elektrowni jądrowej małej mocy koło Lucens w Szwajcarii. W awarii nikt nie został ranny, ani nie otrzymał dużych dawek promieniowania jonizującego</a:t>
            </a:r>
            <a:r>
              <a:rPr kumimoji="0" lang="pl-PL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[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Analizy i badania związane z awarią zakończono w 1980.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Awaria doprowadziła do uszkodzenia rdzenia reaktora, przegrzewając materiał paliwowy, niszcząc koszulki paliwowe i ściany obiegu pierwotnego. Dopiero czwarta bariera ochronna, obudowa bezpieczeństwa w postaci ścian jaskini, w której zbudowano reaktor - powstrzymała dalsze rozpraszanie się substancji promieniotwórczych.</a:t>
            </a:r>
          </a:p>
        </p:txBody>
      </p:sp>
      <p:pic>
        <p:nvPicPr>
          <p:cNvPr id="9220" name="Picture 4" descr="Information ic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92075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276872"/>
            <a:ext cx="946854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50" dirty="0" smtClean="0"/>
              <a:t> miał miejsce 28 marca 1979 r. kiedy to nastąpiło częściowe stopienie rdzenia w drugim reaktorze (TMI-2) , Przypadek ten opisywany jest jako najpoważniejszy wypadek w Stanach Zjednoczonych w historii komercyjnych reaktorów jądrowych. Jest to też najpoważniejszy wypadek w historii jakiemu uległ reaktor typu PWR.</a:t>
            </a:r>
          </a:p>
          <a:p>
            <a:r>
              <a:rPr lang="pl-PL" sz="2750" dirty="0" smtClean="0"/>
              <a:t>Elektrownia atomowa jest położona na sztucznej wyspie o powierzchni 3,29 km² 16 km od miasta Harrisburg (stolicy stanu Pensylwania), zamieszkanego przez 50 tys. osób. W odległości 8 km od elektrowni mieszkało w czasie wypadku 25 tys. osób.</a:t>
            </a:r>
          </a:p>
        </p:txBody>
      </p:sp>
      <p:sp>
        <p:nvSpPr>
          <p:cNvPr id="3" name="Prostokąt 2"/>
          <p:cNvSpPr/>
          <p:nvPr/>
        </p:nvSpPr>
        <p:spPr>
          <a:xfrm>
            <a:off x="1259632" y="0"/>
            <a:ext cx="6645281" cy="24468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1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WYPADEK ELEKTROWNI</a:t>
            </a:r>
          </a:p>
          <a:p>
            <a:pPr algn="ctr"/>
            <a:r>
              <a:rPr lang="pl-PL" sz="51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JĄDROWEJ</a:t>
            </a:r>
          </a:p>
          <a:p>
            <a:pPr algn="ctr"/>
            <a:r>
              <a:rPr lang="pl-PL" sz="5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THREE MILE ISLAND</a:t>
            </a:r>
            <a:endParaRPr lang="pl-PL" sz="51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Obsługa zdołała utrzymać kontrolę nad reaktorem, a żadna z osób nie została napromieniowana w stopniu zagrażającym zdrowiu. Wypadek miał jednak poważne ekonomiczne i społeczne konsekwencje, na co nałożył się oprócz samej awarii sam proces dekontaminacji, który okazał się zbyt powolny, a także niezwykle kosztowny.</a:t>
            </a:r>
          </a:p>
          <a:p>
            <a:r>
              <a:rPr lang="pl-PL" sz="2800" dirty="0" smtClean="0"/>
              <a:t>Od tego zdarzenia w Stanach nie rozpoczęto budowy nowych elektrowni jądrowych (o zastosowaniach komercyjnych). Elektrownie zbudowane wcześniej (po pewnych usprawnieniach) nadal są w użyciu.</a:t>
            </a:r>
            <a:endParaRPr lang="pl-PL" sz="2800" dirty="0"/>
          </a:p>
        </p:txBody>
      </p:sp>
      <p:pic>
        <p:nvPicPr>
          <p:cNvPr id="3" name="Obraz 2" descr="220px-Three_Mile_Island_nuclear_power_p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250822"/>
            <a:ext cx="4067944" cy="26071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0"/>
            <a:ext cx="82730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KATASTROFA ELEKRTOWNI</a:t>
            </a:r>
          </a:p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JĄDROWEJ W CZARNOBYLU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772816"/>
            <a:ext cx="87484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mająca miejsce 26 kwietnia 1986 w reaktorze jądrowym bloku energetycznego nr 4 elektrowni atomowej w Czarnobylu. W wyniku przegrzania reaktora doszło do wybuchu wodoru, pożaru, oraz rozprzestrzenienia substancji promieniotwórczych</a:t>
            </a:r>
            <a:r>
              <a:rPr lang="pl-PL" sz="2400" baseline="30000" dirty="0" smtClean="0"/>
              <a:t>[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Była to największa katastrofa w historii energetyki jądrowej i jedna z największych katastrof przemysłowych XX wieku. Razem z katastrofą w elektrowni jądrowej Fukushima I została zakwalifikowana do siódmego, najwyższego stopnia w skali INES.</a:t>
            </a:r>
          </a:p>
          <a:p>
            <a:r>
              <a:rPr lang="pl-PL" sz="2400" dirty="0" smtClean="0"/>
              <a:t>W wyniku awarii skażeniu promieniotwórczemu uległ obszar od </a:t>
            </a:r>
          </a:p>
          <a:p>
            <a:r>
              <a:rPr lang="pl-PL" sz="2400" dirty="0" smtClean="0"/>
              <a:t>125 000 do 146 000 km</a:t>
            </a:r>
            <a:r>
              <a:rPr lang="pl-PL" sz="2400" baseline="30000" dirty="0" smtClean="0"/>
              <a:t>2</a:t>
            </a:r>
            <a:r>
              <a:rPr lang="pl-PL" sz="2400" dirty="0" smtClean="0"/>
              <a:t> terenu na pograniczu Białorusi, Ukrainy i Rosji, a wyemitowana z uszkodzonego reaktora chmura radioaktywna rozprzestrzeniła się po całej Europie. W efekcie skażenia ewakuowano i przesiedlono ponad 350 000 osób.</a:t>
            </a:r>
            <a:endParaRPr lang="pl-P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250PX-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9018" y="0"/>
            <a:ext cx="6234982" cy="4763526"/>
          </a:xfrm>
          <a:prstGeom prst="rect">
            <a:avLst/>
          </a:prstGeom>
        </p:spPr>
      </p:pic>
      <p:pic>
        <p:nvPicPr>
          <p:cNvPr id="3" name="Obraz 2" descr="240px-Chernobylreactor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5724128" cy="429309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39752" y="0"/>
            <a:ext cx="5008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STRATY LUDZKIE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49841"/>
            <a:ext cx="9144000" cy="787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Najnowszy raport Komitetu Naukowego ONZ ds.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Skutków Promieniowania Atomowego stwierdza, że 134 pracowników elektrowni jądrowej i członków ekip ratowniczych było narażonych na działanie bardzo wysokich dawek promieniowania jonizującego, po których rozwinęła się ostra choroba popromienna. 28 z nich zmarło w wyniku napromieniowania, a 2 od poparzeń. Wielu ludzi biorących udział w akcji zabezpieczenia reaktora zginęło podczas towarzyszących akcji wypadków budowlanych. Najbardziej spektakularnym wypadkiem była uchwycona na filmie katastrofa helikoptera, którego łopatki wirnika zawadziły o liny dźwigu; cała załoga helikoptera zginęła.</a:t>
            </a:r>
            <a:endParaRPr kumimoji="0" lang="pl-P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 katastrofie wyznaczono zamkniętą strefę buforową mierzącą 2,5 tysiąca km² i wysiedlono z niej wszystkich mieszkańców W promieniu 10 km od elektrowni utworzono strefę "szczególnego zagrożenia", a w promieniu 30 km strefę "o najwyższym stopniu skażenia". Zlikwidowano 20 pobliskich kołchozów i wyłączono z uprawy rolnej 100 000 hektarów ziemi rolnej. Ewakuowano także całą ludność miasta Prypeć, liczącą wówczas 50 000 mieszkańców. Skutki katastrofy dotknęły terytorium Ukrainy, gdzie skażeniu uległo 9% obszaru tego kraju.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pl-PL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937685"/>
            <a:ext cx="8892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pl-PL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100" name="Picture 4" descr="http://bits.wikimedia.org/static-1.23wmf1/skins/common/images/magnify-clip.png">
            <a:hlinkClick r:id="rId2" tooltip="Powiększ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238125"/>
            <a:ext cx="142875" cy="10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836712"/>
            <a:ext cx="8388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>
                <a:solidFill>
                  <a:srgbClr val="0070C0"/>
                </a:solidFill>
              </a:rPr>
              <a:t>to energia wydzielana podczas przemian jądrowych. Uwalnianie się energii podczas tych przemian związane jest z różnicami w energii wiązania poszczególnych jąder atomowych</a:t>
            </a:r>
            <a:r>
              <a:rPr lang="pl-PL" dirty="0" smtClean="0">
                <a:solidFill>
                  <a:srgbClr val="0070C0"/>
                </a:solidFill>
              </a:rPr>
              <a:t>.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0"/>
            <a:ext cx="78100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KATASTROFA ELEKTROWNI</a:t>
            </a:r>
          </a:p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JĄDROWEJ FUKUSHIMA I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70080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seria wypadków jądrowych w elektrowni jądrowej Fukushima I w Japonii, do których doszło w 2011 roku w wyniku tsunami spowodowanego przez trzęsienie ziemi u wybrzeży Honsiu, w tym jedna awaria stopnia 7.</a:t>
            </a:r>
            <a:endParaRPr lang="pl-PL" sz="2400" dirty="0"/>
          </a:p>
        </p:txBody>
      </p:sp>
      <p:pic>
        <p:nvPicPr>
          <p:cNvPr id="4" name="Obraz 3" descr="Japan_location_map_with_side_map_of_the_Ryukyu_Islands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209140"/>
            <a:ext cx="6300192" cy="364886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1760" y="0"/>
            <a:ext cx="41595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CIEKAWOSTKI</a:t>
            </a:r>
          </a:p>
          <a:p>
            <a:pPr algn="ctr"/>
            <a:endParaRPr lang="pl-PL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484784"/>
            <a:ext cx="87484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3200" dirty="0" smtClean="0"/>
              <a:t>W  Austrii energetyka jądrowa jest nielegalna.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/>
              <a:t>Elektrownia jądrowa różni się od cieplnych elektrowni konwencjonalnych źródłem uzyskiwania ciepła potrzebnego do wytworzenia pary wodnej. W elektrowniach konwencjonalnych zwykle pozyskuje się je ze spalania węgla, ropy naftowej lub gazu ziemnego. W elektrowni jądrowej, z reakcji rozszczepiania jąder uranu lub plutonu</a:t>
            </a:r>
            <a:endParaRPr lang="pl-PL" sz="3200" baseline="30000" dirty="0"/>
          </a:p>
          <a:p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07704" y="2060848"/>
            <a:ext cx="53803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BIBLIOGRAFIA </a:t>
            </a:r>
          </a:p>
          <a:p>
            <a:pPr algn="ctr"/>
            <a:r>
              <a:rPr lang="pl-PL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www.wikipedia.pl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72072" y="5934670"/>
            <a:ext cx="5871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OLA KRAWCZYK 2W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260648"/>
            <a:ext cx="7362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ELEKTROWNIE JĄDROWE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71600" y="1052736"/>
            <a:ext cx="6840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0070C0"/>
                </a:solidFill>
              </a:rPr>
              <a:t>Reakcja rozszczepienia ciężkich jąder może być kontrolowana i jest wykorzystywana w energetyce w elektrowniach jądrowych. Najczęściej stosowanym surowcem jest uran-235. Wytwarzana w ten sposób energia wewnętrzna jest wykorzystywana do napędzania turbin generatorów energii elektrycznej</a:t>
            </a:r>
            <a:endParaRPr lang="pl-PL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7563" y="0"/>
            <a:ext cx="9147376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ELEKTROWNIE JĄDROWE </a:t>
            </a:r>
          </a:p>
          <a:p>
            <a:pPr algn="ctr"/>
            <a:endParaRPr lang="pl-PL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pl-PL" sz="6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pl-PL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pl-PL" sz="6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pl-PL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 POLSCE</a:t>
            </a:r>
            <a:endParaRPr lang="pl-PL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0070C0"/>
                </a:solidFill>
              </a:rPr>
              <a:t>W Polsce nie ma elektrowni jądrowych. Jedynym działającym reaktorem jądrowym jest badawczy reaktor Maria, zarządzany obecnie przez Instytut Energii Atomowej. W latach 80. XX wieku rozpoczęto budowę elektrowni Żarnowiec w woj. pomorskim. Prace przerwano na początku lat 90., głównie pod naciskiem protestów przeciwników energetyki jądrowej. Zakończono tylko inwestycję towarzyszącą - elektrownię szczytowo-pompową.</a:t>
            </a:r>
            <a:endParaRPr lang="pl-PL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Ejz_blo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000" y="0"/>
            <a:ext cx="8128000" cy="5422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rostokąt 2"/>
          <p:cNvSpPr/>
          <p:nvPr/>
        </p:nvSpPr>
        <p:spPr>
          <a:xfrm>
            <a:off x="0" y="4272677"/>
            <a:ext cx="85792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NIEDOKOŃCZONY </a:t>
            </a:r>
          </a:p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GŁÓWNY BUDYNEK</a:t>
            </a:r>
          </a:p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ELEKTROWNI W ŻARNOWCU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07704" y="0"/>
            <a:ext cx="5061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REAKTOR MARIA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05273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0070C0"/>
                </a:solidFill>
                <a:effectLst/>
              </a:rPr>
              <a:t>jedyny (od 1995 r.) działający polski reaktor jądrowy wysokiej mocy (pierwszy polskiej produkcji) o mocy cieplnej 30 MW. Reaktor nosi imię Marii Skłodowskiej-Curie. Jego budowę rozpoczęto w czerwcu 1970 r., a uruchomiony został w grudniu 1974 w Instytucie Badań Jądrowych (IBJ) w Otwocku-Świerku pod Warszawą.</a:t>
            </a:r>
            <a:endParaRPr lang="pl-PL" sz="36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401px-Reaktor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642601"/>
            <a:ext cx="3707904" cy="52153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Obraz 1" descr="800px-Reaktor_Maria_w_Swierk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333926" cy="36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rostokąt 3"/>
          <p:cNvSpPr/>
          <p:nvPr/>
        </p:nvSpPr>
        <p:spPr>
          <a:xfrm>
            <a:off x="0" y="5445224"/>
            <a:ext cx="8169993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PROMIENIOWANIE CZERENKOWA </a:t>
            </a:r>
          </a:p>
          <a:p>
            <a:pPr algn="ctr"/>
            <a:r>
              <a:rPr lang="pl-PL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 REAKTORZE MARIA</a:t>
            </a:r>
          </a:p>
          <a:p>
            <a:pPr algn="ctr"/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139952" y="0"/>
            <a:ext cx="34613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BUDYNEK</a:t>
            </a:r>
          </a:p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REAKTORA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r>
              <a:rPr lang="pl-P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GŁÓWNE ZADANIA REAKTORA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9552" y="856357"/>
            <a:ext cx="71287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3200" dirty="0"/>
              <a:t>W</a:t>
            </a:r>
            <a:r>
              <a:rPr lang="pl-PL" sz="3200" dirty="0" smtClean="0"/>
              <a:t>ytwarzanie izotopów promieniotwórczych, wykorzystywanych w medycynie, eksportowanych m.in. do USA (Maria jest jednym z siedmiu reaktorów na świecie, w których produkuje się tego typu izotopy)</a:t>
            </a:r>
            <a:endParaRPr lang="pl-PL" sz="3200" baseline="30000" dirty="0" smtClean="0"/>
          </a:p>
          <a:p>
            <a:pPr>
              <a:buFont typeface="Wingdings" pitchFamily="2" charset="2"/>
              <a:buChar char="Ø"/>
            </a:pPr>
            <a:r>
              <a:rPr lang="pl-PL" sz="3200" dirty="0" smtClean="0"/>
              <a:t> Modyfikacje materiałów poprzez napromieniowanie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/>
              <a:t>Badania na wiązkach neutronów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/>
              <a:t>Badania radiochemiczne z </a:t>
            </a:r>
            <a:r>
              <a:rPr lang="pl-PL" sz="3200" dirty="0"/>
              <a:t>u</a:t>
            </a:r>
            <a:r>
              <a:rPr lang="pl-PL" sz="3200" dirty="0" smtClean="0"/>
              <a:t>życiem wypalonych prętów paliwowych</a:t>
            </a:r>
          </a:p>
          <a:p>
            <a:pPr>
              <a:buFont typeface="Wingdings" pitchFamily="2" charset="2"/>
              <a:buChar char="Ø"/>
            </a:pPr>
            <a:r>
              <a:rPr lang="pl-PL" sz="3200" dirty="0" smtClean="0"/>
              <a:t>Terapia neutronowa</a:t>
            </a:r>
            <a:endParaRPr lang="pl-PL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1025</Words>
  <Application>Microsoft Office PowerPoint</Application>
  <PresentationFormat>Pokaz na ekranie (4:3)</PresentationFormat>
  <Paragraphs>75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Gumiś</dc:creator>
  <cp:lastModifiedBy>Gumiś</cp:lastModifiedBy>
  <cp:revision>16</cp:revision>
  <dcterms:created xsi:type="dcterms:W3CDTF">2013-11-13T21:31:43Z</dcterms:created>
  <dcterms:modified xsi:type="dcterms:W3CDTF">2013-11-14T00:53:59Z</dcterms:modified>
</cp:coreProperties>
</file>