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61" r:id="rId4"/>
    <p:sldId id="263" r:id="rId5"/>
    <p:sldId id="264" r:id="rId6"/>
    <p:sldId id="265" r:id="rId7"/>
    <p:sldId id="257" r:id="rId8"/>
    <p:sldId id="258" r:id="rId9"/>
    <p:sldId id="260" r:id="rId10"/>
    <p:sldId id="259" r:id="rId11"/>
    <p:sldId id="266" r:id="rId12"/>
    <p:sldId id="267" r:id="rId13"/>
    <p:sldId id="268" r:id="rId14"/>
    <p:sldId id="269" r:id="rId15"/>
    <p:sldId id="270" r:id="rId16"/>
    <p:sldId id="271" r:id="rId17"/>
    <p:sldId id="272" r:id="rId18"/>
    <p:sldId id="275" r:id="rId19"/>
    <p:sldId id="276" r:id="rId20"/>
    <p:sldId id="279"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E78D077-4B4A-45BB-8160-EA52CA1EA816}" type="datetimeFigureOut">
              <a:rPr lang="pl-PL" smtClean="0"/>
              <a:t>2013-04-02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15B6A2-786B-453B-90B5-E681253DA3B4}"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E78D077-4B4A-45BB-8160-EA52CA1EA816}" type="datetimeFigureOut">
              <a:rPr lang="pl-PL" smtClean="0"/>
              <a:t>2013-04-02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15B6A2-786B-453B-90B5-E681253DA3B4}"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E78D077-4B4A-45BB-8160-EA52CA1EA816}" type="datetimeFigureOut">
              <a:rPr lang="pl-PL" smtClean="0"/>
              <a:t>2013-04-02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15B6A2-786B-453B-90B5-E681253DA3B4}"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E78D077-4B4A-45BB-8160-EA52CA1EA816}" type="datetimeFigureOut">
              <a:rPr lang="pl-PL" smtClean="0"/>
              <a:t>2013-04-02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15B6A2-786B-453B-90B5-E681253DA3B4}"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E78D077-4B4A-45BB-8160-EA52CA1EA816}" type="datetimeFigureOut">
              <a:rPr lang="pl-PL" smtClean="0"/>
              <a:t>2013-04-02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15B6A2-786B-453B-90B5-E681253DA3B4}"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E78D077-4B4A-45BB-8160-EA52CA1EA816}" type="datetimeFigureOut">
              <a:rPr lang="pl-PL" smtClean="0"/>
              <a:t>2013-04-02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815B6A2-786B-453B-90B5-E681253DA3B4}"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E78D077-4B4A-45BB-8160-EA52CA1EA816}" type="datetimeFigureOut">
              <a:rPr lang="pl-PL" smtClean="0"/>
              <a:t>2013-04-02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815B6A2-786B-453B-90B5-E681253DA3B4}"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4E78D077-4B4A-45BB-8160-EA52CA1EA816}" type="datetimeFigureOut">
              <a:rPr lang="pl-PL" smtClean="0"/>
              <a:t>2013-04-02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815B6A2-786B-453B-90B5-E681253DA3B4}"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E78D077-4B4A-45BB-8160-EA52CA1EA816}" type="datetimeFigureOut">
              <a:rPr lang="pl-PL" smtClean="0"/>
              <a:t>2013-04-02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815B6A2-786B-453B-90B5-E681253DA3B4}"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E78D077-4B4A-45BB-8160-EA52CA1EA816}" type="datetimeFigureOut">
              <a:rPr lang="pl-PL" smtClean="0"/>
              <a:t>2013-04-02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815B6A2-786B-453B-90B5-E681253DA3B4}"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E78D077-4B4A-45BB-8160-EA52CA1EA816}" type="datetimeFigureOut">
              <a:rPr lang="pl-PL" smtClean="0"/>
              <a:t>2013-04-02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815B6A2-786B-453B-90B5-E681253DA3B4}"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8D077-4B4A-45BB-8160-EA52CA1EA816}" type="datetimeFigureOut">
              <a:rPr lang="pl-PL" smtClean="0"/>
              <a:t>2013-04-02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5B6A2-786B-453B-90B5-E681253DA3B4}"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pl.wikipedia.org/wiki/Elektronowolt" TargetMode="External"/><Relationship Id="rId3" Type="http://schemas.openxmlformats.org/officeDocument/2006/relationships/hyperlink" Target="https://pl.wikipedia.org/wiki/Uk%C5%82ad_SI" TargetMode="External"/><Relationship Id="rId7" Type="http://schemas.openxmlformats.org/officeDocument/2006/relationships/hyperlink" Target="https://pl.wikipedia.org/wiki/Kaloria"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pl.wikipedia.org/wiki/Kilowatogodzina" TargetMode="External"/><Relationship Id="rId11" Type="http://schemas.openxmlformats.org/officeDocument/2006/relationships/hyperlink" Target="https://pl.wikipedia.org/wiki/Erg_%28jednostka%29" TargetMode="External"/><Relationship Id="rId5" Type="http://schemas.openxmlformats.org/officeDocument/2006/relationships/hyperlink" Target="https://pl.wikipedia.org/wiki/Kilogramometr" TargetMode="External"/><Relationship Id="rId10" Type="http://schemas.openxmlformats.org/officeDocument/2006/relationships/hyperlink" Target="https://pl.wikipedia.org/wiki/Wolt" TargetMode="External"/><Relationship Id="rId4" Type="http://schemas.openxmlformats.org/officeDocument/2006/relationships/hyperlink" Target="https://pl.wikipedia.org/wiki/D%C5%BCul" TargetMode="External"/><Relationship Id="rId9" Type="http://schemas.openxmlformats.org/officeDocument/2006/relationships/hyperlink" Target="https://pl.wikipedia.org/wiki/%C5%81adunek_elektryczny_elementarny"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pl.wikipedia.org/wiki/Erg_na_sekund%C4%99" TargetMode="External"/><Relationship Id="rId3" Type="http://schemas.openxmlformats.org/officeDocument/2006/relationships/hyperlink" Target="https://pl.wikipedia.org/wiki/Uk%C5%82ad_SI" TargetMode="External"/><Relationship Id="rId7" Type="http://schemas.openxmlformats.org/officeDocument/2006/relationships/hyperlink" Target="https://pl.wikipedia.org/wiki/Sekunda"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pl.wikipedia.org/wiki/D%C5%BCul" TargetMode="External"/><Relationship Id="rId11" Type="http://schemas.openxmlformats.org/officeDocument/2006/relationships/hyperlink" Target="https://pl.wikipedia.org/wiki/Ko%C5%84_parowy" TargetMode="External"/><Relationship Id="rId5" Type="http://schemas.openxmlformats.org/officeDocument/2006/relationships/hyperlink" Target="https://pl.wikipedia.org/wiki/Praca_%28fizyka%29" TargetMode="External"/><Relationship Id="rId10" Type="http://schemas.openxmlformats.org/officeDocument/2006/relationships/hyperlink" Target="https://pl.wikipedia.org/wiki/Ko%C5%84_mechaniczny" TargetMode="External"/><Relationship Id="rId4" Type="http://schemas.openxmlformats.org/officeDocument/2006/relationships/hyperlink" Target="https://pl.wikipedia.org/wiki/Wat" TargetMode="External"/><Relationship Id="rId9" Type="http://schemas.openxmlformats.org/officeDocument/2006/relationships/hyperlink" Target="https://pl.wikipedia.org/w/index.php?title=Kilogramometr_na_sekund%C4%99&amp;action=edit&amp;redlink=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res.gr/trans-solar/downloads/poland_Transsolar_final_PL.pdf"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poradnik.sunage.pl/" TargetMode="External"/><Relationship Id="rId5" Type="http://schemas.openxmlformats.org/officeDocument/2006/relationships/hyperlink" Target="http://www.ecoside.pl/" TargetMode="External"/><Relationship Id="rId4" Type="http://schemas.openxmlformats.org/officeDocument/2006/relationships/hyperlink" Target="http://www.fotowoltaika.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ctrTitle"/>
          </p:nvPr>
        </p:nvSpPr>
        <p:spPr/>
        <p:txBody>
          <a:bodyPr/>
          <a:lstStyle/>
          <a:p>
            <a:r>
              <a:rPr lang="pl-PL" dirty="0" smtClean="0"/>
              <a:t>	</a:t>
            </a:r>
            <a:r>
              <a:rPr lang="pl-PL" sz="6600" b="1" dirty="0" smtClean="0"/>
              <a:t>energia słoneczna</a:t>
            </a:r>
            <a:endParaRPr lang="pl-PL" sz="6600" b="1" dirty="0"/>
          </a:p>
        </p:txBody>
      </p:sp>
      <p:sp>
        <p:nvSpPr>
          <p:cNvPr id="3" name="Podtytuł 2"/>
          <p:cNvSpPr>
            <a:spLocks noGrp="1"/>
          </p:cNvSpPr>
          <p:nvPr>
            <p:ph type="subTitle" idx="1"/>
          </p:nvPr>
        </p:nvSpPr>
        <p:spPr>
          <a:xfrm flipV="1">
            <a:off x="1371600" y="3840481"/>
            <a:ext cx="6400800" cy="45719"/>
          </a:xfrm>
        </p:spPr>
        <p:txBody>
          <a:bodyPr>
            <a:normAutofit fontScale="25000" lnSpcReduction="20000"/>
          </a:bodyPr>
          <a:lstStyle/>
          <a:p>
            <a:endParaRPr lang="pl-PL" dirty="0"/>
          </a:p>
        </p:txBody>
      </p:sp>
      <p:pic>
        <p:nvPicPr>
          <p:cNvPr id="33797" name="Picture 5" descr="C:\Users\Agusia\Downloads\logo.jpg"/>
          <p:cNvPicPr>
            <a:picLocks noChangeAspect="1" noChangeArrowheads="1"/>
          </p:cNvPicPr>
          <p:nvPr/>
        </p:nvPicPr>
        <p:blipFill>
          <a:blip r:embed="rId3" cstate="print"/>
          <a:srcRect/>
          <a:stretch>
            <a:fillRect/>
          </a:stretch>
        </p:blipFill>
        <p:spPr bwMode="auto">
          <a:xfrm>
            <a:off x="1" y="0"/>
            <a:ext cx="2483767" cy="247603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0" y="1412776"/>
            <a:ext cx="9144000" cy="5688632"/>
          </a:xfrm>
        </p:spPr>
        <p:txBody>
          <a:bodyPr>
            <a:normAutofit fontScale="85000" lnSpcReduction="10000"/>
          </a:bodyPr>
          <a:lstStyle/>
          <a:p>
            <a:pPr algn="just">
              <a:buNone/>
            </a:pPr>
            <a:r>
              <a:rPr lang="pl-PL" dirty="0"/>
              <a:t>Dotacje na kolektory słoneczne</a:t>
            </a:r>
          </a:p>
          <a:p>
            <a:pPr algn="just"/>
            <a:r>
              <a:rPr lang="pl-PL" dirty="0"/>
              <a:t>Osoby zainteresowane instalacją kolektorów słonecznych mogą ubiegać się o różne rodzaje wsparcia (45% dofinansowanie z </a:t>
            </a:r>
            <a:r>
              <a:rPr lang="pl-PL" dirty="0" err="1"/>
              <a:t>NFOŚiGW</a:t>
            </a:r>
            <a:r>
              <a:rPr lang="pl-PL" dirty="0"/>
              <a:t> lub preferencyjne kredyty bankowe), co czyni inwestycję jeszcze bardziej opłacalną i w znacznym stopniu skraca czas zwrotu z inwestycji</a:t>
            </a:r>
            <a:r>
              <a:rPr lang="pl-PL" dirty="0" smtClean="0"/>
              <a:t>.</a:t>
            </a:r>
          </a:p>
          <a:p>
            <a:pPr algn="just">
              <a:buNone/>
            </a:pPr>
            <a:r>
              <a:rPr lang="pl-PL" dirty="0" smtClean="0"/>
              <a:t>Dla kogo dotacja ? </a:t>
            </a:r>
          </a:p>
          <a:p>
            <a:pPr algn="just"/>
            <a:r>
              <a:rPr lang="pl-PL" dirty="0" smtClean="0"/>
              <a:t>Program dopłat Narodowego Funduszu Ochrony Środowiska i Gospodarki Wodnej na zakup i montaż kolektorów słonecznych skierowany jest do wspólnot mieszkaniowych i osób fizycznych posiadających prawo do dysponowania jednorodzinnym lub wielorodzinnym budynkiem mieszkalnym, który nie może być podłączony do miejskiej sieci cieplnej.</a:t>
            </a:r>
          </a:p>
          <a:p>
            <a:endParaRPr lang="pl-PL" dirty="0"/>
          </a:p>
          <a:p>
            <a:pPr>
              <a:buNone/>
            </a:pPr>
            <a:endParaRPr lang="pl-PL" dirty="0"/>
          </a:p>
        </p:txBody>
      </p:sp>
      <p:pic>
        <p:nvPicPr>
          <p:cNvPr id="5" name="Picture 5" descr="C:\Users\Agusia\Downloads\logo.jpg"/>
          <p:cNvPicPr>
            <a:picLocks noChangeAspect="1" noChangeArrowheads="1"/>
          </p:cNvPicPr>
          <p:nvPr/>
        </p:nvPicPr>
        <p:blipFill>
          <a:blip r:embed="rId3" cstate="print"/>
          <a:srcRect/>
          <a:stretch>
            <a:fillRect/>
          </a:stretch>
        </p:blipFill>
        <p:spPr bwMode="auto">
          <a:xfrm>
            <a:off x="2" y="0"/>
            <a:ext cx="1417191" cy="14127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err="1" smtClean="0"/>
              <a:t>Fotowoltaika</a:t>
            </a:r>
            <a:r>
              <a:rPr lang="pl-PL" dirty="0" smtClean="0"/>
              <a:t> </a:t>
            </a:r>
            <a:endParaRPr lang="pl-PL" dirty="0"/>
          </a:p>
        </p:txBody>
      </p:sp>
      <p:sp>
        <p:nvSpPr>
          <p:cNvPr id="3" name="Symbol zastępczy zawartości 2"/>
          <p:cNvSpPr>
            <a:spLocks noGrp="1"/>
          </p:cNvSpPr>
          <p:nvPr>
            <p:ph idx="1"/>
          </p:nvPr>
        </p:nvSpPr>
        <p:spPr>
          <a:xfrm>
            <a:off x="0" y="1412776"/>
            <a:ext cx="9144000" cy="5445224"/>
          </a:xfrm>
        </p:spPr>
        <p:txBody>
          <a:bodyPr>
            <a:normAutofit fontScale="85000" lnSpcReduction="20000"/>
          </a:bodyPr>
          <a:lstStyle/>
          <a:p>
            <a:pPr algn="just">
              <a:buNone/>
            </a:pPr>
            <a:r>
              <a:rPr lang="pl-PL" dirty="0" err="1"/>
              <a:t>fotowoltaika</a:t>
            </a:r>
            <a:r>
              <a:rPr lang="pl-PL" dirty="0"/>
              <a:t> (PV) polega na bezpośrednim przetwarzaniu promieniowania słonecznego w energię elektryczną w ogniwie zbudowanym w oparciu o krzem. Pojedyncze ogniwo produkuje maksymalnie do 2 W energii elektrycznej. Aby uzyskać większe napięcie czy moc pojedyncze ogniwa łączy się odpowiednio szeregowo lub równolegle. Tak powstają panele fotowoltaiczne. Urządzenia fotowoltaiczne charakteryzuje trwałość, prostota konstrukcji oraz obsługi. Zaletą ogniw fotowoltaicznych jest to, iż mogą być budowane jako niezależne systemy o mocach od kilku mikrowatów do megawatów. Pozwala to na zastosowanie ogniw w każdych warunkach, np. na nieużytkach rolnych, terenach poindustrialnych, jak również można urządzenia zintegrować z obiektami architektonicznymi (np. dachy, elewacje budynków). Panele fotowoltaiczne są bezpieczne dla środowiska, nie emitują hałasu oraz zanieczyszczeń.</a:t>
            </a:r>
          </a:p>
          <a:p>
            <a:pPr>
              <a:buNone/>
            </a:pPr>
            <a:endParaRPr lang="pl-PL" dirty="0"/>
          </a:p>
        </p:txBody>
      </p:sp>
      <p:pic>
        <p:nvPicPr>
          <p:cNvPr id="5" name="Picture 5" descr="C:\Users\Agusia\Downloads\logo.jpg"/>
          <p:cNvPicPr>
            <a:picLocks noChangeAspect="1" noChangeArrowheads="1"/>
          </p:cNvPicPr>
          <p:nvPr/>
        </p:nvPicPr>
        <p:blipFill>
          <a:blip r:embed="rId3" cstate="print"/>
          <a:srcRect/>
          <a:stretch>
            <a:fillRect/>
          </a:stretch>
        </p:blipFill>
        <p:spPr bwMode="auto">
          <a:xfrm>
            <a:off x="2" y="0"/>
            <a:ext cx="1417191" cy="14127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0" y="1600200"/>
            <a:ext cx="9144000" cy="5257800"/>
          </a:xfrm>
        </p:spPr>
        <p:txBody>
          <a:bodyPr>
            <a:normAutofit fontScale="92500" lnSpcReduction="10000"/>
          </a:bodyPr>
          <a:lstStyle/>
          <a:p>
            <a:pPr>
              <a:buNone/>
            </a:pPr>
            <a:r>
              <a:rPr lang="pl-PL" dirty="0"/>
              <a:t>Przykładowe zastosowania </a:t>
            </a:r>
            <a:r>
              <a:rPr lang="pl-PL" dirty="0" err="1"/>
              <a:t>fotowoltaiki</a:t>
            </a:r>
            <a:r>
              <a:rPr lang="pl-PL" dirty="0" smtClean="0"/>
              <a:t>:</a:t>
            </a:r>
            <a:endParaRPr lang="pl-PL" dirty="0"/>
          </a:p>
          <a:p>
            <a:r>
              <a:rPr lang="pl-PL" dirty="0"/>
              <a:t>    tablice ogłoszeniowe, sygnalizacja drogowa,</a:t>
            </a:r>
          </a:p>
          <a:p>
            <a:r>
              <a:rPr lang="pl-PL" dirty="0"/>
              <a:t>    systemy zasilania awaryjnego,</a:t>
            </a:r>
          </a:p>
          <a:p>
            <a:r>
              <a:rPr lang="pl-PL" dirty="0"/>
              <a:t>    maszyny drobnego handlu (np. </a:t>
            </a:r>
            <a:r>
              <a:rPr lang="pl-PL" dirty="0" err="1"/>
              <a:t>parkomaty</a:t>
            </a:r>
            <a:r>
              <a:rPr lang="pl-PL" dirty="0"/>
              <a:t>, automaty z napojami),</a:t>
            </a:r>
          </a:p>
          <a:p>
            <a:r>
              <a:rPr lang="pl-PL" dirty="0"/>
              <a:t>    urządzenia monitoringu środowiska,</a:t>
            </a:r>
          </a:p>
          <a:p>
            <a:r>
              <a:rPr lang="pl-PL" dirty="0"/>
              <a:t>    zasilanie jachtów, przyczep kampingowych,</a:t>
            </a:r>
          </a:p>
          <a:p>
            <a:r>
              <a:rPr lang="pl-PL" dirty="0"/>
              <a:t>    odległe miejsca zasilania (np. schroniska, przepompownie wody, przekaźniki telekomunikacyjne),</a:t>
            </a:r>
          </a:p>
          <a:p>
            <a:r>
              <a:rPr lang="pl-PL" dirty="0"/>
              <a:t>    małe lokalne elektrownie słoneczne oraz farmy słoneczne np. na budynkach.</a:t>
            </a:r>
          </a:p>
          <a:p>
            <a:endParaRPr lang="pl-PL" dirty="0"/>
          </a:p>
        </p:txBody>
      </p:sp>
      <p:pic>
        <p:nvPicPr>
          <p:cNvPr id="5" name="Picture 5" descr="C:\Users\Agusia\Downloads\logo.jpg"/>
          <p:cNvPicPr>
            <a:picLocks noChangeAspect="1" noChangeArrowheads="1"/>
          </p:cNvPicPr>
          <p:nvPr/>
        </p:nvPicPr>
        <p:blipFill>
          <a:blip r:embed="rId3" cstate="print"/>
          <a:srcRect/>
          <a:stretch>
            <a:fillRect/>
          </a:stretch>
        </p:blipFill>
        <p:spPr bwMode="auto">
          <a:xfrm>
            <a:off x="2" y="0"/>
            <a:ext cx="1417191" cy="14127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smtClean="0"/>
              <a:t>Nasłonecznienie Europy</a:t>
            </a:r>
            <a:endParaRPr lang="pl-PL" dirty="0"/>
          </a:p>
        </p:txBody>
      </p:sp>
      <p:pic>
        <p:nvPicPr>
          <p:cNvPr id="4" name="Symbol zastępczy zawartości 3" descr="http://tbkecoenergy.pl/images/jacek/artykuly/naslonczeu_m.png"/>
          <p:cNvPicPr>
            <a:picLocks noGrp="1"/>
          </p:cNvPicPr>
          <p:nvPr>
            <p:ph idx="1"/>
          </p:nvPr>
        </p:nvPicPr>
        <p:blipFill>
          <a:blip r:embed="rId3" cstate="print"/>
          <a:srcRect/>
          <a:stretch>
            <a:fillRect/>
          </a:stretch>
        </p:blipFill>
        <p:spPr bwMode="auto">
          <a:xfrm>
            <a:off x="467544" y="1556792"/>
            <a:ext cx="8280920" cy="5112568"/>
          </a:xfrm>
          <a:prstGeom prst="rect">
            <a:avLst/>
          </a:prstGeom>
          <a:noFill/>
          <a:ln w="9525">
            <a:noFill/>
            <a:miter lim="800000"/>
            <a:headEnd/>
            <a:tailEnd/>
          </a:ln>
        </p:spPr>
      </p:pic>
      <p:pic>
        <p:nvPicPr>
          <p:cNvPr id="6" name="Picture 5" descr="C:\Users\Agusia\Downloads\logo.jpg"/>
          <p:cNvPicPr>
            <a:picLocks noChangeAspect="1" noChangeArrowheads="1"/>
          </p:cNvPicPr>
          <p:nvPr/>
        </p:nvPicPr>
        <p:blipFill>
          <a:blip r:embed="rId4" cstate="print"/>
          <a:srcRect/>
          <a:stretch>
            <a:fillRect/>
          </a:stretch>
        </p:blipFill>
        <p:spPr bwMode="auto">
          <a:xfrm>
            <a:off x="2" y="0"/>
            <a:ext cx="1417191" cy="14127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smtClean="0"/>
              <a:t>Opłacalność  </a:t>
            </a:r>
            <a:endParaRPr lang="pl-PL" dirty="0"/>
          </a:p>
        </p:txBody>
      </p:sp>
      <p:sp>
        <p:nvSpPr>
          <p:cNvPr id="3" name="Symbol zastępczy zawartości 2"/>
          <p:cNvSpPr>
            <a:spLocks noGrp="1"/>
          </p:cNvSpPr>
          <p:nvPr>
            <p:ph idx="1"/>
          </p:nvPr>
        </p:nvSpPr>
        <p:spPr>
          <a:xfrm>
            <a:off x="0" y="1412776"/>
            <a:ext cx="9144000" cy="5445224"/>
          </a:xfrm>
        </p:spPr>
        <p:txBody>
          <a:bodyPr>
            <a:normAutofit fontScale="77500" lnSpcReduction="20000"/>
          </a:bodyPr>
          <a:lstStyle/>
          <a:p>
            <a:pPr>
              <a:buNone/>
            </a:pPr>
            <a:r>
              <a:rPr lang="pl-PL" dirty="0"/>
              <a:t>Założenia</a:t>
            </a:r>
            <a:r>
              <a:rPr lang="pl-PL" dirty="0" smtClean="0"/>
              <a:t>:</a:t>
            </a:r>
            <a:endParaRPr lang="pl-PL" dirty="0"/>
          </a:p>
          <a:p>
            <a:r>
              <a:rPr lang="pl-PL" dirty="0"/>
              <a:t>    Koszt instalacji 65600 zł</a:t>
            </a:r>
          </a:p>
          <a:p>
            <a:r>
              <a:rPr lang="pl-PL" dirty="0"/>
              <a:t>    Moc instalacji 10 </a:t>
            </a:r>
            <a:r>
              <a:rPr lang="pl-PL" dirty="0" err="1"/>
              <a:t>kW</a:t>
            </a:r>
            <a:endParaRPr lang="pl-PL" dirty="0"/>
          </a:p>
          <a:p>
            <a:r>
              <a:rPr lang="pl-PL" dirty="0"/>
              <a:t>    Alternatywne oprocentowanie lokaty 5 %</a:t>
            </a:r>
          </a:p>
          <a:p>
            <a:r>
              <a:rPr lang="pl-PL" dirty="0"/>
              <a:t>    Roczne zużycie energii  przez budynek 2000 </a:t>
            </a:r>
            <a:r>
              <a:rPr lang="pl-PL" dirty="0" err="1"/>
              <a:t>kWh</a:t>
            </a:r>
            <a:endParaRPr lang="pl-PL" dirty="0"/>
          </a:p>
          <a:p>
            <a:r>
              <a:rPr lang="pl-PL" dirty="0"/>
              <a:t>    Wskaźnik produktywności energii z instalacji 950 </a:t>
            </a:r>
            <a:r>
              <a:rPr lang="pl-PL" dirty="0" err="1"/>
              <a:t>kWh</a:t>
            </a:r>
            <a:r>
              <a:rPr lang="pl-PL" dirty="0"/>
              <a:t>/</a:t>
            </a:r>
            <a:r>
              <a:rPr lang="pl-PL" dirty="0" err="1"/>
              <a:t>kW</a:t>
            </a:r>
            <a:endParaRPr lang="pl-PL" dirty="0"/>
          </a:p>
          <a:p>
            <a:r>
              <a:rPr lang="pl-PL" dirty="0"/>
              <a:t>    Wskaźnik rocznego spadku mocy instalacji 0,8 %</a:t>
            </a:r>
          </a:p>
          <a:p>
            <a:r>
              <a:rPr lang="pl-PL" dirty="0"/>
              <a:t>    Wzrost cen energii elektrycznej 7 %</a:t>
            </a:r>
          </a:p>
          <a:p>
            <a:r>
              <a:rPr lang="pl-PL" dirty="0"/>
              <a:t>    Cena energii elektrycznej 0,6 zł/</a:t>
            </a:r>
            <a:r>
              <a:rPr lang="pl-PL" dirty="0" err="1"/>
              <a:t>kWh</a:t>
            </a:r>
            <a:endParaRPr lang="pl-PL" dirty="0"/>
          </a:p>
          <a:p>
            <a:r>
              <a:rPr lang="pl-PL" dirty="0"/>
              <a:t>    Taryfa sprzedaży energii 1,3 </a:t>
            </a:r>
            <a:r>
              <a:rPr lang="pl-PL" dirty="0" smtClean="0"/>
              <a:t>zł/</a:t>
            </a:r>
            <a:r>
              <a:rPr lang="pl-PL" dirty="0" err="1" smtClean="0"/>
              <a:t>kWh</a:t>
            </a:r>
            <a:endParaRPr lang="pl-PL" dirty="0" smtClean="0"/>
          </a:p>
          <a:p>
            <a:pPr>
              <a:buNone/>
            </a:pPr>
            <a:r>
              <a:rPr lang="pl-PL" dirty="0"/>
              <a:t>Dla tak przyjętych założeń z uwzględnieniem utraty odsetek od zainwestowanego w instalację fotowoltaiczną kapitału w przeciągu 15 lat instalacja wygeneruje łącznie 128 000 zł czyli zainwestowany kapitał zostanie w ciągu 15 lat podwojony.</a:t>
            </a:r>
          </a:p>
          <a:p>
            <a:pPr>
              <a:buNone/>
            </a:pPr>
            <a:endParaRPr lang="pl-PL" dirty="0"/>
          </a:p>
          <a:p>
            <a:pPr>
              <a:buNone/>
            </a:pPr>
            <a:endParaRPr lang="pl-PL" dirty="0"/>
          </a:p>
        </p:txBody>
      </p:sp>
      <p:pic>
        <p:nvPicPr>
          <p:cNvPr id="5" name="Picture 5" descr="C:\Users\Agusia\Downloads\logo.jpg"/>
          <p:cNvPicPr>
            <a:picLocks noChangeAspect="1" noChangeArrowheads="1"/>
          </p:cNvPicPr>
          <p:nvPr/>
        </p:nvPicPr>
        <p:blipFill>
          <a:blip r:embed="rId3" cstate="print"/>
          <a:srcRect/>
          <a:stretch>
            <a:fillRect/>
          </a:stretch>
        </p:blipFill>
        <p:spPr bwMode="auto">
          <a:xfrm>
            <a:off x="2" y="0"/>
            <a:ext cx="1417191" cy="14127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endParaRPr lang="pl-PL"/>
          </a:p>
        </p:txBody>
      </p:sp>
      <p:pic>
        <p:nvPicPr>
          <p:cNvPr id="4" name="Symbol zastępczy zawartości 3" descr="http://tbkecoenergy.pl/images/jacek/artykuly/oplacalnosc%20pv.png"/>
          <p:cNvPicPr>
            <a:picLocks noGrp="1"/>
          </p:cNvPicPr>
          <p:nvPr>
            <p:ph idx="1"/>
          </p:nvPr>
        </p:nvPicPr>
        <p:blipFill>
          <a:blip r:embed="rId3" cstate="print"/>
          <a:srcRect/>
          <a:stretch>
            <a:fillRect/>
          </a:stretch>
        </p:blipFill>
        <p:spPr bwMode="auto">
          <a:xfrm>
            <a:off x="323528" y="332656"/>
            <a:ext cx="8496944" cy="612068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normAutofit fontScale="90000"/>
          </a:bodyPr>
          <a:lstStyle/>
          <a:p>
            <a:r>
              <a:rPr lang="pl-PL" dirty="0"/>
              <a:t> statystyki sprzedaży instalacji </a:t>
            </a:r>
            <a:r>
              <a:rPr lang="pl-PL" dirty="0" smtClean="0"/>
              <a:t>słonecznych</a:t>
            </a:r>
            <a:endParaRPr lang="pl-PL" dirty="0"/>
          </a:p>
        </p:txBody>
      </p:sp>
      <p:pic>
        <p:nvPicPr>
          <p:cNvPr id="4" name="Symbol zastępczy zawartości 3" descr="http://www.ieo.pl/dokumenty/newsletter/oze20/tab1.png"/>
          <p:cNvPicPr>
            <a:picLocks noGrp="1"/>
          </p:cNvPicPr>
          <p:nvPr>
            <p:ph idx="1"/>
          </p:nvPr>
        </p:nvPicPr>
        <p:blipFill>
          <a:blip r:embed="rId3" cstate="print"/>
          <a:srcRect/>
          <a:stretch>
            <a:fillRect/>
          </a:stretch>
        </p:blipFill>
        <p:spPr bwMode="auto">
          <a:xfrm>
            <a:off x="251520" y="1916832"/>
            <a:ext cx="8640960" cy="4464496"/>
          </a:xfrm>
          <a:prstGeom prst="rect">
            <a:avLst/>
          </a:prstGeom>
          <a:noFill/>
          <a:ln w="9525">
            <a:noFill/>
            <a:miter lim="800000"/>
            <a:headEnd/>
            <a:tailEnd/>
          </a:ln>
        </p:spPr>
      </p:pic>
      <p:pic>
        <p:nvPicPr>
          <p:cNvPr id="6" name="Picture 5" descr="C:\Users\Agusia\Downloads\logo.jpg"/>
          <p:cNvPicPr>
            <a:picLocks noChangeAspect="1" noChangeArrowheads="1"/>
          </p:cNvPicPr>
          <p:nvPr/>
        </p:nvPicPr>
        <p:blipFill>
          <a:blip r:embed="rId4" cstate="print"/>
          <a:srcRect/>
          <a:stretch>
            <a:fillRect/>
          </a:stretch>
        </p:blipFill>
        <p:spPr bwMode="auto">
          <a:xfrm>
            <a:off x="2" y="0"/>
            <a:ext cx="1417191" cy="14127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endParaRPr lang="pl-PL"/>
          </a:p>
        </p:txBody>
      </p:sp>
      <p:pic>
        <p:nvPicPr>
          <p:cNvPr id="4" name="Symbol zastępczy zawartości 3" descr="http://www.ieo.pl/dokumenty/newsletter/oze20/mapa.png"/>
          <p:cNvPicPr>
            <a:picLocks noGrp="1"/>
          </p:cNvPicPr>
          <p:nvPr>
            <p:ph idx="1"/>
          </p:nvPr>
        </p:nvPicPr>
        <p:blipFill>
          <a:blip r:embed="rId3" cstate="print"/>
          <a:srcRect/>
          <a:stretch>
            <a:fillRect/>
          </a:stretch>
        </p:blipFill>
        <p:spPr bwMode="auto">
          <a:xfrm>
            <a:off x="899592" y="260648"/>
            <a:ext cx="7848872" cy="633670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smtClean="0"/>
              <a:t>Jednostki energii</a:t>
            </a:r>
            <a:endParaRPr lang="pl-PL" dirty="0"/>
          </a:p>
        </p:txBody>
      </p:sp>
      <p:sp>
        <p:nvSpPr>
          <p:cNvPr id="3" name="Symbol zastępczy zawartości 2"/>
          <p:cNvSpPr>
            <a:spLocks noGrp="1"/>
          </p:cNvSpPr>
          <p:nvPr>
            <p:ph idx="1"/>
          </p:nvPr>
        </p:nvSpPr>
        <p:spPr>
          <a:xfrm>
            <a:off x="0" y="1600200"/>
            <a:ext cx="9144000" cy="4525963"/>
          </a:xfrm>
        </p:spPr>
        <p:txBody>
          <a:bodyPr>
            <a:normAutofit fontScale="92500" lnSpcReduction="10000"/>
          </a:bodyPr>
          <a:lstStyle/>
          <a:p>
            <a:pPr>
              <a:buNone/>
            </a:pPr>
            <a:r>
              <a:rPr lang="pl-PL" dirty="0" smtClean="0"/>
              <a:t>Jednostką energii w </a:t>
            </a:r>
            <a:r>
              <a:rPr lang="pl-PL" dirty="0" smtClean="0">
                <a:hlinkClick r:id="rId3" tooltip="Układ SI"/>
              </a:rPr>
              <a:t>układzie SI</a:t>
            </a:r>
            <a:r>
              <a:rPr lang="pl-PL" dirty="0" smtClean="0"/>
              <a:t> jest </a:t>
            </a:r>
            <a:r>
              <a:rPr lang="pl-PL" dirty="0" smtClean="0">
                <a:hlinkClick r:id="rId4" tooltip="Dżul"/>
              </a:rPr>
              <a:t>dżul</a:t>
            </a:r>
            <a:r>
              <a:rPr lang="pl-PL" dirty="0" smtClean="0"/>
              <a:t> (1J).</a:t>
            </a:r>
          </a:p>
          <a:p>
            <a:pPr>
              <a:buNone/>
            </a:pPr>
            <a:r>
              <a:rPr lang="pl-PL" dirty="0" smtClean="0"/>
              <a:t>Inne jednostki:</a:t>
            </a:r>
          </a:p>
          <a:p>
            <a:r>
              <a:rPr lang="pl-PL" dirty="0" smtClean="0">
                <a:hlinkClick r:id="rId5" tooltip="Kilogramometr"/>
              </a:rPr>
              <a:t>kilogramometr</a:t>
            </a:r>
            <a:r>
              <a:rPr lang="pl-PL" dirty="0" smtClean="0"/>
              <a:t> (</a:t>
            </a:r>
            <a:r>
              <a:rPr lang="pl-PL" dirty="0" err="1" smtClean="0"/>
              <a:t>kGm</a:t>
            </a:r>
            <a:r>
              <a:rPr lang="pl-PL" dirty="0" smtClean="0"/>
              <a:t>) 1 J = 0,10197 </a:t>
            </a:r>
            <a:r>
              <a:rPr lang="pl-PL" dirty="0" err="1" smtClean="0"/>
              <a:t>kgfm</a:t>
            </a:r>
            <a:r>
              <a:rPr lang="pl-PL" dirty="0" smtClean="0"/>
              <a:t>.</a:t>
            </a:r>
          </a:p>
          <a:p>
            <a:r>
              <a:rPr lang="pl-PL" dirty="0" smtClean="0">
                <a:hlinkClick r:id="rId6" tooltip="Kilowatogodzina"/>
              </a:rPr>
              <a:t>kilowatogodzina</a:t>
            </a:r>
            <a:r>
              <a:rPr lang="pl-PL" dirty="0" smtClean="0"/>
              <a:t> (</a:t>
            </a:r>
            <a:r>
              <a:rPr lang="pl-PL" dirty="0" err="1" smtClean="0"/>
              <a:t>kWh</a:t>
            </a:r>
            <a:r>
              <a:rPr lang="pl-PL" dirty="0" smtClean="0"/>
              <a:t>)</a:t>
            </a:r>
            <a:r>
              <a:rPr lang="pl-PL" b="1" dirty="0" smtClean="0"/>
              <a:t> 1 </a:t>
            </a:r>
            <a:r>
              <a:rPr lang="pl-PL" b="1" dirty="0" err="1" smtClean="0"/>
              <a:t>kWh</a:t>
            </a:r>
            <a:r>
              <a:rPr lang="pl-PL" dirty="0" smtClean="0"/>
              <a:t> = 1*1000*W*60*60*s = 3 600 000 </a:t>
            </a:r>
            <a:r>
              <a:rPr lang="pl-PL" dirty="0" err="1" smtClean="0"/>
              <a:t>Ws</a:t>
            </a:r>
            <a:r>
              <a:rPr lang="pl-PL" dirty="0" smtClean="0"/>
              <a:t> = </a:t>
            </a:r>
            <a:r>
              <a:rPr lang="pl-PL" b="1" dirty="0" smtClean="0"/>
              <a:t>3 600 000 </a:t>
            </a:r>
            <a:r>
              <a:rPr lang="pl-PL" b="1" dirty="0" smtClean="0">
                <a:hlinkClick r:id="rId4" tooltip="Dżul"/>
              </a:rPr>
              <a:t>J</a:t>
            </a:r>
            <a:r>
              <a:rPr lang="pl-PL" dirty="0" smtClean="0"/>
              <a:t> </a:t>
            </a:r>
          </a:p>
          <a:p>
            <a:r>
              <a:rPr lang="pl-PL" dirty="0" smtClean="0">
                <a:hlinkClick r:id="rId7" tooltip="Kaloria"/>
              </a:rPr>
              <a:t>kaloria</a:t>
            </a:r>
            <a:r>
              <a:rPr lang="pl-PL" dirty="0" smtClean="0"/>
              <a:t> (cal)</a:t>
            </a:r>
            <a:r>
              <a:rPr lang="pl-PL" b="1" dirty="0" smtClean="0"/>
              <a:t> 1 cal = 4,1868 J</a:t>
            </a:r>
            <a:endParaRPr lang="pl-PL" dirty="0" smtClean="0"/>
          </a:p>
          <a:p>
            <a:r>
              <a:rPr lang="pl-PL" dirty="0" smtClean="0">
                <a:hlinkClick r:id="rId8" tooltip="Elektronowolt"/>
              </a:rPr>
              <a:t>elektronowolt</a:t>
            </a:r>
            <a:r>
              <a:rPr lang="pl-PL" dirty="0" smtClean="0"/>
              <a:t> (</a:t>
            </a:r>
            <a:r>
              <a:rPr lang="pl-PL" dirty="0" err="1" smtClean="0"/>
              <a:t>eV</a:t>
            </a:r>
            <a:r>
              <a:rPr lang="pl-PL" dirty="0" smtClean="0"/>
              <a:t>)</a:t>
            </a:r>
            <a:r>
              <a:rPr lang="pl-PL" b="1" dirty="0" smtClean="0"/>
              <a:t> 1 </a:t>
            </a:r>
            <a:r>
              <a:rPr lang="pl-PL" b="1" dirty="0" err="1" smtClean="0"/>
              <a:t>eV</a:t>
            </a:r>
            <a:r>
              <a:rPr lang="pl-PL" b="1" dirty="0" smtClean="0"/>
              <a:t> = 1 </a:t>
            </a:r>
            <a:r>
              <a:rPr lang="pl-PL" b="1" dirty="0" smtClean="0">
                <a:hlinkClick r:id="rId9" tooltip="Ładunek elektryczny elementarny"/>
              </a:rPr>
              <a:t>e</a:t>
            </a:r>
            <a:r>
              <a:rPr lang="pl-PL" b="1" dirty="0" smtClean="0"/>
              <a:t> · 1 </a:t>
            </a:r>
            <a:r>
              <a:rPr lang="pl-PL" b="1" dirty="0" smtClean="0">
                <a:hlinkClick r:id="rId10" tooltip="Wolt"/>
              </a:rPr>
              <a:t>V</a:t>
            </a:r>
            <a:r>
              <a:rPr lang="pl-PL" b="1" dirty="0" smtClean="0"/>
              <a:t> = 1,602 176 565(35) × 10</a:t>
            </a:r>
            <a:r>
              <a:rPr lang="pl-PL" b="1" baseline="30000" dirty="0" smtClean="0"/>
              <a:t>-19</a:t>
            </a:r>
            <a:r>
              <a:rPr lang="pl-PL" b="1" dirty="0" smtClean="0"/>
              <a:t> </a:t>
            </a:r>
            <a:r>
              <a:rPr lang="pl-PL" b="1" dirty="0" smtClean="0">
                <a:hlinkClick r:id="rId4" tooltip="Dżul"/>
              </a:rPr>
              <a:t>J</a:t>
            </a:r>
            <a:r>
              <a:rPr lang="pl-PL" baseline="30000" dirty="0" smtClean="0">
                <a:hlinkClick r:id="rId8"/>
              </a:rPr>
              <a:t>[</a:t>
            </a:r>
            <a:endParaRPr lang="pl-PL" dirty="0" smtClean="0"/>
          </a:p>
          <a:p>
            <a:r>
              <a:rPr lang="pl-PL" dirty="0" smtClean="0">
                <a:hlinkClick r:id="rId11" tooltip="Erg (jednostka)"/>
              </a:rPr>
              <a:t>erg</a:t>
            </a:r>
            <a:r>
              <a:rPr lang="pl-PL" b="1" dirty="0" smtClean="0"/>
              <a:t>1 erg = 10</a:t>
            </a:r>
            <a:r>
              <a:rPr lang="pl-PL" b="1" baseline="30000" dirty="0" smtClean="0"/>
              <a:t>-7</a:t>
            </a:r>
            <a:r>
              <a:rPr lang="pl-PL" b="1" dirty="0" smtClean="0"/>
              <a:t> J</a:t>
            </a:r>
            <a:endParaRPr lang="pl-PL" dirty="0" smtClean="0"/>
          </a:p>
          <a:p>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smtClean="0"/>
              <a:t>Jednostki mocy</a:t>
            </a:r>
            <a:endParaRPr lang="pl-PL" dirty="0"/>
          </a:p>
        </p:txBody>
      </p:sp>
      <p:sp>
        <p:nvSpPr>
          <p:cNvPr id="3" name="Symbol zastępczy zawartości 2"/>
          <p:cNvSpPr>
            <a:spLocks noGrp="1"/>
          </p:cNvSpPr>
          <p:nvPr>
            <p:ph idx="1"/>
          </p:nvPr>
        </p:nvSpPr>
        <p:spPr>
          <a:xfrm>
            <a:off x="0" y="1600200"/>
            <a:ext cx="9144000" cy="5257800"/>
          </a:xfrm>
        </p:spPr>
        <p:txBody>
          <a:bodyPr>
            <a:normAutofit fontScale="92500" lnSpcReduction="20000"/>
          </a:bodyPr>
          <a:lstStyle/>
          <a:p>
            <a:pPr>
              <a:buNone/>
            </a:pPr>
            <a:r>
              <a:rPr lang="pl-PL" dirty="0" smtClean="0"/>
              <a:t>Jednostką mocy w </a:t>
            </a:r>
            <a:r>
              <a:rPr lang="pl-PL" dirty="0" smtClean="0">
                <a:hlinkClick r:id="rId3" tooltip="Układ SI"/>
              </a:rPr>
              <a:t>układzie SI</a:t>
            </a:r>
            <a:r>
              <a:rPr lang="pl-PL" dirty="0" smtClean="0"/>
              <a:t> jest </a:t>
            </a:r>
            <a:r>
              <a:rPr lang="pl-PL" dirty="0" smtClean="0">
                <a:hlinkClick r:id="rId4" tooltip="Wat"/>
              </a:rPr>
              <a:t>wat</a:t>
            </a:r>
            <a:r>
              <a:rPr lang="pl-PL" dirty="0" smtClean="0"/>
              <a:t> (W). Moc jest równa 1 wat, jeśli </a:t>
            </a:r>
            <a:r>
              <a:rPr lang="pl-PL" dirty="0" smtClean="0">
                <a:hlinkClick r:id="rId5" tooltip="Praca (fizyka)"/>
              </a:rPr>
              <a:t>praca</a:t>
            </a:r>
            <a:r>
              <a:rPr lang="pl-PL" dirty="0" smtClean="0"/>
              <a:t> 1 </a:t>
            </a:r>
            <a:r>
              <a:rPr lang="pl-PL" dirty="0" smtClean="0">
                <a:hlinkClick r:id="rId6" tooltip="Dżul"/>
              </a:rPr>
              <a:t>dżula</a:t>
            </a:r>
            <a:r>
              <a:rPr lang="pl-PL" dirty="0" smtClean="0"/>
              <a:t> wykonywana jest w czasie 1 </a:t>
            </a:r>
            <a:r>
              <a:rPr lang="pl-PL" dirty="0" smtClean="0">
                <a:hlinkClick r:id="rId7" tooltip="Sekunda"/>
              </a:rPr>
              <a:t>sekundy</a:t>
            </a:r>
            <a:r>
              <a:rPr lang="pl-PL" dirty="0" smtClean="0"/>
              <a:t>.</a:t>
            </a:r>
          </a:p>
          <a:p>
            <a:pPr>
              <a:buNone/>
            </a:pPr>
            <a:r>
              <a:rPr lang="pl-PL" dirty="0" smtClean="0"/>
              <a:t>Często używane wielokrotności:</a:t>
            </a:r>
          </a:p>
          <a:p>
            <a:r>
              <a:rPr lang="pl-PL" dirty="0" smtClean="0"/>
              <a:t>1 </a:t>
            </a:r>
            <a:r>
              <a:rPr lang="pl-PL" dirty="0" err="1" smtClean="0"/>
              <a:t>mW</a:t>
            </a:r>
            <a:r>
              <a:rPr lang="pl-PL" dirty="0" smtClean="0"/>
              <a:t> = 0,001 W /miliwat/ 1 </a:t>
            </a:r>
            <a:r>
              <a:rPr lang="pl-PL" dirty="0" err="1" smtClean="0"/>
              <a:t>kW</a:t>
            </a:r>
            <a:r>
              <a:rPr lang="pl-PL" dirty="0" smtClean="0"/>
              <a:t> = 1000 W /kilowat/ 1 MW = 1000000 W  /megawat/ 1GW=10</a:t>
            </a:r>
            <a:r>
              <a:rPr lang="pl-PL" baseline="30000" dirty="0" smtClean="0"/>
              <a:t>9</a:t>
            </a:r>
            <a:r>
              <a:rPr lang="pl-PL" dirty="0" smtClean="0"/>
              <a:t> W /gigawat/1TW=10</a:t>
            </a:r>
            <a:r>
              <a:rPr lang="pl-PL" baseline="30000" dirty="0" smtClean="0"/>
              <a:t>12</a:t>
            </a:r>
            <a:r>
              <a:rPr lang="pl-PL" dirty="0" smtClean="0"/>
              <a:t> W /terawat/</a:t>
            </a:r>
          </a:p>
          <a:p>
            <a:pPr>
              <a:buNone/>
            </a:pPr>
            <a:r>
              <a:rPr lang="pl-PL" dirty="0" err="1" smtClean="0"/>
              <a:t>Pozaukładowe</a:t>
            </a:r>
            <a:r>
              <a:rPr lang="pl-PL" dirty="0" smtClean="0"/>
              <a:t> jednostki mocy:</a:t>
            </a:r>
          </a:p>
          <a:p>
            <a:r>
              <a:rPr lang="pl-PL" dirty="0" smtClean="0">
                <a:hlinkClick r:id="rId8" tooltip="Erg na sekundę"/>
              </a:rPr>
              <a:t>erg na sekundę</a:t>
            </a:r>
            <a:endParaRPr lang="pl-PL" dirty="0" smtClean="0"/>
          </a:p>
          <a:p>
            <a:r>
              <a:rPr lang="pl-PL" dirty="0" smtClean="0">
                <a:hlinkClick r:id="rId9" tooltip="Kilogramometr na sekundę (strona nie istnieje)"/>
              </a:rPr>
              <a:t>kilogramometr na sekundę</a:t>
            </a:r>
            <a:endParaRPr lang="pl-PL" dirty="0" smtClean="0"/>
          </a:p>
          <a:p>
            <a:r>
              <a:rPr lang="pl-PL" dirty="0" smtClean="0">
                <a:hlinkClick r:id="rId10" tooltip="Koń mechaniczny"/>
              </a:rPr>
              <a:t>koń mechaniczny</a:t>
            </a:r>
            <a:r>
              <a:rPr lang="pl-PL" dirty="0" smtClean="0"/>
              <a:t> (KM)</a:t>
            </a:r>
          </a:p>
          <a:p>
            <a:r>
              <a:rPr lang="pl-PL" dirty="0" smtClean="0">
                <a:hlinkClick r:id="rId11" tooltip="Koń parowy"/>
              </a:rPr>
              <a:t>koń parowy</a:t>
            </a:r>
            <a:r>
              <a:rPr lang="pl-PL" dirty="0" smtClean="0"/>
              <a:t> (HP)</a:t>
            </a:r>
          </a:p>
          <a:p>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0.gstatic.com/images?q=tbn:ANd9GcTEJZFjxKnF_hl5JXSc7_6l2PoBcvQx5RWG5iAWddGwk34CWfZk"/>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
        <p:nvSpPr>
          <p:cNvPr id="2" name="Tytuł 1"/>
          <p:cNvSpPr>
            <a:spLocks noGrp="1"/>
          </p:cNvSpPr>
          <p:nvPr>
            <p:ph type="title"/>
          </p:nvPr>
        </p:nvSpPr>
        <p:spPr>
          <a:xfrm>
            <a:off x="457200" y="274638"/>
            <a:ext cx="8229600" cy="2074242"/>
          </a:xfrm>
        </p:spPr>
        <p:txBody>
          <a:bodyPr>
            <a:noAutofit/>
          </a:bodyPr>
          <a:lstStyle/>
          <a:p>
            <a:r>
              <a:rPr lang="pl-PL" sz="8000" dirty="0" smtClean="0"/>
              <a:t>Instalacja solarna</a:t>
            </a:r>
            <a:endParaRPr lang="pl-PL" sz="8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a:t>Ź</a:t>
            </a:r>
            <a:r>
              <a:rPr lang="pl-PL" dirty="0" smtClean="0"/>
              <a:t>ródła:</a:t>
            </a:r>
            <a:endParaRPr lang="pl-PL" dirty="0"/>
          </a:p>
        </p:txBody>
      </p:sp>
      <p:sp>
        <p:nvSpPr>
          <p:cNvPr id="3" name="Symbol zastępczy zawartości 2"/>
          <p:cNvSpPr>
            <a:spLocks noGrp="1"/>
          </p:cNvSpPr>
          <p:nvPr>
            <p:ph idx="1"/>
          </p:nvPr>
        </p:nvSpPr>
        <p:spPr/>
        <p:txBody>
          <a:bodyPr>
            <a:normAutofit fontScale="92500"/>
          </a:bodyPr>
          <a:lstStyle/>
          <a:p>
            <a:r>
              <a:rPr lang="pl-PL" u="sng" dirty="0" smtClean="0">
                <a:hlinkClick r:id="rId3"/>
              </a:rPr>
              <a:t>http://www.cres.gr/trans-solar/downloads/poland_Transsolar_final_PL.pdf</a:t>
            </a:r>
            <a:endParaRPr lang="pl-PL" dirty="0" smtClean="0"/>
          </a:p>
          <a:p>
            <a:r>
              <a:rPr lang="pl-PL" dirty="0" err="1" smtClean="0"/>
              <a:t>ChrońmyKlimat.pl</a:t>
            </a:r>
            <a:endParaRPr lang="pl-PL" dirty="0" smtClean="0"/>
          </a:p>
          <a:p>
            <a:r>
              <a:rPr lang="pl-PL" dirty="0" err="1" smtClean="0"/>
              <a:t>www.stat.gov.pl/gu</a:t>
            </a:r>
            <a:r>
              <a:rPr lang="pl-PL" dirty="0" smtClean="0"/>
              <a:t>s/5840_3680_PLK_HTML.htm</a:t>
            </a:r>
          </a:p>
          <a:p>
            <a:r>
              <a:rPr lang="pl-PL" u="sng" dirty="0" err="1" smtClean="0">
                <a:hlinkClick r:id="rId4"/>
              </a:rPr>
              <a:t>www.fotowoltaika.eu</a:t>
            </a:r>
            <a:r>
              <a:rPr lang="pl-PL" dirty="0" smtClean="0"/>
              <a:t>.</a:t>
            </a:r>
          </a:p>
          <a:p>
            <a:r>
              <a:rPr lang="pl-PL" u="sng" dirty="0" smtClean="0">
                <a:hlinkClick r:id="rId5"/>
              </a:rPr>
              <a:t>http://www.ecoside.pl</a:t>
            </a:r>
            <a:endParaRPr lang="pl-PL" u="sng" dirty="0" smtClean="0"/>
          </a:p>
          <a:p>
            <a:r>
              <a:rPr lang="pl-PL" u="sng" dirty="0">
                <a:hlinkClick r:id="rId6"/>
              </a:rPr>
              <a:t>http://www.poradnik.sunage.pl</a:t>
            </a:r>
            <a:r>
              <a:rPr lang="pl-PL" u="sng" dirty="0" smtClean="0">
                <a:hlinkClick r:id="rId6"/>
              </a:rPr>
              <a:t>/</a:t>
            </a:r>
            <a:endParaRPr lang="pl-PL" u="sng" dirty="0" smtClean="0"/>
          </a:p>
          <a:p>
            <a:r>
              <a:rPr lang="pl-PL" u="sng" dirty="0" err="1" smtClean="0"/>
              <a:t>www.google.pl</a:t>
            </a:r>
            <a:endParaRPr lang="pl-PL" dirty="0"/>
          </a:p>
          <a:p>
            <a:endParaRPr lang="pl-PL" dirty="0" smtClean="0"/>
          </a:p>
          <a:p>
            <a:endParaRPr lang="pl-PL" dirty="0" smtClean="0"/>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smtClean="0"/>
              <a:t>Budowa instalacji solarnej</a:t>
            </a:r>
            <a:endParaRPr lang="pl-PL" dirty="0"/>
          </a:p>
        </p:txBody>
      </p:sp>
      <p:pic>
        <p:nvPicPr>
          <p:cNvPr id="4" name="Symbol zastępczy zawartości 3" descr="http://www.poradnik.sunage.pl/wp-content/uploads/2012/10/instalacja_solarna1.png"/>
          <p:cNvPicPr>
            <a:picLocks noGrp="1"/>
          </p:cNvPicPr>
          <p:nvPr>
            <p:ph idx="1"/>
          </p:nvPr>
        </p:nvPicPr>
        <p:blipFill>
          <a:blip r:embed="rId3" cstate="print"/>
          <a:srcRect/>
          <a:stretch>
            <a:fillRect/>
          </a:stretch>
        </p:blipFill>
        <p:spPr bwMode="auto">
          <a:xfrm>
            <a:off x="395536" y="1600200"/>
            <a:ext cx="8424936" cy="4997152"/>
          </a:xfrm>
          <a:prstGeom prst="rect">
            <a:avLst/>
          </a:prstGeom>
          <a:noFill/>
          <a:ln w="9525">
            <a:noFill/>
            <a:miter lim="800000"/>
            <a:headEnd/>
            <a:tailEnd/>
          </a:ln>
        </p:spPr>
      </p:pic>
      <p:pic>
        <p:nvPicPr>
          <p:cNvPr id="6" name="Picture 5" descr="C:\Users\Agusia\Downloads\logo.jpg"/>
          <p:cNvPicPr>
            <a:picLocks noChangeAspect="1" noChangeArrowheads="1"/>
          </p:cNvPicPr>
          <p:nvPr/>
        </p:nvPicPr>
        <p:blipFill>
          <a:blip r:embed="rId4" cstate="print"/>
          <a:srcRect/>
          <a:stretch>
            <a:fillRect/>
          </a:stretch>
        </p:blipFill>
        <p:spPr bwMode="auto">
          <a:xfrm>
            <a:off x="2" y="0"/>
            <a:ext cx="1417191" cy="14127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smtClean="0"/>
              <a:t>Budowa </a:t>
            </a:r>
            <a:endParaRPr lang="pl-PL" dirty="0"/>
          </a:p>
        </p:txBody>
      </p:sp>
      <p:sp>
        <p:nvSpPr>
          <p:cNvPr id="3" name="Symbol zastępczy zawartości 2"/>
          <p:cNvSpPr>
            <a:spLocks noGrp="1"/>
          </p:cNvSpPr>
          <p:nvPr>
            <p:ph idx="1"/>
          </p:nvPr>
        </p:nvSpPr>
        <p:spPr>
          <a:xfrm>
            <a:off x="0" y="1340768"/>
            <a:ext cx="9144000" cy="5760640"/>
          </a:xfrm>
        </p:spPr>
        <p:txBody>
          <a:bodyPr>
            <a:normAutofit fontScale="62500" lnSpcReduction="20000"/>
          </a:bodyPr>
          <a:lstStyle/>
          <a:p>
            <a:pPr>
              <a:buNone/>
            </a:pPr>
            <a:endParaRPr lang="pl-PL" dirty="0"/>
          </a:p>
          <a:p>
            <a:pPr algn="just">
              <a:buNone/>
            </a:pPr>
            <a:r>
              <a:rPr lang="pl-PL" dirty="0"/>
              <a:t>Podstawowe elementy instalacji solarnej to:</a:t>
            </a:r>
          </a:p>
          <a:p>
            <a:pPr algn="just">
              <a:buNone/>
            </a:pPr>
            <a:endParaRPr lang="pl-PL" dirty="0"/>
          </a:p>
          <a:p>
            <a:pPr algn="just"/>
            <a:r>
              <a:rPr lang="pl-PL" dirty="0"/>
              <a:t>    Kolektory słoneczne, w których energia słoneczna zamieniana jest na ciepło,</a:t>
            </a:r>
          </a:p>
          <a:p>
            <a:pPr algn="just"/>
            <a:r>
              <a:rPr lang="pl-PL" dirty="0"/>
              <a:t>    Zespół pompowy w którego skład wchodzi pompa obiegowa, odpowiadająca za cyrkulację glikolu w instalacji (transport ciepła od kolektorów do zasobnika CWU),</a:t>
            </a:r>
          </a:p>
          <a:p>
            <a:pPr algn="just"/>
            <a:r>
              <a:rPr lang="pl-PL" dirty="0"/>
              <a:t>    Regulator solarny (sterownik), który włącza pompę, kiedy temperatura glikolu jest wyższa niż temperatura wody w zasobniku CWU,</a:t>
            </a:r>
          </a:p>
          <a:p>
            <a:pPr algn="just"/>
            <a:r>
              <a:rPr lang="pl-PL" dirty="0"/>
              <a:t>    Zasobnik CWU (zasobnik solarny) w którym następuje odbiór ciepła od </a:t>
            </a:r>
            <a:r>
              <a:rPr lang="pl-PL" dirty="0" smtClean="0"/>
              <a:t>glikolu        </a:t>
            </a:r>
            <a:r>
              <a:rPr lang="pl-PL" dirty="0"/>
              <a:t>i przekazanie go zimnej wodzie; jego zadaniem jest także magazynowanie ciepłej wody, aby jednorazowo było możliwe jej większe zużycie,</a:t>
            </a:r>
          </a:p>
          <a:p>
            <a:pPr algn="just"/>
            <a:r>
              <a:rPr lang="pl-PL" dirty="0"/>
              <a:t>    Rezerwowe źródło ogrzewania – bardziej szczegółowy opis powyżej; bardzo często jest to kocioł grzewczy centralnego ogrzewania,</a:t>
            </a:r>
          </a:p>
          <a:p>
            <a:pPr algn="just"/>
            <a:r>
              <a:rPr lang="pl-PL" dirty="0"/>
              <a:t>    Armatura wody użytkowej – wszelkie zawory, rury miedziane, złącza instalacji itp.</a:t>
            </a:r>
          </a:p>
          <a:p>
            <a:pPr algn="just"/>
            <a:r>
              <a:rPr lang="pl-PL" dirty="0"/>
              <a:t>    Zabezpieczenie instalacji solarnej chroniące instalację przed przegrzaniem; w jej skład wchodzi m.in. naczynie przeponowe (</a:t>
            </a:r>
            <a:r>
              <a:rPr lang="pl-PL" dirty="0" err="1"/>
              <a:t>wzbiorcze</a:t>
            </a:r>
            <a:r>
              <a:rPr lang="pl-PL" dirty="0"/>
              <a:t>) przyjmujące nadmiar rozszerzającej się cieczy solarnej oraz zawór bezpieczeństwa który w przypadku całkowitego przegrzania kolektorów uwalnia ciecz solarną z obiegu</a:t>
            </a:r>
            <a:r>
              <a:rPr lang="pl-PL" dirty="0" smtClean="0"/>
              <a:t>.</a:t>
            </a:r>
            <a:endParaRPr lang="pl-PL" dirty="0"/>
          </a:p>
          <a:p>
            <a:pPr>
              <a:buNone/>
            </a:pPr>
            <a:endParaRPr lang="pl-PL" dirty="0"/>
          </a:p>
        </p:txBody>
      </p:sp>
      <p:pic>
        <p:nvPicPr>
          <p:cNvPr id="5" name="Picture 5" descr="C:\Users\Agusia\Downloads\logo.jpg"/>
          <p:cNvPicPr>
            <a:picLocks noChangeAspect="1" noChangeArrowheads="1"/>
          </p:cNvPicPr>
          <p:nvPr/>
        </p:nvPicPr>
        <p:blipFill>
          <a:blip r:embed="rId3" cstate="print"/>
          <a:srcRect/>
          <a:stretch>
            <a:fillRect/>
          </a:stretch>
        </p:blipFill>
        <p:spPr bwMode="auto">
          <a:xfrm>
            <a:off x="2" y="0"/>
            <a:ext cx="1417191" cy="14127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smtClean="0"/>
              <a:t>Działanie </a:t>
            </a:r>
            <a:endParaRPr lang="pl-PL" dirty="0"/>
          </a:p>
        </p:txBody>
      </p:sp>
      <p:sp>
        <p:nvSpPr>
          <p:cNvPr id="3" name="Symbol zastępczy zawartości 2"/>
          <p:cNvSpPr>
            <a:spLocks noGrp="1"/>
          </p:cNvSpPr>
          <p:nvPr>
            <p:ph idx="1"/>
          </p:nvPr>
        </p:nvSpPr>
        <p:spPr>
          <a:xfrm>
            <a:off x="0" y="1412776"/>
            <a:ext cx="9144000" cy="5445224"/>
          </a:xfrm>
        </p:spPr>
        <p:txBody>
          <a:bodyPr>
            <a:normAutofit fontScale="62500" lnSpcReduction="20000"/>
          </a:bodyPr>
          <a:lstStyle/>
          <a:p>
            <a:pPr algn="just"/>
            <a:r>
              <a:rPr lang="pl-PL" dirty="0"/>
              <a:t>Po pierwsze – ujarzmienie pierwotnej energii </a:t>
            </a:r>
            <a:r>
              <a:rPr lang="pl-PL" dirty="0" smtClean="0"/>
              <a:t>słonecznej</a:t>
            </a:r>
            <a:endParaRPr lang="pl-PL" dirty="0"/>
          </a:p>
          <a:p>
            <a:pPr algn="just">
              <a:buNone/>
            </a:pPr>
            <a:r>
              <a:rPr lang="pl-PL" dirty="0"/>
              <a:t>Energia słoneczna należy do tzw. energii pierwotnej. Jednym ze sposobów jej konwersji (czyli przemiany) na energię użyteczną, którą możemy bezpośrednio wykorzystać </a:t>
            </a:r>
            <a:r>
              <a:rPr lang="pl-PL" dirty="0" smtClean="0"/>
              <a:t>   w </a:t>
            </a:r>
            <a:r>
              <a:rPr lang="pl-PL" dirty="0"/>
              <a:t>naszych domach, jest konwersja </a:t>
            </a:r>
            <a:r>
              <a:rPr lang="pl-PL" dirty="0" err="1"/>
              <a:t>fototermiczna</a:t>
            </a:r>
            <a:r>
              <a:rPr lang="pl-PL" dirty="0"/>
              <a:t>. Zasada działania kolektorów słonecznych opiera się właśnie o konwersję </a:t>
            </a:r>
            <a:r>
              <a:rPr lang="pl-PL" dirty="0" err="1"/>
              <a:t>fototermiczną</a:t>
            </a:r>
            <a:r>
              <a:rPr lang="pl-PL" dirty="0"/>
              <a:t> aktywną, czyli </a:t>
            </a:r>
            <a:r>
              <a:rPr lang="pl-PL" dirty="0" smtClean="0"/>
              <a:t>                  o </a:t>
            </a:r>
            <a:r>
              <a:rPr lang="pl-PL" dirty="0"/>
              <a:t>przemianę energii promieniowania słonecznego w ciepło. Konwersja ta jest aktywna, ponieważ do transportu energii potrzebne są dodatkowe pompy obiegowe. Promieniowanie słoneczne absorbowane (pochłaniane) jest przez kolektor słoneczny, a konkretnie ciemny absorber będący jego częścią. Następnie absorber przekazuje ciepło miedzianym rurkom, w których przepływa czynnik grzewczy – glikol. Na schemacie proces zachodzi w miejscu oznaczonym numerem 1. Zobacz też: zasada działania kolektora płaskiego i próżniowego.</a:t>
            </a:r>
          </a:p>
          <a:p>
            <a:pPr algn="just"/>
            <a:r>
              <a:rPr lang="pl-PL" dirty="0"/>
              <a:t>Obieg solarny</a:t>
            </a:r>
          </a:p>
          <a:p>
            <a:pPr algn="just">
              <a:buNone/>
            </a:pPr>
            <a:r>
              <a:rPr lang="pl-PL" dirty="0" smtClean="0"/>
              <a:t>Glikol </a:t>
            </a:r>
            <a:r>
              <a:rPr lang="pl-PL" dirty="0"/>
              <a:t>transportowany jest przewodami rurowymi do zasobnika ciepłej wody użytkowej (numer 2 na schemacie). Pamiętajmy o podstawowej kwestii – glikol nie miesza się z wodą znajdującą się w zasobniku. Przepływa on jedynie przez wężownicę, która ma styczność z wodą w zasobniku. Wężownica nie jest prostą rurką, lecz zwinięta jest na kształt spirali, dzięki czemu możliwa jest większa powierzchnia wymiany ciepła. Następnie ciepło glikolu oddawane jest zimnej wodzie na zasadzie przewodzenia. Zimny glikol, pompowany jest przez pompę solarną z powrotem do kolektorów słonecznych (numer 3 na schemacie), gdzie cały proces się powtarza.</a:t>
            </a:r>
          </a:p>
          <a:p>
            <a:pPr>
              <a:buNone/>
            </a:pPr>
            <a:endParaRPr lang="pl-PL" dirty="0"/>
          </a:p>
        </p:txBody>
      </p:sp>
      <p:pic>
        <p:nvPicPr>
          <p:cNvPr id="5" name="Picture 5" descr="C:\Users\Agusia\Downloads\logo.jpg"/>
          <p:cNvPicPr>
            <a:picLocks noChangeAspect="1" noChangeArrowheads="1"/>
          </p:cNvPicPr>
          <p:nvPr/>
        </p:nvPicPr>
        <p:blipFill>
          <a:blip r:embed="rId3" cstate="print"/>
          <a:srcRect/>
          <a:stretch>
            <a:fillRect/>
          </a:stretch>
        </p:blipFill>
        <p:spPr bwMode="auto">
          <a:xfrm>
            <a:off x="2" y="0"/>
            <a:ext cx="1417191" cy="14127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err="1" smtClean="0"/>
              <a:t>Działanie-cd</a:t>
            </a:r>
            <a:endParaRPr lang="pl-PL" dirty="0"/>
          </a:p>
        </p:txBody>
      </p:sp>
      <p:sp>
        <p:nvSpPr>
          <p:cNvPr id="3" name="Symbol zastępczy zawartości 2"/>
          <p:cNvSpPr>
            <a:spLocks noGrp="1"/>
          </p:cNvSpPr>
          <p:nvPr>
            <p:ph idx="1"/>
          </p:nvPr>
        </p:nvSpPr>
        <p:spPr>
          <a:xfrm>
            <a:off x="0" y="1412776"/>
            <a:ext cx="9144000" cy="5688632"/>
          </a:xfrm>
        </p:spPr>
        <p:txBody>
          <a:bodyPr>
            <a:normAutofit fontScale="62500" lnSpcReduction="20000"/>
          </a:bodyPr>
          <a:lstStyle/>
          <a:p>
            <a:r>
              <a:rPr lang="pl-PL" dirty="0"/>
              <a:t>Obieg ciepłej wody użytkowej (CWU)</a:t>
            </a:r>
          </a:p>
          <a:p>
            <a:pPr>
              <a:buNone/>
            </a:pPr>
            <a:endParaRPr lang="pl-PL" dirty="0"/>
          </a:p>
          <a:p>
            <a:pPr algn="just">
              <a:buNone/>
            </a:pPr>
            <a:r>
              <a:rPr lang="pl-PL" dirty="0"/>
              <a:t>Wężownica celowo znajduje się na dole zasobnika. Ciepło z kolektorów ogrzewa zimną wodę, dostarczaną z sieci wodociągowej, która robi się coraz cieplejsza, a dzięki temu – lżejsza. Zimna woda, na zasadzie zjawiska konwekcji unosi się do góry zasobnika, gdzie znajduje się instalacja rur ciepłej wody użytkowej. Ostatecznie podgrzaną wodę możemy wykorzystać do mycia albo zmywania naczyń.</a:t>
            </a:r>
          </a:p>
          <a:p>
            <a:pPr algn="just"/>
            <a:r>
              <a:rPr lang="pl-PL" dirty="0"/>
              <a:t>Rezerwowe źródło ciepła dla CWU</a:t>
            </a:r>
          </a:p>
          <a:p>
            <a:pPr algn="just">
              <a:buNone/>
            </a:pPr>
            <a:r>
              <a:rPr lang="pl-PL" dirty="0" smtClean="0"/>
              <a:t>Kolektory </a:t>
            </a:r>
            <a:r>
              <a:rPr lang="pl-PL" dirty="0"/>
              <a:t>słoneczne w naszej szerokości geograficznej nie są w stanie pokryć całkowitego zapotrzebowania na energię do przygotowania ciepłej wody użytkowej. Średniorocznie zapewniają około 60% wymaganego ciepła, a latem nawet do 100%. Nieregularność dostaw oraz sezonowość sprawiają, że kolektory wymagają współpracy drugiego źródła ciepła. Może to być przykładowo kocioł gazowy albo olejowy, grzałka elektryczna albo pompa ciepła, która stanowić będzie główne źródło ciepła do ogrzewania domu i źródło dogrzewające dla CWU w przypadku, gdy ilość energii z kolektora nie wystarcza do jej podgrzania. Taki system grzewczy, złożony z dwóch różnych źródeł ciepła nosi nazwę </a:t>
            </a:r>
            <a:r>
              <a:rPr lang="pl-PL" dirty="0" err="1"/>
              <a:t>biwalentnego</a:t>
            </a:r>
            <a:r>
              <a:rPr lang="pl-PL" dirty="0"/>
              <a:t> i wyposażony jest w specjalne regulatory, które sterują pracą pomp oraz urządzeń grzewczych.</a:t>
            </a:r>
          </a:p>
          <a:p>
            <a:pPr algn="just">
              <a:buNone/>
            </a:pPr>
            <a:r>
              <a:rPr lang="pl-PL" dirty="0"/>
              <a:t>Ciepło wytworzone w rezerwowym źródle ciepła dostarczane jest wężownicą do zasobnika CWU, gdzie oddawane jest wodzie na podobnej zasadzie, jak opisana wcześniej (opis obiegu CWU).</a:t>
            </a:r>
          </a:p>
          <a:p>
            <a:pPr>
              <a:buNone/>
            </a:pPr>
            <a:endParaRPr lang="pl-PL" dirty="0"/>
          </a:p>
        </p:txBody>
      </p:sp>
      <p:pic>
        <p:nvPicPr>
          <p:cNvPr id="5" name="Picture 5" descr="C:\Users\Agusia\Downloads\logo.jpg"/>
          <p:cNvPicPr>
            <a:picLocks noChangeAspect="1" noChangeArrowheads="1"/>
          </p:cNvPicPr>
          <p:nvPr/>
        </p:nvPicPr>
        <p:blipFill>
          <a:blip r:embed="rId3" cstate="print"/>
          <a:srcRect/>
          <a:stretch>
            <a:fillRect/>
          </a:stretch>
        </p:blipFill>
        <p:spPr bwMode="auto">
          <a:xfrm>
            <a:off x="2" y="0"/>
            <a:ext cx="1417191" cy="14127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a:t>O</a:t>
            </a:r>
            <a:r>
              <a:rPr lang="pl-PL" dirty="0" smtClean="0"/>
              <a:t>płacalność</a:t>
            </a:r>
            <a:endParaRPr lang="pl-PL" dirty="0"/>
          </a:p>
        </p:txBody>
      </p:sp>
      <p:sp>
        <p:nvSpPr>
          <p:cNvPr id="3" name="Symbol zastępczy zawartości 2"/>
          <p:cNvSpPr>
            <a:spLocks noGrp="1"/>
          </p:cNvSpPr>
          <p:nvPr>
            <p:ph idx="1"/>
          </p:nvPr>
        </p:nvSpPr>
        <p:spPr>
          <a:xfrm>
            <a:off x="0" y="1600200"/>
            <a:ext cx="9144000" cy="5257800"/>
          </a:xfrm>
        </p:spPr>
        <p:txBody>
          <a:bodyPr>
            <a:normAutofit fontScale="85000" lnSpcReduction="10000"/>
          </a:bodyPr>
          <a:lstStyle/>
          <a:p>
            <a:pPr algn="just">
              <a:buNone/>
            </a:pPr>
            <a:r>
              <a:rPr lang="pl-PL" dirty="0"/>
              <a:t>W naszej szerokości geograficznej, gdzie w słoneczne dni dociera do ziemi promieniowanie o mocy około 1000 W/m2 (dla porównania w słonecznej Hiszpanii – 1500 W/m2), kolektory słoneczne mogą służyć głównie do przygotowania ciepłej wody użytkowej (CWU), czyli wody, którą używamy do kąpieli. Przykładowo: 4-5 osobowa rodzina, wyposażając swój dom w instalację solarną złożoną z kolektorów płaskich, może liczyć na pokrycie w lecie nawet do 100% kosztów ogrzewania CWU. W okresie jesienno-zimowym, gdy promieniowanie słoneczne jest mniejsze, konieczne będzie zastosowanie drugiego źródła ciepła, np. kotła gazowego albo pompy ciepła. Rocznie, dzięki zastosowaniu kolektorów słonecznych, można zaoszczędzić nawet do 50-60% całkowitych kosztów ogrzewania CWU.</a:t>
            </a:r>
          </a:p>
          <a:p>
            <a:endParaRPr lang="pl-PL" dirty="0"/>
          </a:p>
        </p:txBody>
      </p:sp>
      <p:pic>
        <p:nvPicPr>
          <p:cNvPr id="5" name="Picture 5" descr="C:\Users\Agusia\Downloads\logo.jpg"/>
          <p:cNvPicPr>
            <a:picLocks noChangeAspect="1" noChangeArrowheads="1"/>
          </p:cNvPicPr>
          <p:nvPr/>
        </p:nvPicPr>
        <p:blipFill>
          <a:blip r:embed="rId3" cstate="print"/>
          <a:srcRect/>
          <a:stretch>
            <a:fillRect/>
          </a:stretch>
        </p:blipFill>
        <p:spPr bwMode="auto">
          <a:xfrm>
            <a:off x="2" y="0"/>
            <a:ext cx="1417191" cy="14127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smtClean="0"/>
              <a:t>Opłacalność </a:t>
            </a:r>
            <a:endParaRPr lang="pl-PL" dirty="0"/>
          </a:p>
        </p:txBody>
      </p:sp>
      <p:sp>
        <p:nvSpPr>
          <p:cNvPr id="3" name="Symbol zastępczy zawartości 2"/>
          <p:cNvSpPr>
            <a:spLocks noGrp="1"/>
          </p:cNvSpPr>
          <p:nvPr>
            <p:ph idx="1"/>
          </p:nvPr>
        </p:nvSpPr>
        <p:spPr>
          <a:xfrm>
            <a:off x="0" y="1600200"/>
            <a:ext cx="9144000" cy="5257800"/>
          </a:xfrm>
        </p:spPr>
        <p:txBody>
          <a:bodyPr>
            <a:normAutofit fontScale="92500" lnSpcReduction="10000"/>
          </a:bodyPr>
          <a:lstStyle/>
          <a:p>
            <a:r>
              <a:rPr lang="pl-PL" dirty="0"/>
              <a:t>Zwrot z inwestycji w kolektory słoneczne</a:t>
            </a:r>
          </a:p>
          <a:p>
            <a:pPr algn="just">
              <a:buNone/>
            </a:pPr>
            <a:r>
              <a:rPr lang="pl-PL" dirty="0"/>
              <a:t>W naszych warunkach geograficznych okres zwrotu inwestycji w kolektory słoneczne wynosi od kilku do kilkunastu lat i uzależniony jest przede wszystkim od ilości ciepłej wody zużywanej w obiekcie. Na korzyść </a:t>
            </a:r>
            <a:r>
              <a:rPr lang="pl-PL" dirty="0" err="1"/>
              <a:t>solarów</a:t>
            </a:r>
            <a:r>
              <a:rPr lang="pl-PL" dirty="0"/>
              <a:t> przemawiają niskie koszty eksploatacyjne. Nie trzeba kupować paliwa, a jedynymi kosztami, jakie musimy ponieść, jest cena energii elektrycznej napędzającej pompę obiegową układu solarnego (około 40 zł/rok) oraz koszty związane z wymianą cieczy solarnej w wysokości 200-300 zł (wymianę należy przeprowadzać średnio co 5-6 lat).</a:t>
            </a:r>
          </a:p>
          <a:p>
            <a:pPr>
              <a:buNone/>
            </a:pPr>
            <a:endParaRPr lang="pl-PL" dirty="0"/>
          </a:p>
        </p:txBody>
      </p:sp>
      <p:pic>
        <p:nvPicPr>
          <p:cNvPr id="5" name="Picture 5" descr="C:\Users\Agusia\Downloads\logo.jpg"/>
          <p:cNvPicPr>
            <a:picLocks noChangeAspect="1" noChangeArrowheads="1"/>
          </p:cNvPicPr>
          <p:nvPr/>
        </p:nvPicPr>
        <p:blipFill>
          <a:blip r:embed="rId3" cstate="print"/>
          <a:srcRect/>
          <a:stretch>
            <a:fillRect/>
          </a:stretch>
        </p:blipFill>
        <p:spPr bwMode="auto">
          <a:xfrm>
            <a:off x="2" y="0"/>
            <a:ext cx="1417191" cy="14127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TEJZFjxKnF_hl5JXSc7_6l2PoBcvQx5RWG5iAWddGwk34CWfZ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smtClean="0"/>
              <a:t>Koszty </a:t>
            </a:r>
            <a:endParaRPr lang="pl-PL" dirty="0"/>
          </a:p>
        </p:txBody>
      </p:sp>
      <p:sp>
        <p:nvSpPr>
          <p:cNvPr id="3" name="Symbol zastępczy zawartości 2"/>
          <p:cNvSpPr>
            <a:spLocks noGrp="1"/>
          </p:cNvSpPr>
          <p:nvPr>
            <p:ph idx="1"/>
          </p:nvPr>
        </p:nvSpPr>
        <p:spPr>
          <a:xfrm>
            <a:off x="0" y="1600200"/>
            <a:ext cx="9144000" cy="5257800"/>
          </a:xfrm>
        </p:spPr>
        <p:txBody>
          <a:bodyPr>
            <a:normAutofit fontScale="92500" lnSpcReduction="20000"/>
          </a:bodyPr>
          <a:lstStyle/>
          <a:p>
            <a:r>
              <a:rPr lang="pl-PL" dirty="0"/>
              <a:t>Ile to kosztuje ?</a:t>
            </a:r>
          </a:p>
          <a:p>
            <a:pPr>
              <a:buNone/>
            </a:pPr>
            <a:endParaRPr lang="pl-PL" dirty="0"/>
          </a:p>
          <a:p>
            <a:pPr>
              <a:buNone/>
            </a:pPr>
            <a:r>
              <a:rPr lang="pl-PL" dirty="0"/>
              <a:t>Cena kolektorów słonecznych z dotacją</a:t>
            </a:r>
          </a:p>
          <a:p>
            <a:pPr>
              <a:buNone/>
            </a:pPr>
            <a:r>
              <a:rPr lang="pl-PL" dirty="0"/>
              <a:t>Zestaw kolektorów płaskich</a:t>
            </a:r>
          </a:p>
          <a:p>
            <a:r>
              <a:rPr lang="pl-PL" dirty="0"/>
              <a:t>dla 2-4 osób 	7 562 zł</a:t>
            </a:r>
          </a:p>
          <a:p>
            <a:r>
              <a:rPr lang="pl-PL" dirty="0"/>
              <a:t>dla 3-5 osób 	7 776 zł</a:t>
            </a:r>
          </a:p>
          <a:p>
            <a:r>
              <a:rPr lang="pl-PL" dirty="0"/>
              <a:t>dla 4-6 osób 	9 174 zł</a:t>
            </a:r>
          </a:p>
          <a:p>
            <a:r>
              <a:rPr lang="pl-PL" dirty="0"/>
              <a:t>dla 5-8 osób 	9 939 zł</a:t>
            </a:r>
          </a:p>
          <a:p>
            <a:pPr>
              <a:buNone/>
            </a:pPr>
            <a:r>
              <a:rPr lang="pl-PL" dirty="0"/>
              <a:t> Orientacyjne ceny brutto za zestaw kolektorów słonecznych wraz z usługą montażu, uwzględniające dofinansowanie z Narodowego Funduszu Ochrony Środowiska i Gospodarki Wodnej.</a:t>
            </a:r>
          </a:p>
          <a:p>
            <a:endParaRPr lang="pl-PL" dirty="0"/>
          </a:p>
          <a:p>
            <a:endParaRPr lang="pl-PL" dirty="0"/>
          </a:p>
        </p:txBody>
      </p:sp>
      <p:pic>
        <p:nvPicPr>
          <p:cNvPr id="5" name="Picture 5" descr="C:\Users\Agusia\Downloads\logo.jpg"/>
          <p:cNvPicPr>
            <a:picLocks noChangeAspect="1" noChangeArrowheads="1"/>
          </p:cNvPicPr>
          <p:nvPr/>
        </p:nvPicPr>
        <p:blipFill>
          <a:blip r:embed="rId3" cstate="print"/>
          <a:srcRect/>
          <a:stretch>
            <a:fillRect/>
          </a:stretch>
        </p:blipFill>
        <p:spPr bwMode="auto">
          <a:xfrm>
            <a:off x="2" y="0"/>
            <a:ext cx="1417191" cy="1412776"/>
          </a:xfrm>
          <a:prstGeom prst="rect">
            <a:avLst/>
          </a:prstGeom>
          <a:noFill/>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1408</Words>
  <Application>Microsoft Office PowerPoint</Application>
  <PresentationFormat>Pokaz na ekranie (4:3)</PresentationFormat>
  <Paragraphs>95</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 energia słoneczna</vt:lpstr>
      <vt:lpstr>Instalacja solarna</vt:lpstr>
      <vt:lpstr>Budowa instalacji solarnej</vt:lpstr>
      <vt:lpstr>Budowa </vt:lpstr>
      <vt:lpstr>Działanie </vt:lpstr>
      <vt:lpstr>Działanie-cd</vt:lpstr>
      <vt:lpstr>Opłacalność</vt:lpstr>
      <vt:lpstr>Opłacalność </vt:lpstr>
      <vt:lpstr>Koszty </vt:lpstr>
      <vt:lpstr>Slajd 10</vt:lpstr>
      <vt:lpstr>Fotowoltaika </vt:lpstr>
      <vt:lpstr>Slajd 12</vt:lpstr>
      <vt:lpstr>Nasłonecznienie Europy</vt:lpstr>
      <vt:lpstr>Opłacalność  </vt:lpstr>
      <vt:lpstr>Slajd 15</vt:lpstr>
      <vt:lpstr> statystyki sprzedaży instalacji słonecznych</vt:lpstr>
      <vt:lpstr>Slajd 17</vt:lpstr>
      <vt:lpstr>Jednostki energii</vt:lpstr>
      <vt:lpstr>Jednostki mocy</vt:lpstr>
      <vt:lpstr>Źródła: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Agusia</dc:creator>
  <cp:lastModifiedBy>Agusia</cp:lastModifiedBy>
  <cp:revision>25</cp:revision>
  <dcterms:created xsi:type="dcterms:W3CDTF">2013-04-02T18:07:54Z</dcterms:created>
  <dcterms:modified xsi:type="dcterms:W3CDTF">2013-04-02T19:39:15Z</dcterms:modified>
</cp:coreProperties>
</file>