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5" r:id="rId2"/>
    <p:sldId id="256" r:id="rId3"/>
    <p:sldId id="257" r:id="rId4"/>
    <p:sldId id="258" r:id="rId5"/>
    <p:sldId id="259" r:id="rId6"/>
    <p:sldId id="266" r:id="rId7"/>
    <p:sldId id="269" r:id="rId8"/>
    <p:sldId id="260" r:id="rId9"/>
    <p:sldId id="267" r:id="rId10"/>
    <p:sldId id="270" r:id="rId11"/>
    <p:sldId id="261" r:id="rId12"/>
    <p:sldId id="268" r:id="rId13"/>
    <p:sldId id="272" r:id="rId14"/>
    <p:sldId id="262" r:id="rId15"/>
    <p:sldId id="264" r:id="rId16"/>
    <p:sldId id="273"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35758FB7-9AC5-4552-8A53-C91805E547FA}" styleName="Styl z motywem 1 — Ak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9" d="100"/>
          <a:sy n="79" d="100"/>
        </p:scale>
        <p:origin x="-89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47C9B81F-C347-4BEF-BFDF-29C42F48304A}" type="datetimeFigureOut">
              <a:rPr lang="en-US" smtClean="0"/>
              <a:pPr/>
              <a:t>12/7/2012</a:t>
            </a:fld>
            <a:endParaRPr lang="en-US"/>
          </a:p>
        </p:txBody>
      </p:sp>
      <p:sp>
        <p:nvSpPr>
          <p:cNvPr id="5" name="Symbol zastępczy stopki 4"/>
          <p:cNvSpPr>
            <a:spLocks noGrp="1"/>
          </p:cNvSpPr>
          <p:nvPr>
            <p:ph type="ftr" sz="quarter" idx="11"/>
          </p:nvPr>
        </p:nvSpPr>
        <p:spPr/>
        <p:txBody>
          <a:bodyPr/>
          <a:lstStyle/>
          <a:p>
            <a:endParaRPr kumimoji="0" lang="en-US"/>
          </a:p>
        </p:txBody>
      </p:sp>
      <p:sp>
        <p:nvSpPr>
          <p:cNvPr id="6" name="Symbol zastępczy numeru slajdu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7C9B81F-C347-4BEF-BFDF-29C42F48304A}" type="datetimeFigureOut">
              <a:rPr lang="en-US" smtClean="0"/>
              <a:pPr/>
              <a:t>12/7/2012</a:t>
            </a:fld>
            <a:endParaRPr lang="en-US"/>
          </a:p>
        </p:txBody>
      </p:sp>
      <p:sp>
        <p:nvSpPr>
          <p:cNvPr id="5" name="Symbol zastępczy stopki 4"/>
          <p:cNvSpPr>
            <a:spLocks noGrp="1"/>
          </p:cNvSpPr>
          <p:nvPr>
            <p:ph type="ftr" sz="quarter" idx="11"/>
          </p:nvPr>
        </p:nvSpPr>
        <p:spPr/>
        <p:txBody>
          <a:bodyPr/>
          <a:lstStyle/>
          <a:p>
            <a:endParaRPr kumimoji="0" lang="en-US"/>
          </a:p>
        </p:txBody>
      </p:sp>
      <p:sp>
        <p:nvSpPr>
          <p:cNvPr id="6" name="Symbol zastępczy numeru slajdu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7C9B81F-C347-4BEF-BFDF-29C42F48304A}" type="datetimeFigureOut">
              <a:rPr lang="en-US" smtClean="0"/>
              <a:pPr/>
              <a:t>12/7/2012</a:t>
            </a:fld>
            <a:endParaRPr lang="en-US"/>
          </a:p>
        </p:txBody>
      </p:sp>
      <p:sp>
        <p:nvSpPr>
          <p:cNvPr id="5" name="Symbol zastępczy stopki 4"/>
          <p:cNvSpPr>
            <a:spLocks noGrp="1"/>
          </p:cNvSpPr>
          <p:nvPr>
            <p:ph type="ftr" sz="quarter" idx="11"/>
          </p:nvPr>
        </p:nvSpPr>
        <p:spPr/>
        <p:txBody>
          <a:bodyPr/>
          <a:lstStyle/>
          <a:p>
            <a:endParaRPr kumimoji="0" lang="en-US"/>
          </a:p>
        </p:txBody>
      </p:sp>
      <p:sp>
        <p:nvSpPr>
          <p:cNvPr id="6" name="Symbol zastępczy numeru slajdu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7C9B81F-C347-4BEF-BFDF-29C42F48304A}" type="datetimeFigureOut">
              <a:rPr lang="en-US" smtClean="0"/>
              <a:pPr/>
              <a:t>12/7/2012</a:t>
            </a:fld>
            <a:endParaRPr lang="en-US"/>
          </a:p>
        </p:txBody>
      </p:sp>
      <p:sp>
        <p:nvSpPr>
          <p:cNvPr id="5" name="Symbol zastępczy stopki 4"/>
          <p:cNvSpPr>
            <a:spLocks noGrp="1"/>
          </p:cNvSpPr>
          <p:nvPr>
            <p:ph type="ftr" sz="quarter" idx="11"/>
          </p:nvPr>
        </p:nvSpPr>
        <p:spPr/>
        <p:txBody>
          <a:bodyPr/>
          <a:lstStyle/>
          <a:p>
            <a:endParaRPr kumimoji="0" lang="en-US"/>
          </a:p>
        </p:txBody>
      </p:sp>
      <p:sp>
        <p:nvSpPr>
          <p:cNvPr id="6" name="Symbol zastępczy numeru slajdu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7C9B81F-C347-4BEF-BFDF-29C42F48304A}" type="datetimeFigureOut">
              <a:rPr lang="en-US" smtClean="0"/>
              <a:pPr/>
              <a:t>12/7/2012</a:t>
            </a:fld>
            <a:endParaRPr lang="en-US"/>
          </a:p>
        </p:txBody>
      </p:sp>
      <p:sp>
        <p:nvSpPr>
          <p:cNvPr id="5" name="Symbol zastępczy stopki 4"/>
          <p:cNvSpPr>
            <a:spLocks noGrp="1"/>
          </p:cNvSpPr>
          <p:nvPr>
            <p:ph type="ftr" sz="quarter" idx="11"/>
          </p:nvPr>
        </p:nvSpPr>
        <p:spPr/>
        <p:txBody>
          <a:bodyPr/>
          <a:lstStyle/>
          <a:p>
            <a:endParaRPr kumimoji="0" lang="en-US"/>
          </a:p>
        </p:txBody>
      </p:sp>
      <p:sp>
        <p:nvSpPr>
          <p:cNvPr id="6" name="Symbol zastępczy numeru slajdu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47C9B81F-C347-4BEF-BFDF-29C42F48304A}" type="datetimeFigureOut">
              <a:rPr lang="en-US" smtClean="0"/>
              <a:pPr/>
              <a:t>12/7/2012</a:t>
            </a:fld>
            <a:endParaRPr lang="en-US"/>
          </a:p>
        </p:txBody>
      </p:sp>
      <p:sp>
        <p:nvSpPr>
          <p:cNvPr id="6" name="Symbol zastępczy stopki 5"/>
          <p:cNvSpPr>
            <a:spLocks noGrp="1"/>
          </p:cNvSpPr>
          <p:nvPr>
            <p:ph type="ftr" sz="quarter" idx="11"/>
          </p:nvPr>
        </p:nvSpPr>
        <p:spPr/>
        <p:txBody>
          <a:bodyPr/>
          <a:lstStyle/>
          <a:p>
            <a:endParaRPr kumimoji="0" lang="en-US"/>
          </a:p>
        </p:txBody>
      </p:sp>
      <p:sp>
        <p:nvSpPr>
          <p:cNvPr id="7" name="Symbol zastępczy numeru slajdu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47C9B81F-C347-4BEF-BFDF-29C42F48304A}" type="datetimeFigureOut">
              <a:rPr lang="en-US" smtClean="0"/>
              <a:pPr/>
              <a:t>12/7/2012</a:t>
            </a:fld>
            <a:endParaRPr lang="en-US"/>
          </a:p>
        </p:txBody>
      </p:sp>
      <p:sp>
        <p:nvSpPr>
          <p:cNvPr id="8" name="Symbol zastępczy stopki 7"/>
          <p:cNvSpPr>
            <a:spLocks noGrp="1"/>
          </p:cNvSpPr>
          <p:nvPr>
            <p:ph type="ftr" sz="quarter" idx="11"/>
          </p:nvPr>
        </p:nvSpPr>
        <p:spPr/>
        <p:txBody>
          <a:bodyPr/>
          <a:lstStyle/>
          <a:p>
            <a:endParaRPr kumimoji="0" lang="en-US" dirty="0"/>
          </a:p>
        </p:txBody>
      </p:sp>
      <p:sp>
        <p:nvSpPr>
          <p:cNvPr id="9" name="Symbol zastępczy numeru slajdu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7C9B81F-C347-4BEF-BFDF-29C42F48304A}" type="datetimeFigureOut">
              <a:rPr lang="en-US" smtClean="0"/>
              <a:pPr/>
              <a:t>12/7/2012</a:t>
            </a:fld>
            <a:endParaRPr lang="en-US"/>
          </a:p>
        </p:txBody>
      </p:sp>
      <p:sp>
        <p:nvSpPr>
          <p:cNvPr id="4" name="Symbol zastępczy stopki 3"/>
          <p:cNvSpPr>
            <a:spLocks noGrp="1"/>
          </p:cNvSpPr>
          <p:nvPr>
            <p:ph type="ftr" sz="quarter" idx="11"/>
          </p:nvPr>
        </p:nvSpPr>
        <p:spPr/>
        <p:txBody>
          <a:bodyPr/>
          <a:lstStyle/>
          <a:p>
            <a:endParaRPr kumimoji="0" lang="en-US"/>
          </a:p>
        </p:txBody>
      </p:sp>
      <p:sp>
        <p:nvSpPr>
          <p:cNvPr id="5" name="Symbol zastępczy numeru slajdu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7C9B81F-C347-4BEF-BFDF-29C42F48304A}" type="datetimeFigureOut">
              <a:rPr lang="en-US" smtClean="0"/>
              <a:pPr/>
              <a:t>12/7/2012</a:t>
            </a:fld>
            <a:endParaRPr lang="en-US"/>
          </a:p>
        </p:txBody>
      </p:sp>
      <p:sp>
        <p:nvSpPr>
          <p:cNvPr id="3" name="Symbol zastępczy stopki 2"/>
          <p:cNvSpPr>
            <a:spLocks noGrp="1"/>
          </p:cNvSpPr>
          <p:nvPr>
            <p:ph type="ftr" sz="quarter" idx="11"/>
          </p:nvPr>
        </p:nvSpPr>
        <p:spPr/>
        <p:txBody>
          <a:bodyPr/>
          <a:lstStyle/>
          <a:p>
            <a:endParaRPr kumimoji="0" lang="en-US"/>
          </a:p>
        </p:txBody>
      </p:sp>
      <p:sp>
        <p:nvSpPr>
          <p:cNvPr id="4" name="Symbol zastępczy numeru slajdu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7C9B81F-C347-4BEF-BFDF-29C42F48304A}" type="datetimeFigureOut">
              <a:rPr lang="en-US" smtClean="0"/>
              <a:pPr/>
              <a:t>12/7/2012</a:t>
            </a:fld>
            <a:endParaRPr lang="en-US"/>
          </a:p>
        </p:txBody>
      </p:sp>
      <p:sp>
        <p:nvSpPr>
          <p:cNvPr id="6" name="Symbol zastępczy stopki 5"/>
          <p:cNvSpPr>
            <a:spLocks noGrp="1"/>
          </p:cNvSpPr>
          <p:nvPr>
            <p:ph type="ftr" sz="quarter" idx="11"/>
          </p:nvPr>
        </p:nvSpPr>
        <p:spPr/>
        <p:txBody>
          <a:bodyPr/>
          <a:lstStyle/>
          <a:p>
            <a:endParaRPr kumimoji="0" lang="en-US"/>
          </a:p>
        </p:txBody>
      </p:sp>
      <p:sp>
        <p:nvSpPr>
          <p:cNvPr id="7" name="Symbol zastępczy numeru slajdu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7C9B81F-C347-4BEF-BFDF-29C42F48304A}" type="datetimeFigureOut">
              <a:rPr lang="en-US" smtClean="0"/>
              <a:pPr/>
              <a:t>12/7/2012</a:t>
            </a:fld>
            <a:endParaRPr lang="en-US"/>
          </a:p>
        </p:txBody>
      </p:sp>
      <p:sp>
        <p:nvSpPr>
          <p:cNvPr id="6" name="Symbol zastępczy stopki 5"/>
          <p:cNvSpPr>
            <a:spLocks noGrp="1"/>
          </p:cNvSpPr>
          <p:nvPr>
            <p:ph type="ftr" sz="quarter" idx="11"/>
          </p:nvPr>
        </p:nvSpPr>
        <p:spPr/>
        <p:txBody>
          <a:bodyPr/>
          <a:lstStyle/>
          <a:p>
            <a:endParaRPr kumimoji="0" lang="en-US"/>
          </a:p>
        </p:txBody>
      </p:sp>
      <p:sp>
        <p:nvSpPr>
          <p:cNvPr id="7" name="Symbol zastępczy numeru slajdu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C9B81F-C347-4BEF-BFDF-29C42F48304A}" type="datetimeFigureOut">
              <a:rPr lang="en-US" smtClean="0"/>
              <a:pPr/>
              <a:t>12/7/2012</a:t>
            </a:fld>
            <a:endParaRPr lang="en-US" dirty="0">
              <a:solidFill>
                <a:schemeClr val="tx2">
                  <a:shade val="90000"/>
                </a:scheme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eaLnBrk="1" latinLnBrk="0" hangingPunct="1"/>
            <a:endParaRPr kumimoji="0" lang="en-US" dirty="0">
              <a:solidFill>
                <a:schemeClr val="tx2">
                  <a:shade val="90000"/>
                </a:scheme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71472" y="1285860"/>
            <a:ext cx="8072494" cy="1938992"/>
          </a:xfrm>
          <a:prstGeom prst="rect">
            <a:avLst/>
          </a:prstGeom>
          <a:noFill/>
        </p:spPr>
        <p:txBody>
          <a:bodyPr wrap="square" lIns="91440" tIns="45720" rIns="91440" bIns="45720">
            <a:prstTxWarp prst="textPlain">
              <a:avLst/>
            </a:prstTxWarp>
            <a:spAutoFit/>
            <a:scene3d>
              <a:camera prst="orthographicFront"/>
              <a:lightRig rig="threePt" dir="t"/>
            </a:scene3d>
            <a:sp3d extrusionH="57150">
              <a:bevelT w="57150" h="38100" prst="artDeco"/>
            </a:sp3d>
          </a:bodyPr>
          <a:lstStyle/>
          <a:p>
            <a:pPr lvl="0" algn="ctr"/>
            <a:r>
              <a:rPr lang="pl-PL" sz="6000" b="1" i="1" spc="-15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101600">
                    <a:schemeClr val="accent1">
                      <a:satMod val="175000"/>
                      <a:alpha val="40000"/>
                    </a:schemeClr>
                  </a:glow>
                  <a:outerShdw blurRad="60007" dist="310007" dir="7680000" sy="30000" kx="1300200" algn="ctr" rotWithShape="0">
                    <a:prstClr val="black">
                      <a:alpha val="32000"/>
                    </a:prstClr>
                  </a:outerShdw>
                </a:effectLst>
                <a:latin typeface="Arial" pitchFamily="34" charset="0"/>
                <a:cs typeface="Arial" pitchFamily="34" charset="0"/>
              </a:rPr>
              <a:t>Surowce energetyczne </a:t>
            </a:r>
          </a:p>
          <a:p>
            <a:pPr lvl="0" algn="ctr"/>
            <a:r>
              <a:rPr lang="pl-PL" sz="6000" b="1" i="1" spc="-15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101600">
                    <a:schemeClr val="accent1">
                      <a:satMod val="175000"/>
                      <a:alpha val="40000"/>
                    </a:schemeClr>
                  </a:glow>
                  <a:outerShdw blurRad="60007" dist="310007" dir="7680000" sy="30000" kx="1300200" algn="ctr" rotWithShape="0">
                    <a:prstClr val="black">
                      <a:alpha val="32000"/>
                    </a:prstClr>
                  </a:outerShdw>
                </a:effectLst>
                <a:latin typeface="Arial" pitchFamily="34" charset="0"/>
                <a:cs typeface="Arial" pitchFamily="34" charset="0"/>
              </a:rPr>
              <a:t>Polski </a:t>
            </a:r>
            <a:endParaRPr lang="pl-PL" sz="6000" b="1" i="1" spc="-15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101600">
                  <a:schemeClr val="accent1">
                    <a:satMod val="175000"/>
                    <a:alpha val="40000"/>
                  </a:schemeClr>
                </a:glow>
                <a:outerShdw blurRad="60007" dist="310007" dir="7680000" sy="30000" kx="1300200" algn="ctr" rotWithShape="0">
                  <a:prstClr val="black">
                    <a:alpha val="32000"/>
                  </a:prstClr>
                </a:outerShdw>
              </a:effectLst>
              <a:latin typeface="Arial" pitchFamily="34" charset="0"/>
              <a:cs typeface="Arial" pitchFamily="34" charset="0"/>
            </a:endParaRPr>
          </a:p>
        </p:txBody>
      </p:sp>
      <p:pic>
        <p:nvPicPr>
          <p:cNvPr id="3" name="Obraz 2" descr="250px-Gaskessel_gr.jpg"/>
          <p:cNvPicPr>
            <a:picLocks noChangeAspect="1"/>
          </p:cNvPicPr>
          <p:nvPr/>
        </p:nvPicPr>
        <p:blipFill>
          <a:blip r:embed="rId2"/>
          <a:stretch>
            <a:fillRect/>
          </a:stretch>
        </p:blipFill>
        <p:spPr>
          <a:xfrm>
            <a:off x="2928926" y="3643314"/>
            <a:ext cx="3698795" cy="2481275"/>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85720" y="357166"/>
            <a:ext cx="8429684" cy="1631216"/>
          </a:xfrm>
          <a:prstGeom prst="rect">
            <a:avLst/>
          </a:prstGeom>
        </p:spPr>
        <p:txBody>
          <a:bodyPr wrap="square">
            <a:spAutoFit/>
          </a:bodyPr>
          <a:lstStyle/>
          <a:p>
            <a:r>
              <a:rPr lang="pl-PL" sz="2000" b="1" dirty="0" smtClean="0"/>
              <a:t>Przy wydobyciu węgla brunatnego najważniejszymi skutkami są:</a:t>
            </a:r>
            <a:endParaRPr lang="pl-PL" sz="2000" dirty="0" smtClean="0"/>
          </a:p>
          <a:p>
            <a:pPr>
              <a:buFont typeface="Arial" pitchFamily="34" charset="0"/>
              <a:buChar char="•"/>
            </a:pPr>
            <a:r>
              <a:rPr lang="pl-PL" sz="1900" dirty="0" smtClean="0"/>
              <a:t> przerwanie podziemnych żył wodnych</a:t>
            </a:r>
          </a:p>
          <a:p>
            <a:pPr>
              <a:buFont typeface="Arial" pitchFamily="34" charset="0"/>
              <a:buChar char="•"/>
            </a:pPr>
            <a:r>
              <a:rPr lang="pl-PL" sz="1900" dirty="0" smtClean="0"/>
              <a:t> pojawienie się w okolicy stepowienia terenów</a:t>
            </a:r>
          </a:p>
          <a:p>
            <a:pPr>
              <a:buFont typeface="Arial" pitchFamily="34" charset="0"/>
              <a:buChar char="•"/>
            </a:pPr>
            <a:r>
              <a:rPr lang="pl-PL" sz="1900" dirty="0" smtClean="0"/>
              <a:t> warto wspomnieć również o tym że dany teren dzięki takiej eksploatacji bogaci się (choćby np. dzięki większym podatkom)</a:t>
            </a:r>
            <a:endParaRPr lang="pl-PL" sz="1900" dirty="0"/>
          </a:p>
        </p:txBody>
      </p:sp>
      <p:sp>
        <p:nvSpPr>
          <p:cNvPr id="4" name="Prostokąt 3"/>
          <p:cNvSpPr/>
          <p:nvPr/>
        </p:nvSpPr>
        <p:spPr>
          <a:xfrm>
            <a:off x="357158" y="2357430"/>
            <a:ext cx="5357850" cy="646331"/>
          </a:xfrm>
          <a:prstGeom prst="rect">
            <a:avLst/>
          </a:prstGeom>
        </p:spPr>
        <p:txBody>
          <a:bodyPr wrap="square">
            <a:spAutoFit/>
          </a:bodyPr>
          <a:lstStyle/>
          <a:p>
            <a:r>
              <a:rPr lang="pl-PL" b="1" dirty="0" smtClean="0"/>
              <a:t>Węgiel brunatny podzielono ze względu na wielkość ziarna na 7 sortymentów.</a:t>
            </a:r>
            <a:endParaRPr lang="pl-PL" b="1" dirty="0"/>
          </a:p>
        </p:txBody>
      </p:sp>
      <p:graphicFrame>
        <p:nvGraphicFramePr>
          <p:cNvPr id="5" name="Tabela 4"/>
          <p:cNvGraphicFramePr>
            <a:graphicFrameLocks noGrp="1"/>
          </p:cNvGraphicFramePr>
          <p:nvPr/>
        </p:nvGraphicFramePr>
        <p:xfrm>
          <a:off x="714348" y="3214686"/>
          <a:ext cx="6143667" cy="2926080"/>
        </p:xfrm>
        <a:graphic>
          <a:graphicData uri="http://schemas.openxmlformats.org/drawingml/2006/table">
            <a:tbl>
              <a:tblPr>
                <a:tableStyleId>{35758FB7-9AC5-4552-8A53-C91805E547FA}</a:tableStyleId>
              </a:tblPr>
              <a:tblGrid>
                <a:gridCol w="2047889"/>
                <a:gridCol w="2047889"/>
                <a:gridCol w="2047889"/>
              </a:tblGrid>
              <a:tr h="357190">
                <a:tc>
                  <a:txBody>
                    <a:bodyPr/>
                    <a:lstStyle/>
                    <a:p>
                      <a:r>
                        <a:rPr lang="pl-PL" dirty="0"/>
                        <a:t>Nazwa</a:t>
                      </a:r>
                    </a:p>
                  </a:txBody>
                  <a:tcPr anchor="ctr"/>
                </a:tc>
                <a:tc>
                  <a:txBody>
                    <a:bodyPr/>
                    <a:lstStyle/>
                    <a:p>
                      <a:r>
                        <a:rPr lang="pl-PL"/>
                        <a:t>Symbol</a:t>
                      </a:r>
                    </a:p>
                  </a:txBody>
                  <a:tcPr anchor="ctr"/>
                </a:tc>
                <a:tc>
                  <a:txBody>
                    <a:bodyPr/>
                    <a:lstStyle/>
                    <a:p>
                      <a:r>
                        <a:rPr lang="pl-PL" dirty="0"/>
                        <a:t>Wymiar </a:t>
                      </a:r>
                      <a:r>
                        <a:rPr lang="pl-PL" dirty="0" smtClean="0"/>
                        <a:t>ziarna mm</a:t>
                      </a:r>
                      <a:endParaRPr lang="pl-PL" dirty="0"/>
                    </a:p>
                  </a:txBody>
                  <a:tcPr anchor="ctr"/>
                </a:tc>
              </a:tr>
              <a:tr h="357190">
                <a:tc>
                  <a:txBody>
                    <a:bodyPr/>
                    <a:lstStyle/>
                    <a:p>
                      <a:pPr algn="l"/>
                      <a:r>
                        <a:rPr lang="pl-PL" dirty="0"/>
                        <a:t>Kęsy</a:t>
                      </a:r>
                    </a:p>
                  </a:txBody>
                  <a:tcPr anchor="ctr"/>
                </a:tc>
                <a:tc>
                  <a:txBody>
                    <a:bodyPr/>
                    <a:lstStyle/>
                    <a:p>
                      <a:pPr algn="ctr"/>
                      <a:r>
                        <a:rPr lang="pl-PL"/>
                        <a:t>Ks</a:t>
                      </a:r>
                    </a:p>
                  </a:txBody>
                  <a:tcPr anchor="ctr"/>
                </a:tc>
                <a:tc>
                  <a:txBody>
                    <a:bodyPr/>
                    <a:lstStyle/>
                    <a:p>
                      <a:pPr algn="ctr"/>
                      <a:r>
                        <a:rPr lang="pl-PL"/>
                        <a:t>600-80</a:t>
                      </a:r>
                    </a:p>
                  </a:txBody>
                  <a:tcPr anchor="ctr"/>
                </a:tc>
              </a:tr>
              <a:tr h="357190">
                <a:tc>
                  <a:txBody>
                    <a:bodyPr/>
                    <a:lstStyle/>
                    <a:p>
                      <a:pPr algn="l"/>
                      <a:r>
                        <a:rPr lang="pl-PL"/>
                        <a:t>Gruby</a:t>
                      </a:r>
                    </a:p>
                  </a:txBody>
                  <a:tcPr anchor="ctr"/>
                </a:tc>
                <a:tc>
                  <a:txBody>
                    <a:bodyPr/>
                    <a:lstStyle/>
                    <a:p>
                      <a:pPr algn="ctr"/>
                      <a:r>
                        <a:rPr lang="pl-PL"/>
                        <a:t>Gr</a:t>
                      </a:r>
                    </a:p>
                  </a:txBody>
                  <a:tcPr anchor="ctr"/>
                </a:tc>
                <a:tc>
                  <a:txBody>
                    <a:bodyPr/>
                    <a:lstStyle/>
                    <a:p>
                      <a:pPr algn="ctr"/>
                      <a:r>
                        <a:rPr lang="pl-PL"/>
                        <a:t>600-40</a:t>
                      </a:r>
                    </a:p>
                  </a:txBody>
                  <a:tcPr anchor="ctr"/>
                </a:tc>
              </a:tr>
              <a:tr h="357190">
                <a:tc>
                  <a:txBody>
                    <a:bodyPr/>
                    <a:lstStyle/>
                    <a:p>
                      <a:pPr algn="l"/>
                      <a:r>
                        <a:rPr lang="pl-PL" dirty="0"/>
                        <a:t>Średni</a:t>
                      </a:r>
                    </a:p>
                  </a:txBody>
                  <a:tcPr anchor="ctr"/>
                </a:tc>
                <a:tc>
                  <a:txBody>
                    <a:bodyPr/>
                    <a:lstStyle/>
                    <a:p>
                      <a:pPr algn="ctr"/>
                      <a:r>
                        <a:rPr lang="pl-PL"/>
                        <a:t>Śr</a:t>
                      </a:r>
                    </a:p>
                  </a:txBody>
                  <a:tcPr anchor="ctr"/>
                </a:tc>
                <a:tc>
                  <a:txBody>
                    <a:bodyPr/>
                    <a:lstStyle/>
                    <a:p>
                      <a:pPr algn="ctr"/>
                      <a:r>
                        <a:rPr lang="pl-PL"/>
                        <a:t>300-0</a:t>
                      </a:r>
                    </a:p>
                  </a:txBody>
                  <a:tcPr anchor="ctr"/>
                </a:tc>
              </a:tr>
              <a:tr h="357190">
                <a:tc>
                  <a:txBody>
                    <a:bodyPr/>
                    <a:lstStyle/>
                    <a:p>
                      <a:pPr algn="l"/>
                      <a:r>
                        <a:rPr lang="pl-PL" dirty="0"/>
                        <a:t>Orzech</a:t>
                      </a:r>
                    </a:p>
                  </a:txBody>
                  <a:tcPr anchor="ctr"/>
                </a:tc>
                <a:tc>
                  <a:txBody>
                    <a:bodyPr/>
                    <a:lstStyle/>
                    <a:p>
                      <a:pPr algn="ctr"/>
                      <a:r>
                        <a:rPr lang="pl-PL"/>
                        <a:t>O</a:t>
                      </a:r>
                    </a:p>
                  </a:txBody>
                  <a:tcPr anchor="ctr"/>
                </a:tc>
                <a:tc>
                  <a:txBody>
                    <a:bodyPr/>
                    <a:lstStyle/>
                    <a:p>
                      <a:pPr algn="ctr"/>
                      <a:r>
                        <a:rPr lang="pl-PL"/>
                        <a:t>80-20</a:t>
                      </a:r>
                    </a:p>
                  </a:txBody>
                  <a:tcPr anchor="ctr"/>
                </a:tc>
              </a:tr>
              <a:tr h="357190">
                <a:tc>
                  <a:txBody>
                    <a:bodyPr/>
                    <a:lstStyle/>
                    <a:p>
                      <a:pPr algn="l"/>
                      <a:r>
                        <a:rPr lang="pl-PL"/>
                        <a:t>Drobny</a:t>
                      </a:r>
                    </a:p>
                  </a:txBody>
                  <a:tcPr anchor="ctr"/>
                </a:tc>
                <a:tc>
                  <a:txBody>
                    <a:bodyPr/>
                    <a:lstStyle/>
                    <a:p>
                      <a:pPr algn="ctr"/>
                      <a:r>
                        <a:rPr lang="pl-PL"/>
                        <a:t>Dr</a:t>
                      </a:r>
                    </a:p>
                  </a:txBody>
                  <a:tcPr anchor="ctr"/>
                </a:tc>
                <a:tc>
                  <a:txBody>
                    <a:bodyPr/>
                    <a:lstStyle/>
                    <a:p>
                      <a:pPr algn="ctr"/>
                      <a:r>
                        <a:rPr lang="pl-PL"/>
                        <a:t>40-0</a:t>
                      </a:r>
                    </a:p>
                  </a:txBody>
                  <a:tcPr anchor="ctr"/>
                </a:tc>
              </a:tr>
              <a:tr h="357190">
                <a:tc>
                  <a:txBody>
                    <a:bodyPr/>
                    <a:lstStyle/>
                    <a:p>
                      <a:pPr algn="l"/>
                      <a:r>
                        <a:rPr lang="pl-PL"/>
                        <a:t>Miał</a:t>
                      </a:r>
                    </a:p>
                  </a:txBody>
                  <a:tcPr anchor="ctr"/>
                </a:tc>
                <a:tc>
                  <a:txBody>
                    <a:bodyPr/>
                    <a:lstStyle/>
                    <a:p>
                      <a:pPr algn="ctr"/>
                      <a:r>
                        <a:rPr lang="pl-PL"/>
                        <a:t>M</a:t>
                      </a:r>
                    </a:p>
                  </a:txBody>
                  <a:tcPr anchor="ctr"/>
                </a:tc>
                <a:tc>
                  <a:txBody>
                    <a:bodyPr/>
                    <a:lstStyle/>
                    <a:p>
                      <a:pPr algn="ctr"/>
                      <a:r>
                        <a:rPr lang="pl-PL"/>
                        <a:t>20-0</a:t>
                      </a:r>
                    </a:p>
                  </a:txBody>
                  <a:tcPr anchor="ctr"/>
                </a:tc>
              </a:tr>
              <a:tr h="357190">
                <a:tc>
                  <a:txBody>
                    <a:bodyPr/>
                    <a:lstStyle/>
                    <a:p>
                      <a:pPr algn="l"/>
                      <a:r>
                        <a:rPr lang="pl-PL"/>
                        <a:t>Niesort</a:t>
                      </a:r>
                    </a:p>
                  </a:txBody>
                  <a:tcPr anchor="ctr"/>
                </a:tc>
                <a:tc>
                  <a:txBody>
                    <a:bodyPr/>
                    <a:lstStyle/>
                    <a:p>
                      <a:pPr algn="ctr"/>
                      <a:r>
                        <a:rPr lang="pl-PL"/>
                        <a:t>N</a:t>
                      </a:r>
                    </a:p>
                  </a:txBody>
                  <a:tcPr anchor="ctr"/>
                </a:tc>
                <a:tc>
                  <a:txBody>
                    <a:bodyPr/>
                    <a:lstStyle/>
                    <a:p>
                      <a:pPr algn="ctr"/>
                      <a:r>
                        <a:rPr lang="pl-PL" dirty="0"/>
                        <a:t>600-0</a:t>
                      </a:r>
                    </a:p>
                  </a:txBody>
                  <a:tcPr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85720" y="428604"/>
            <a:ext cx="8858280" cy="5909310"/>
          </a:xfrm>
          <a:prstGeom prst="rect">
            <a:avLst/>
          </a:prstGeom>
        </p:spPr>
        <p:txBody>
          <a:bodyPr wrap="square">
            <a:spAutoFit/>
          </a:bodyPr>
          <a:lstStyle/>
          <a:p>
            <a:r>
              <a:rPr lang="pl-PL" sz="2100" dirty="0" smtClean="0"/>
              <a:t>Surowcem energetycznym, który współcześnie nabiera dużego znaczenia</a:t>
            </a:r>
          </a:p>
          <a:p>
            <a:r>
              <a:rPr lang="pl-PL" sz="2100" dirty="0" smtClean="0"/>
              <a:t>jest </a:t>
            </a:r>
            <a:r>
              <a:rPr lang="pl-PL" sz="2100" b="1" dirty="0" smtClean="0">
                <a:effectLst>
                  <a:outerShdw blurRad="38100" dist="38100" dir="2700000" algn="tl">
                    <a:srgbClr val="000000">
                      <a:alpha val="43137"/>
                    </a:srgbClr>
                  </a:outerShdw>
                </a:effectLst>
              </a:rPr>
              <a:t>gaz ziemny </a:t>
            </a:r>
            <a:r>
              <a:rPr lang="pl-PL" sz="2100" dirty="0" smtClean="0"/>
              <a:t>(zazwyczaj spotykany razem z ropą naftową), ze względu na znikomy negatywny wpływ na środowisko przyrodnicze oraz łatwość w transporcie tego surowca. W Polsce zasoby gazu ziemnego są niewielkie.</a:t>
            </a:r>
          </a:p>
          <a:p>
            <a:r>
              <a:rPr lang="pl-PL" sz="2100" dirty="0" smtClean="0"/>
              <a:t>Sprowadzany gaz ziemny jest zużywany przez gospodarstwa domowe oraz przemysł, zaś nadwyżki importowe są magazynowane w specjalnych zbiornikach, celem zabezpieczenia kraju na skutek nagłych zastojów w przesyle gazu czy kryzysu ekonomicznego na świecie. Takie zbiorniki do magazynowania nadwyżek gazu i ropy naftowej zarazem znajdują się na Podkarpaciu i w rejonie Inowrocławia (te największe), zazwyczaj w wyeksploatowanych kopalniach. </a:t>
            </a:r>
          </a:p>
          <a:p>
            <a:r>
              <a:rPr lang="pl-PL" sz="2100" dirty="0" smtClean="0"/>
              <a:t>W Polsce </a:t>
            </a:r>
            <a:r>
              <a:rPr lang="pl-PL" sz="2100" b="1" dirty="0" smtClean="0"/>
              <a:t>złoża gazu ziemnego</a:t>
            </a:r>
            <a:r>
              <a:rPr lang="pl-PL" sz="2100" dirty="0" smtClean="0"/>
              <a:t> znajdują się:</a:t>
            </a:r>
          </a:p>
          <a:p>
            <a:pPr>
              <a:buFont typeface="Arial" pitchFamily="34" charset="0"/>
              <a:buChar char="•"/>
            </a:pPr>
            <a:r>
              <a:rPr lang="pl-PL" sz="2100" dirty="0" smtClean="0"/>
              <a:t> województwo podkarpackie (Przemyśl, Jarosław)</a:t>
            </a:r>
          </a:p>
          <a:p>
            <a:pPr>
              <a:buFont typeface="Arial" pitchFamily="34" charset="0"/>
              <a:buChar char="•"/>
            </a:pPr>
            <a:r>
              <a:rPr lang="pl-PL" sz="2100" dirty="0" smtClean="0"/>
              <a:t>województwo wielkopolskie (Ostrów Wielkopolski)</a:t>
            </a:r>
          </a:p>
          <a:p>
            <a:pPr>
              <a:buFont typeface="Arial" pitchFamily="34" charset="0"/>
              <a:buChar char="•"/>
            </a:pPr>
            <a:r>
              <a:rPr lang="pl-PL" sz="2100" dirty="0" smtClean="0"/>
              <a:t>województwo dolnośląskie (Trzebnica)</a:t>
            </a:r>
          </a:p>
          <a:p>
            <a:pPr>
              <a:buFont typeface="Arial" pitchFamily="34" charset="0"/>
              <a:buChar char="•"/>
            </a:pPr>
            <a:r>
              <a:rPr lang="pl-PL" sz="2100" dirty="0" smtClean="0"/>
              <a:t>województwo lubuskie (Barnówko)</a:t>
            </a:r>
          </a:p>
          <a:p>
            <a:pPr>
              <a:buFont typeface="Arial" pitchFamily="34" charset="0"/>
              <a:buChar char="•"/>
            </a:pPr>
            <a:r>
              <a:rPr lang="pl-PL" sz="2100" dirty="0" smtClean="0"/>
              <a:t> województwo pomorskie</a:t>
            </a:r>
          </a:p>
          <a:p>
            <a:pPr>
              <a:buFont typeface="Arial" pitchFamily="34" charset="0"/>
              <a:buChar char="•"/>
            </a:pPr>
            <a:r>
              <a:rPr lang="pl-PL" sz="2100" dirty="0" smtClean="0"/>
              <a:t>dno Morza Bałtyckiego.</a:t>
            </a:r>
          </a:p>
          <a:p>
            <a:endParaRPr lang="pl-PL" sz="2100" dirty="0"/>
          </a:p>
        </p:txBody>
      </p:sp>
      <p:pic>
        <p:nvPicPr>
          <p:cNvPr id="3" name="Obraz 2" descr="2538.jpg"/>
          <p:cNvPicPr>
            <a:picLocks noChangeAspect="1"/>
          </p:cNvPicPr>
          <p:nvPr/>
        </p:nvPicPr>
        <p:blipFill>
          <a:blip r:embed="rId2"/>
          <a:stretch>
            <a:fillRect/>
          </a:stretch>
        </p:blipFill>
        <p:spPr>
          <a:xfrm rot="21254377">
            <a:off x="6399003" y="4096879"/>
            <a:ext cx="2038360" cy="2344114"/>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descr="2538.jpg"/>
          <p:cNvPicPr>
            <a:picLocks noChangeAspect="1"/>
          </p:cNvPicPr>
          <p:nvPr/>
        </p:nvPicPr>
        <p:blipFill>
          <a:blip r:embed="rId2"/>
          <a:stretch>
            <a:fillRect/>
          </a:stretch>
        </p:blipFill>
        <p:spPr>
          <a:xfrm>
            <a:off x="1571604" y="500042"/>
            <a:ext cx="6114096" cy="47149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2844" y="428604"/>
            <a:ext cx="8215370" cy="2585323"/>
          </a:xfrm>
          <a:prstGeom prst="rect">
            <a:avLst/>
          </a:prstGeom>
        </p:spPr>
        <p:txBody>
          <a:bodyPr wrap="square">
            <a:spAutoFit/>
          </a:bodyPr>
          <a:lstStyle/>
          <a:p>
            <a:r>
              <a:rPr lang="pl-PL" dirty="0" smtClean="0">
                <a:effectLst>
                  <a:outerShdw blurRad="38100" dist="38100" dir="2700000" algn="tl">
                    <a:srgbClr val="000000">
                      <a:alpha val="43137"/>
                    </a:srgbClr>
                  </a:outerShdw>
                </a:effectLst>
              </a:rPr>
              <a:t>W gospodarstwach domowych gaz ziemny wykorzystywany jest ze względu na:</a:t>
            </a:r>
          </a:p>
          <a:p>
            <a:pPr>
              <a:buFont typeface="Arial" pitchFamily="34" charset="0"/>
              <a:buChar char="•"/>
            </a:pPr>
            <a:r>
              <a:rPr lang="pl-PL" dirty="0" smtClean="0"/>
              <a:t> prostotę wykonania instalacji doprowadzającej gaz;</a:t>
            </a:r>
          </a:p>
          <a:p>
            <a:pPr>
              <a:buFont typeface="Arial" pitchFamily="34" charset="0"/>
              <a:buChar char="•"/>
            </a:pPr>
            <a:r>
              <a:rPr lang="pl-PL" dirty="0" smtClean="0"/>
              <a:t> pełną automatyzację i regulację procesu spalania;</a:t>
            </a:r>
          </a:p>
          <a:p>
            <a:pPr>
              <a:buFont typeface="Arial" pitchFamily="34" charset="0"/>
              <a:buChar char="•"/>
            </a:pPr>
            <a:r>
              <a:rPr lang="pl-PL" dirty="0" smtClean="0"/>
              <a:t> komfort związany z wygodą i czystością podczas eksploatacji </a:t>
            </a:r>
          </a:p>
          <a:p>
            <a:r>
              <a:rPr lang="pl-PL" dirty="0" smtClean="0"/>
              <a:t/>
            </a:r>
            <a:br>
              <a:rPr lang="pl-PL" dirty="0" smtClean="0"/>
            </a:br>
            <a:r>
              <a:rPr lang="pl-PL" b="1" dirty="0" smtClean="0"/>
              <a:t>Wykorzystywany jest do:</a:t>
            </a:r>
          </a:p>
          <a:p>
            <a:pPr>
              <a:buFont typeface="Arial" pitchFamily="34" charset="0"/>
              <a:buChar char="•"/>
            </a:pPr>
            <a:r>
              <a:rPr lang="pl-PL" dirty="0" smtClean="0"/>
              <a:t> ogrzewania pomieszczeń gospodarczych i mieszkalnych</a:t>
            </a:r>
          </a:p>
          <a:p>
            <a:pPr>
              <a:buFont typeface="Arial" pitchFamily="34" charset="0"/>
              <a:buChar char="•"/>
            </a:pPr>
            <a:r>
              <a:rPr lang="pl-PL" dirty="0" smtClean="0"/>
              <a:t> podgrzewania wody</a:t>
            </a:r>
          </a:p>
          <a:p>
            <a:pPr>
              <a:buFont typeface="Arial" pitchFamily="34" charset="0"/>
              <a:buChar char="•"/>
            </a:pPr>
            <a:r>
              <a:rPr lang="pl-PL" dirty="0" smtClean="0"/>
              <a:t> przygotowywania posiłków.</a:t>
            </a:r>
            <a:endParaRPr lang="pl-PL" dirty="0"/>
          </a:p>
        </p:txBody>
      </p:sp>
      <p:sp>
        <p:nvSpPr>
          <p:cNvPr id="3" name="Prostokąt 2"/>
          <p:cNvSpPr/>
          <p:nvPr/>
        </p:nvSpPr>
        <p:spPr>
          <a:xfrm>
            <a:off x="142844" y="3214686"/>
            <a:ext cx="8786874" cy="2862322"/>
          </a:xfrm>
          <a:prstGeom prst="rect">
            <a:avLst/>
          </a:prstGeom>
        </p:spPr>
        <p:txBody>
          <a:bodyPr wrap="square">
            <a:spAutoFit/>
          </a:bodyPr>
          <a:lstStyle/>
          <a:p>
            <a:r>
              <a:rPr lang="pl-PL" b="1" dirty="0" smtClean="0"/>
              <a:t>Zalety gazu ziemnego</a:t>
            </a:r>
            <a:r>
              <a:rPr lang="pl-PL" dirty="0" smtClean="0">
                <a:effectLst>
                  <a:outerShdw blurRad="38100" dist="38100" dir="2700000" algn="tl">
                    <a:srgbClr val="000000">
                      <a:alpha val="43137"/>
                    </a:srgbClr>
                  </a:outerShdw>
                </a:effectLst>
              </a:rPr>
              <a:t> </a:t>
            </a:r>
            <a:endParaRPr lang="pl-PL" dirty="0" smtClean="0"/>
          </a:p>
          <a:p>
            <a:pPr>
              <a:buFont typeface="Arial" pitchFamily="34" charset="0"/>
              <a:buChar char="•"/>
            </a:pPr>
            <a:r>
              <a:rPr lang="pl-PL" dirty="0" smtClean="0"/>
              <a:t> jest jednym z tańszych paliw w Polsce, </a:t>
            </a:r>
          </a:p>
          <a:p>
            <a:pPr>
              <a:buFont typeface="Arial" pitchFamily="34" charset="0"/>
              <a:buChar char="•"/>
            </a:pPr>
            <a:r>
              <a:rPr lang="pl-PL" dirty="0" smtClean="0"/>
              <a:t> jest konkurencyjnym pod względem ekonomicznym </a:t>
            </a:r>
          </a:p>
          <a:p>
            <a:r>
              <a:rPr lang="pl-PL" dirty="0" smtClean="0"/>
              <a:t>nośnikiem energii w porównaniu z innymi nośnikami, </a:t>
            </a:r>
          </a:p>
          <a:p>
            <a:pPr>
              <a:buFont typeface="Arial" pitchFamily="34" charset="0"/>
              <a:buChar char="•"/>
            </a:pPr>
            <a:r>
              <a:rPr lang="pl-PL" dirty="0" smtClean="0"/>
              <a:t> jest najbardziej ekonomicznym paliwem używanym przez odbiorców indywidualnych, </a:t>
            </a:r>
          </a:p>
          <a:p>
            <a:pPr>
              <a:buFont typeface="Arial" pitchFamily="34" charset="0"/>
              <a:buChar char="•"/>
            </a:pPr>
            <a:r>
              <a:rPr lang="pl-PL" dirty="0" smtClean="0"/>
              <a:t>posiada wysoką i stałą wartość opałową istotną przy opalaniu kotłów i pieców grzewczych, </a:t>
            </a:r>
          </a:p>
          <a:p>
            <a:pPr>
              <a:buFont typeface="Arial" pitchFamily="34" charset="0"/>
              <a:buChar char="•"/>
            </a:pPr>
            <a:r>
              <a:rPr lang="pl-PL" dirty="0" smtClean="0"/>
              <a:t> gwarantowana jest niezmienna jakość paliwa oraz równomierna temperatura spalania, </a:t>
            </a:r>
          </a:p>
          <a:p>
            <a:pPr>
              <a:buFont typeface="Arial" pitchFamily="34" charset="0"/>
              <a:buChar char="•"/>
            </a:pPr>
            <a:r>
              <a:rPr lang="pl-PL" dirty="0" smtClean="0"/>
              <a:t> spala się bez wytwarzania popiołu, sadzy, </a:t>
            </a:r>
          </a:p>
          <a:p>
            <a:pPr>
              <a:buFont typeface="Arial" pitchFamily="34" charset="0"/>
              <a:buChar char="•"/>
            </a:pPr>
            <a:r>
              <a:rPr lang="pl-PL" dirty="0" smtClean="0"/>
              <a:t> podczas spalania wytwarzają się śladowe ilości związków siarki oraz azotu, </a:t>
            </a:r>
          </a:p>
          <a:p>
            <a:pPr>
              <a:buFont typeface="Arial" pitchFamily="34" charset="0"/>
              <a:buChar char="•"/>
            </a:pPr>
            <a:r>
              <a:rPr lang="pl-PL" dirty="0" smtClean="0"/>
              <a:t> jest przyjaznym dla otoczenia ekologicznym źródłem energii</a:t>
            </a:r>
            <a:endParaRPr lang="pl-PL" dirty="0"/>
          </a:p>
        </p:txBody>
      </p:sp>
      <p:pic>
        <p:nvPicPr>
          <p:cNvPr id="4" name="Obraz 3" descr="250px-Gaskessel_gr.jpg"/>
          <p:cNvPicPr>
            <a:picLocks noChangeAspect="1"/>
          </p:cNvPicPr>
          <p:nvPr/>
        </p:nvPicPr>
        <p:blipFill>
          <a:blip r:embed="rId2"/>
          <a:stretch>
            <a:fillRect/>
          </a:stretch>
        </p:blipFill>
        <p:spPr>
          <a:xfrm>
            <a:off x="6429388" y="1071546"/>
            <a:ext cx="2188830" cy="2600330"/>
          </a:xfrm>
          <a:prstGeom prst="rect">
            <a:avLst/>
          </a:prstGeom>
        </p:spPr>
      </p:pic>
      <p:sp>
        <p:nvSpPr>
          <p:cNvPr id="5" name="Prostokąt 4"/>
          <p:cNvSpPr/>
          <p:nvPr/>
        </p:nvSpPr>
        <p:spPr>
          <a:xfrm>
            <a:off x="6429388" y="3643314"/>
            <a:ext cx="2118657" cy="338554"/>
          </a:xfrm>
          <a:prstGeom prst="rect">
            <a:avLst/>
          </a:prstGeom>
        </p:spPr>
        <p:txBody>
          <a:bodyPr wrap="none">
            <a:spAutoFit/>
          </a:bodyPr>
          <a:lstStyle/>
          <a:p>
            <a:r>
              <a:rPr lang="pl-PL" sz="1600" i="1" dirty="0" smtClean="0">
                <a:effectLst>
                  <a:outerShdw blurRad="38100" dist="38100" dir="2700000" algn="tl">
                    <a:srgbClr val="000000">
                      <a:alpha val="43137"/>
                    </a:srgbClr>
                  </a:outerShdw>
                </a:effectLst>
              </a:rPr>
              <a:t>Zbiornik na gaz ziemny</a:t>
            </a:r>
            <a:endParaRPr lang="pl-PL" sz="1600" i="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14282" y="285728"/>
            <a:ext cx="8786874" cy="1384995"/>
          </a:xfrm>
          <a:prstGeom prst="rect">
            <a:avLst/>
          </a:prstGeom>
        </p:spPr>
        <p:txBody>
          <a:bodyPr wrap="square">
            <a:spAutoFit/>
          </a:bodyPr>
          <a:lstStyle/>
          <a:p>
            <a:r>
              <a:rPr lang="pl-PL" sz="2050" dirty="0" smtClean="0"/>
              <a:t>Podobnie jak gaz ziemny, także </a:t>
            </a:r>
            <a:r>
              <a:rPr lang="pl-PL" sz="2050" b="1" dirty="0" smtClean="0"/>
              <a:t>ropa naftowa</a:t>
            </a:r>
            <a:r>
              <a:rPr lang="pl-PL" sz="2050" dirty="0" smtClean="0"/>
              <a:t> jest obecnie bardzo pożądanym surowcem  energetycznym. Współcześnie ropa naftowa jest najważniejszym surowcem energetycznym na świecie, ze względu na wysoką kaloryczność, stosunkowo łatwe wydobycie i przesył rurociągami na znaczne odległości.</a:t>
            </a:r>
            <a:endParaRPr lang="pl-PL" sz="2050" dirty="0"/>
          </a:p>
        </p:txBody>
      </p:sp>
      <p:sp>
        <p:nvSpPr>
          <p:cNvPr id="3" name="Prostokąt 2"/>
          <p:cNvSpPr/>
          <p:nvPr/>
        </p:nvSpPr>
        <p:spPr>
          <a:xfrm>
            <a:off x="214282" y="1571612"/>
            <a:ext cx="8643998" cy="2431435"/>
          </a:xfrm>
          <a:prstGeom prst="rect">
            <a:avLst/>
          </a:prstGeom>
        </p:spPr>
        <p:txBody>
          <a:bodyPr wrap="square">
            <a:spAutoFit/>
          </a:bodyPr>
          <a:lstStyle/>
          <a:p>
            <a:r>
              <a:rPr lang="pl-PL" sz="1900" dirty="0" smtClean="0"/>
              <a:t>Wszystkie państwa posiadające własne zasoby </a:t>
            </a:r>
            <a:r>
              <a:rPr lang="pl-PL" b="1" dirty="0" smtClean="0"/>
              <a:t>ropy naftowej </a:t>
            </a:r>
            <a:r>
              <a:rPr lang="pl-PL" sz="1900" dirty="0" smtClean="0"/>
              <a:t>są dzisiaj potęgami gospodarczymi. Oprócz niezależności energetycznej, czerpią ogromne zyski z eksportu ropy naftowej, która jest niezbędnym surowcem mineralnym dla niemal wszystkich światowych gospodarek. Świadczą o tym konflikty, które rozgrywają się właśnie o złoża </a:t>
            </a:r>
            <a:r>
              <a:rPr lang="pl-PL" sz="1900" b="1" dirty="0" smtClean="0"/>
              <a:t>ropy naftowej</a:t>
            </a:r>
            <a:r>
              <a:rPr lang="pl-PL" sz="1900" dirty="0" smtClean="0"/>
              <a:t>, zarówno o te na lądach, jak i na dnie morskim.</a:t>
            </a:r>
          </a:p>
          <a:p>
            <a:r>
              <a:rPr lang="pl-PL" sz="1900" dirty="0" smtClean="0"/>
              <a:t>Polska niestety ma niewielkie złoża ropy naftowej, co stawia nasz kraj w niekorzystnym położeniu, gdyż zapotrzebowanie przemysłu na ten surowiec jest ogromne, stąd też importujemy go przede wszystkim z Rosji, Ukrainy. </a:t>
            </a:r>
          </a:p>
        </p:txBody>
      </p:sp>
      <p:sp>
        <p:nvSpPr>
          <p:cNvPr id="4" name="Prostokąt 3"/>
          <p:cNvSpPr/>
          <p:nvPr/>
        </p:nvSpPr>
        <p:spPr>
          <a:xfrm>
            <a:off x="214282" y="4000504"/>
            <a:ext cx="8501090" cy="2585323"/>
          </a:xfrm>
          <a:prstGeom prst="rect">
            <a:avLst/>
          </a:prstGeom>
        </p:spPr>
        <p:txBody>
          <a:bodyPr wrap="square">
            <a:spAutoFit/>
          </a:bodyPr>
          <a:lstStyle/>
          <a:p>
            <a:endParaRPr lang="pl-PL" b="1" dirty="0" smtClean="0">
              <a:effectLst>
                <a:outerShdw blurRad="38100" dist="38100" dir="2700000" algn="tl">
                  <a:srgbClr val="000000">
                    <a:alpha val="43137"/>
                  </a:srgbClr>
                </a:outerShdw>
              </a:effectLst>
            </a:endParaRPr>
          </a:p>
          <a:p>
            <a:endParaRPr lang="pl-PL" b="1" dirty="0" smtClean="0">
              <a:effectLst>
                <a:outerShdw blurRad="38100" dist="38100" dir="2700000" algn="tl">
                  <a:srgbClr val="000000">
                    <a:alpha val="43137"/>
                  </a:srgbClr>
                </a:outerShdw>
              </a:effectLst>
            </a:endParaRPr>
          </a:p>
          <a:p>
            <a:endParaRPr lang="pl-PL" b="1" dirty="0" smtClean="0">
              <a:effectLst>
                <a:outerShdw blurRad="38100" dist="38100" dir="2700000" algn="tl">
                  <a:srgbClr val="000000">
                    <a:alpha val="43137"/>
                  </a:srgbClr>
                </a:outerShdw>
              </a:effectLst>
            </a:endParaRPr>
          </a:p>
          <a:p>
            <a:r>
              <a:rPr lang="pl-PL" b="1" dirty="0" smtClean="0">
                <a:effectLst>
                  <a:outerShdw blurRad="38100" dist="38100" dir="2700000" algn="tl">
                    <a:srgbClr val="000000">
                      <a:alpha val="43137"/>
                    </a:srgbClr>
                  </a:outerShdw>
                </a:effectLst>
              </a:rPr>
              <a:t>Krajowe zasoby ropy naftowej sprowadzają się do:</a:t>
            </a:r>
          </a:p>
          <a:p>
            <a:pPr>
              <a:buFont typeface="Arial" pitchFamily="34" charset="0"/>
              <a:buChar char="•"/>
            </a:pPr>
            <a:r>
              <a:rPr lang="pl-PL" dirty="0" smtClean="0"/>
              <a:t> złóż  na Podkarpaciu, tzw. Karpackie Zagłębie Roponośne w rejonie Krosna, Jasła i Gorlic; obecnie już odgrywa niewielkie znaczenie, gdyż złoża są na wyczerpaniu;</a:t>
            </a:r>
          </a:p>
          <a:p>
            <a:pPr>
              <a:buFont typeface="Arial" pitchFamily="34" charset="0"/>
              <a:buChar char="•"/>
            </a:pPr>
            <a:r>
              <a:rPr lang="pl-PL" dirty="0" smtClean="0"/>
              <a:t> rejon Wielkopolski — Gorzów Wielkopolski i Barnówko</a:t>
            </a:r>
          </a:p>
          <a:p>
            <a:pPr>
              <a:buFont typeface="Arial" pitchFamily="34" charset="0"/>
              <a:buChar char="•"/>
            </a:pPr>
            <a:r>
              <a:rPr lang="pl-PL" dirty="0" smtClean="0"/>
              <a:t> Zagłębie Pomorskie —  Wolin i Kamień Pomorski</a:t>
            </a:r>
          </a:p>
          <a:p>
            <a:pPr>
              <a:buFont typeface="Arial" pitchFamily="34" charset="0"/>
              <a:buChar char="•"/>
            </a:pPr>
            <a:r>
              <a:rPr lang="pl-PL" dirty="0" smtClean="0"/>
              <a:t> na szelfie Morza Bałtyckiego — złoża dosyć duże ale jeszcze nie w pełni eksploatowane</a:t>
            </a:r>
            <a:endParaRPr lang="pl-PL" dirty="0"/>
          </a:p>
        </p:txBody>
      </p:sp>
      <p:pic>
        <p:nvPicPr>
          <p:cNvPr id="5" name="Obraz 4" descr="2538.jpg"/>
          <p:cNvPicPr>
            <a:picLocks noChangeAspect="1"/>
          </p:cNvPicPr>
          <p:nvPr/>
        </p:nvPicPr>
        <p:blipFill>
          <a:blip r:embed="rId2"/>
          <a:stretch>
            <a:fillRect/>
          </a:stretch>
        </p:blipFill>
        <p:spPr>
          <a:xfrm>
            <a:off x="5786446" y="3786190"/>
            <a:ext cx="2071702" cy="121444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2538.jpg"/>
          <p:cNvPicPr>
            <a:picLocks noChangeAspect="1"/>
          </p:cNvPicPr>
          <p:nvPr/>
        </p:nvPicPr>
        <p:blipFill>
          <a:blip r:embed="rId2"/>
          <a:stretch>
            <a:fillRect/>
          </a:stretch>
        </p:blipFill>
        <p:spPr>
          <a:xfrm>
            <a:off x="1643042" y="285728"/>
            <a:ext cx="5786478" cy="600964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85720" y="500042"/>
            <a:ext cx="8429684" cy="5386090"/>
          </a:xfrm>
          <a:prstGeom prst="rect">
            <a:avLst/>
          </a:prstGeom>
        </p:spPr>
        <p:txBody>
          <a:bodyPr wrap="square">
            <a:spAutoFit/>
          </a:bodyPr>
          <a:lstStyle/>
          <a:p>
            <a:r>
              <a:rPr lang="pl-PL" sz="2000" dirty="0" smtClean="0">
                <a:effectLst>
                  <a:outerShdw blurRad="38100" dist="38100" dir="2700000" algn="tl">
                    <a:srgbClr val="000000">
                      <a:alpha val="43137"/>
                    </a:srgbClr>
                  </a:outerShdw>
                </a:effectLst>
              </a:rPr>
              <a:t>Zagrożenia</a:t>
            </a:r>
            <a:r>
              <a:rPr lang="pl-PL" dirty="0" smtClean="0"/>
              <a:t/>
            </a:r>
            <a:br>
              <a:rPr lang="pl-PL" dirty="0" smtClean="0"/>
            </a:br>
            <a:r>
              <a:rPr lang="pl-PL" dirty="0" smtClean="0"/>
              <a:t>Największym zagrożeniem dla oceanów jest ropa naftowa i jej pochodne. </a:t>
            </a:r>
          </a:p>
          <a:p>
            <a:r>
              <a:rPr lang="pl-PL" dirty="0" smtClean="0"/>
              <a:t>Inne zanieczyszczenia dopełniają tylko ogromu zniszczeń </a:t>
            </a:r>
          </a:p>
          <a:p>
            <a:r>
              <a:rPr lang="pl-PL" dirty="0" smtClean="0"/>
              <a:t>(np. Kiedyś przy usuwaniu skutków katastrofalnych wycieków ropy naftowej powszechnie używano detergentów, powodujących rozbicie oleistej powłoki. Dziś wiadomo, ze ich stosowanie może potęgować szkody powodowane przez samą ropę, dlatego w niektórych przypadkach pozwala się na naturalne rozproszenie i zneutralizowanie ropy.) Pozostawione na plażach przez wysoką wodę sterty śmieci i tłuste zacieki ropy stanowią namacalny dowód zanieczyszczenia oceanów przez nie ulegające biodegradacji substancje i odpadki. </a:t>
            </a:r>
          </a:p>
          <a:p>
            <a:r>
              <a:rPr lang="pl-PL" dirty="0" smtClean="0"/>
              <a:t>Skażenie wód morskich ropą zdarza się również przy czyszczeniu tankowców (do mórz i oceanów dostaje się rocznie od 9 do 20 mln baryłek ropy naftowej), kolizjach morskich wypadkach na morskich platformach wiertniczych. </a:t>
            </a:r>
          </a:p>
          <a:p>
            <a:r>
              <a:rPr lang="pl-PL" dirty="0" smtClean="0"/>
              <a:t>Do największych skażeń dochodzi, gdy tankowce zostaną uszkodzone, lub zatoną. </a:t>
            </a:r>
          </a:p>
          <a:p>
            <a:r>
              <a:rPr lang="pl-PL" dirty="0" smtClean="0"/>
              <a:t>Wycieki ropy doprowadzają do zagłady ptaków, ryb i innych morskich organizmów, ponieważ ropa naftowa nie miesza się z wodą i jest od niej lżejsza, dlatego zlepia skrzydła ptaków i powoduje duszenie się innych organizmów. </a:t>
            </a:r>
          </a:p>
          <a:p>
            <a:r>
              <a:rPr lang="pl-PL" dirty="0" smtClean="0"/>
              <a:t>Ponadto najczęściej nieustannie płonie, powodując wzrost temperatury. Również drobne cząstki stałe, opadając, zabierają ze sobą drobne cząstki ropy, które zatruwają dno. </a:t>
            </a: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5796136" y="4653136"/>
            <a:ext cx="2492734" cy="1384995"/>
          </a:xfrm>
          <a:prstGeom prst="rect">
            <a:avLst/>
          </a:prstGeom>
          <a:noFill/>
        </p:spPr>
        <p:txBody>
          <a:bodyPr wrap="none" rtlCol="0">
            <a:spAutoFit/>
          </a:bodyPr>
          <a:lstStyle/>
          <a:p>
            <a:pPr algn="ctr"/>
            <a:r>
              <a:rPr lang="pl-PL" sz="2800" dirty="0" smtClean="0"/>
              <a:t>Autor :</a:t>
            </a:r>
          </a:p>
          <a:p>
            <a:pPr algn="ctr"/>
            <a:r>
              <a:rPr lang="pl-PL" sz="2800" dirty="0" smtClean="0"/>
              <a:t>Judyta Chrostek</a:t>
            </a:r>
          </a:p>
          <a:p>
            <a:pPr algn="ctr"/>
            <a:r>
              <a:rPr lang="pl-PL" sz="2800" dirty="0" smtClean="0"/>
              <a:t>Klasa 2p</a:t>
            </a:r>
            <a:endParaRPr lang="pl-PL"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214282" y="428604"/>
            <a:ext cx="8929718" cy="5401479"/>
          </a:xfrm>
          <a:prstGeom prst="rect">
            <a:avLst/>
          </a:prstGeom>
        </p:spPr>
        <p:txBody>
          <a:bodyPr wrap="square">
            <a:spAutoFit/>
          </a:bodyPr>
          <a:lstStyle/>
          <a:p>
            <a:r>
              <a:rPr lang="pl-PL" sz="2300" dirty="0" smtClean="0">
                <a:effectLst>
                  <a:outerShdw blurRad="38100" dist="38100" dir="2700000" algn="tl">
                    <a:srgbClr val="000000">
                      <a:alpha val="43137"/>
                    </a:srgbClr>
                  </a:outerShdw>
                </a:effectLst>
              </a:rPr>
              <a:t>Baza surowcowa w Polsce jest zróżnicowana, posiadamy złoża wielu różnych surowców mineralnych rozmieszczonych praktycznie na obszarze całego kraju. </a:t>
            </a:r>
          </a:p>
          <a:p>
            <a:r>
              <a:rPr lang="pl-PL" sz="2300" dirty="0" smtClean="0">
                <a:effectLst>
                  <a:outerShdw blurRad="38100" dist="38100" dir="2700000" algn="tl">
                    <a:srgbClr val="000000">
                      <a:alpha val="43137"/>
                    </a:srgbClr>
                  </a:outerShdw>
                </a:effectLst>
              </a:rPr>
              <a:t>Co prawda złoża niektórych z nich są na wyczerpaniu, a pozostałe złoża wystarczą szacunkowo na pół wieku, to obecnie odgrywają dużą rolę w rozwoju przemysłu Polski. </a:t>
            </a:r>
          </a:p>
          <a:p>
            <a:r>
              <a:rPr lang="pl-PL" sz="2300" dirty="0" smtClean="0">
                <a:effectLst>
                  <a:outerShdw blurRad="38100" dist="38100" dir="2700000" algn="tl">
                    <a:srgbClr val="000000">
                      <a:alpha val="43137"/>
                    </a:srgbClr>
                  </a:outerShdw>
                </a:effectLst>
              </a:rPr>
              <a:t>To dzięki złożom surowców mineralnych mógł rozwinąć się przemysł wydobywczy — górnictwo i kopalnictwo, a dalej także inne gałęzie przemysłu wykorzystujące surowce mineralne bądź ich półprodukty.</a:t>
            </a:r>
          </a:p>
          <a:p>
            <a:endParaRPr lang="pl-PL" sz="2300" dirty="0" smtClean="0">
              <a:effectLst>
                <a:outerShdw blurRad="38100" dist="38100" dir="2700000" algn="tl">
                  <a:srgbClr val="000000">
                    <a:alpha val="43137"/>
                  </a:srgbClr>
                </a:outerShdw>
              </a:effectLst>
            </a:endParaRPr>
          </a:p>
          <a:p>
            <a:r>
              <a:rPr lang="pl-PL" sz="2300" dirty="0" smtClean="0">
                <a:effectLst>
                  <a:outerShdw blurRad="38100" dist="38100" dir="2700000" algn="tl">
                    <a:srgbClr val="000000">
                      <a:alpha val="43137"/>
                    </a:srgbClr>
                  </a:outerShdw>
                </a:effectLst>
              </a:rPr>
              <a:t>Baza surowców energetycznych</a:t>
            </a:r>
            <a:r>
              <a:rPr lang="pl-PL" sz="2300" dirty="0" smtClean="0"/>
              <a:t> </a:t>
            </a:r>
            <a:r>
              <a:rPr lang="pl-PL" sz="2300" dirty="0" smtClean="0">
                <a:effectLst>
                  <a:outerShdw blurRad="38100" dist="38100" dir="2700000" algn="tl">
                    <a:srgbClr val="000000">
                      <a:alpha val="43137"/>
                    </a:srgbClr>
                  </a:outerShdw>
                </a:effectLst>
              </a:rPr>
              <a:t>w Polsce to przede wszystkim złoża: </a:t>
            </a:r>
            <a:r>
              <a:rPr lang="pl-PL" sz="2300" b="1" dirty="0" smtClean="0">
                <a:effectLst>
                  <a:outerShdw blurRad="38100" dist="38100" dir="2700000" algn="tl">
                    <a:srgbClr val="000000">
                      <a:alpha val="43137"/>
                    </a:srgbClr>
                  </a:outerShdw>
                </a:effectLst>
              </a:rPr>
              <a:t>węgla kamiennego, węgla brunatnego, ropy naftowej, gazu ziemnego. </a:t>
            </a:r>
            <a:r>
              <a:rPr lang="pl-PL" sz="2300" dirty="0" smtClean="0">
                <a:effectLst>
                  <a:outerShdw blurRad="38100" dist="38100" dir="2700000" algn="tl">
                    <a:srgbClr val="000000">
                      <a:alpha val="43137"/>
                    </a:srgbClr>
                  </a:outerShdw>
                </a:effectLst>
              </a:rPr>
              <a:t>Niektóre z wyżej wymienionych złóż występują w Polsce w ilościach wystarczających na zaspokojenie potrzeb energetycznych kraju, inne trzeba importować z zagranicy, gdyż polskie złoża są niewystarczające.</a:t>
            </a:r>
            <a:endParaRPr lang="pl-PL" sz="23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428596" y="428604"/>
            <a:ext cx="8001056" cy="3785652"/>
          </a:xfrm>
          <a:prstGeom prst="rect">
            <a:avLst/>
          </a:prstGeom>
        </p:spPr>
        <p:txBody>
          <a:bodyPr wrap="square">
            <a:spAutoFit/>
          </a:bodyPr>
          <a:lstStyle/>
          <a:p>
            <a:r>
              <a:rPr lang="pl-PL" sz="2000" dirty="0" smtClean="0">
                <a:effectLst>
                  <a:outerShdw blurRad="38100" dist="38100" dir="2700000" algn="tl">
                    <a:srgbClr val="000000">
                      <a:alpha val="43137"/>
                    </a:srgbClr>
                  </a:outerShdw>
                </a:effectLst>
              </a:rPr>
              <a:t>Biorąc pod uwagę rodzaj złóż mineralnych i ułożenie warstw skalnych (w wyniku procesów geologicznych) surowce energetyczne są wydobywane różnymi metodami, co w zależności od metody podraża lub obniża koszty ich eksploatacji. </a:t>
            </a:r>
          </a:p>
          <a:p>
            <a:r>
              <a:rPr lang="pl-PL" sz="2000" dirty="0" smtClean="0">
                <a:effectLst>
                  <a:outerShdw blurRad="38100" dist="38100" dir="2700000" algn="tl">
                    <a:srgbClr val="000000">
                      <a:alpha val="43137"/>
                    </a:srgbClr>
                  </a:outerShdw>
                </a:effectLst>
              </a:rPr>
              <a:t>Wyróżniamy:</a:t>
            </a:r>
          </a:p>
          <a:p>
            <a:pPr>
              <a:buFont typeface="Arial" pitchFamily="34" charset="0"/>
              <a:buChar char="•"/>
            </a:pPr>
            <a:r>
              <a:rPr lang="pl-PL" sz="2000" dirty="0" smtClean="0">
                <a:solidFill>
                  <a:srgbClr val="0000FF"/>
                </a:solidFill>
                <a:effectLst>
                  <a:outerShdw blurRad="38100" dist="38100" dir="2700000" algn="tl">
                    <a:srgbClr val="000000">
                      <a:alpha val="43137"/>
                    </a:srgbClr>
                  </a:outerShdw>
                </a:effectLst>
              </a:rPr>
              <a:t> metodę wiertniczą</a:t>
            </a:r>
            <a:r>
              <a:rPr lang="pl-PL" sz="2000" dirty="0" smtClean="0">
                <a:effectLst>
                  <a:outerShdw blurRad="38100" dist="38100" dir="2700000" algn="tl">
                    <a:srgbClr val="000000">
                      <a:alpha val="43137"/>
                    </a:srgbClr>
                  </a:outerShdw>
                </a:effectLst>
              </a:rPr>
              <a:t> —  prowadzenie odwiertów wiertniczych poprzez które wydobywa się płynne surowce, a więc ropę naftową i gaz ziemny;</a:t>
            </a:r>
          </a:p>
          <a:p>
            <a:pPr>
              <a:buFont typeface="Arial" pitchFamily="34" charset="0"/>
              <a:buChar char="•"/>
            </a:pPr>
            <a:r>
              <a:rPr lang="pl-PL" sz="2000" b="1" dirty="0" smtClean="0">
                <a:solidFill>
                  <a:srgbClr val="0000FF"/>
                </a:solidFill>
                <a:effectLst>
                  <a:outerShdw blurRad="38100" dist="38100" dir="2700000" algn="tl">
                    <a:srgbClr val="000000">
                      <a:alpha val="43137"/>
                    </a:srgbClr>
                  </a:outerShdw>
                </a:effectLst>
              </a:rPr>
              <a:t> </a:t>
            </a:r>
            <a:r>
              <a:rPr lang="pl-PL" sz="2000" dirty="0" smtClean="0">
                <a:solidFill>
                  <a:srgbClr val="0000FF"/>
                </a:solidFill>
                <a:effectLst>
                  <a:outerShdw blurRad="38100" dist="38100" dir="2700000" algn="tl">
                    <a:srgbClr val="000000">
                      <a:alpha val="43137"/>
                    </a:srgbClr>
                  </a:outerShdw>
                </a:effectLst>
              </a:rPr>
              <a:t>metodę podziemną</a:t>
            </a:r>
            <a:r>
              <a:rPr lang="pl-PL" sz="2000" b="1" dirty="0" smtClean="0">
                <a:effectLst>
                  <a:outerShdw blurRad="38100" dist="38100" dir="2700000" algn="tl">
                    <a:srgbClr val="000000">
                      <a:alpha val="43137"/>
                    </a:srgbClr>
                  </a:outerShdw>
                </a:effectLst>
              </a:rPr>
              <a:t> </a:t>
            </a:r>
            <a:r>
              <a:rPr lang="pl-PL" sz="2000" dirty="0" smtClean="0">
                <a:effectLst>
                  <a:outerShdw blurRad="38100" dist="38100" dir="2700000" algn="tl">
                    <a:srgbClr val="000000">
                      <a:alpha val="43137"/>
                    </a:srgbClr>
                  </a:outerShdw>
                </a:effectLst>
              </a:rPr>
              <a:t>— czyli głębinową; dotyczy to złóż mineralnych zalegających głęboko pod powierzchnią ziemi, przede wszystkim złoża węgla kamiennego (stąd kopalnie na terenach wydobywania tej kopaliny);</a:t>
            </a:r>
          </a:p>
          <a:p>
            <a:pPr>
              <a:buFont typeface="Arial" pitchFamily="34" charset="0"/>
              <a:buChar char="•"/>
            </a:pPr>
            <a:r>
              <a:rPr lang="pl-PL" sz="2000" dirty="0" smtClean="0">
                <a:solidFill>
                  <a:srgbClr val="0000FF"/>
                </a:solidFill>
                <a:effectLst>
                  <a:outerShdw blurRad="38100" dist="38100" dir="2700000" algn="tl">
                    <a:srgbClr val="000000">
                      <a:alpha val="43137"/>
                    </a:srgbClr>
                  </a:outerShdw>
                </a:effectLst>
              </a:rPr>
              <a:t> metodę naziemną </a:t>
            </a:r>
            <a:r>
              <a:rPr lang="pl-PL" sz="2000" dirty="0" smtClean="0">
                <a:effectLst>
                  <a:outerShdw blurRad="38100" dist="38100" dir="2700000" algn="tl">
                    <a:srgbClr val="000000">
                      <a:alpha val="43137"/>
                    </a:srgbClr>
                  </a:outerShdw>
                </a:effectLst>
              </a:rPr>
              <a:t>— tzw. odkrywkową; dotyczy to kopalin zalegających na niewielkich głębokościach; jest ona tańsza niż dwie pozostałe.</a:t>
            </a:r>
            <a:endParaRPr lang="pl-PL" sz="2000" dirty="0">
              <a:effectLst>
                <a:outerShdw blurRad="38100" dist="38100" dir="2700000" algn="tl">
                  <a:srgbClr val="000000">
                    <a:alpha val="43137"/>
                  </a:srgbClr>
                </a:outerShdw>
              </a:effectLst>
            </a:endParaRPr>
          </a:p>
        </p:txBody>
      </p:sp>
      <p:pic>
        <p:nvPicPr>
          <p:cNvPr id="6" name="Obraz 5" descr="wiertłooo.jpg"/>
          <p:cNvPicPr>
            <a:picLocks noChangeAspect="1"/>
          </p:cNvPicPr>
          <p:nvPr/>
        </p:nvPicPr>
        <p:blipFill>
          <a:blip r:embed="rId2"/>
          <a:stretch>
            <a:fillRect/>
          </a:stretch>
        </p:blipFill>
        <p:spPr>
          <a:xfrm>
            <a:off x="357158" y="4429132"/>
            <a:ext cx="2680601" cy="1785950"/>
          </a:xfrm>
          <a:prstGeom prst="rect">
            <a:avLst/>
          </a:prstGeom>
          <a:ln>
            <a:noFill/>
          </a:ln>
          <a:effectLst>
            <a:outerShdw blurRad="292100" dist="139700" dir="2700000" algn="tl" rotWithShape="0">
              <a:srgbClr val="333333">
                <a:alpha val="65000"/>
              </a:srgbClr>
            </a:outerShdw>
          </a:effectLst>
        </p:spPr>
      </p:pic>
      <p:sp>
        <p:nvSpPr>
          <p:cNvPr id="7" name="Prostokąt 6"/>
          <p:cNvSpPr/>
          <p:nvPr/>
        </p:nvSpPr>
        <p:spPr>
          <a:xfrm>
            <a:off x="357158" y="6357958"/>
            <a:ext cx="2540311" cy="338554"/>
          </a:xfrm>
          <a:prstGeom prst="rect">
            <a:avLst/>
          </a:prstGeom>
        </p:spPr>
        <p:txBody>
          <a:bodyPr wrap="none">
            <a:spAutoFit/>
          </a:bodyPr>
          <a:lstStyle/>
          <a:p>
            <a:pPr algn="ctr"/>
            <a:r>
              <a:rPr lang="pl-PL" sz="1600" dirty="0" smtClean="0">
                <a:effectLst>
                  <a:outerShdw blurRad="38100" dist="38100" dir="2700000" algn="tl">
                    <a:srgbClr val="000000">
                      <a:alpha val="43137"/>
                    </a:srgbClr>
                  </a:outerShdw>
                </a:effectLst>
              </a:rPr>
              <a:t>Wieża wiertnicza w Łebieniu</a:t>
            </a:r>
          </a:p>
        </p:txBody>
      </p:sp>
      <p:pic>
        <p:nvPicPr>
          <p:cNvPr id="8" name="Obraz 7" descr="wiertłooo.jpg"/>
          <p:cNvPicPr>
            <a:picLocks noChangeAspect="1"/>
          </p:cNvPicPr>
          <p:nvPr/>
        </p:nvPicPr>
        <p:blipFill>
          <a:blip r:embed="rId3"/>
          <a:stretch>
            <a:fillRect/>
          </a:stretch>
        </p:blipFill>
        <p:spPr>
          <a:xfrm>
            <a:off x="3571868" y="4429132"/>
            <a:ext cx="1833562" cy="1785950"/>
          </a:xfrm>
          <a:prstGeom prst="rect">
            <a:avLst/>
          </a:prstGeom>
          <a:ln>
            <a:noFill/>
          </a:ln>
          <a:effectLst>
            <a:outerShdw blurRad="292100" dist="139700" dir="2700000" algn="tl" rotWithShape="0">
              <a:srgbClr val="333333">
                <a:alpha val="65000"/>
              </a:srgbClr>
            </a:outerShdw>
          </a:effectLst>
        </p:spPr>
      </p:pic>
      <p:sp>
        <p:nvSpPr>
          <p:cNvPr id="9" name="pole tekstowe 8"/>
          <p:cNvSpPr txBox="1"/>
          <p:nvPr/>
        </p:nvSpPr>
        <p:spPr>
          <a:xfrm>
            <a:off x="3643306" y="6357958"/>
            <a:ext cx="1643074" cy="338554"/>
          </a:xfrm>
          <a:prstGeom prst="rect">
            <a:avLst/>
          </a:prstGeom>
          <a:noFill/>
        </p:spPr>
        <p:txBody>
          <a:bodyPr wrap="square" rtlCol="0">
            <a:spAutoFit/>
          </a:bodyPr>
          <a:lstStyle/>
          <a:p>
            <a:r>
              <a:rPr lang="pl-PL" sz="1600" dirty="0" smtClean="0">
                <a:effectLst>
                  <a:outerShdw blurRad="38100" dist="38100" dir="2700000" algn="tl">
                    <a:srgbClr val="000000">
                      <a:alpha val="43137"/>
                    </a:srgbClr>
                  </a:outerShdw>
                </a:effectLst>
              </a:rPr>
              <a:t>Wydobycie węgla </a:t>
            </a:r>
            <a:endParaRPr lang="pl-PL" sz="1600" dirty="0">
              <a:effectLst>
                <a:outerShdw blurRad="38100" dist="38100" dir="2700000" algn="tl">
                  <a:srgbClr val="000000">
                    <a:alpha val="43137"/>
                  </a:srgbClr>
                </a:outerShdw>
              </a:effectLst>
            </a:endParaRPr>
          </a:p>
        </p:txBody>
      </p:sp>
      <p:pic>
        <p:nvPicPr>
          <p:cNvPr id="10" name="Obraz 9" descr="kopalnia-odkrywkowa-wegiel-brunatny-rogowiec.jpg"/>
          <p:cNvPicPr>
            <a:picLocks noChangeAspect="1"/>
          </p:cNvPicPr>
          <p:nvPr/>
        </p:nvPicPr>
        <p:blipFill>
          <a:blip r:embed="rId4"/>
          <a:stretch>
            <a:fillRect/>
          </a:stretch>
        </p:blipFill>
        <p:spPr>
          <a:xfrm>
            <a:off x="6072198" y="4214818"/>
            <a:ext cx="2714644" cy="1816100"/>
          </a:xfrm>
          <a:prstGeom prst="rect">
            <a:avLst/>
          </a:prstGeom>
          <a:ln>
            <a:noFill/>
          </a:ln>
          <a:effectLst>
            <a:outerShdw blurRad="292100" dist="139700" dir="2700000" algn="tl" rotWithShape="0">
              <a:srgbClr val="333333">
                <a:alpha val="65000"/>
              </a:srgbClr>
            </a:outerShdw>
          </a:effectLst>
        </p:spPr>
      </p:pic>
      <p:sp>
        <p:nvSpPr>
          <p:cNvPr id="11" name="Prostokąt 10"/>
          <p:cNvSpPr/>
          <p:nvPr/>
        </p:nvSpPr>
        <p:spPr>
          <a:xfrm>
            <a:off x="5500694" y="6143644"/>
            <a:ext cx="3857652" cy="553998"/>
          </a:xfrm>
          <a:prstGeom prst="rect">
            <a:avLst/>
          </a:prstGeom>
        </p:spPr>
        <p:txBody>
          <a:bodyPr wrap="square">
            <a:spAutoFit/>
          </a:bodyPr>
          <a:lstStyle/>
          <a:p>
            <a:pPr algn="ctr" fontAlgn="base"/>
            <a:r>
              <a:rPr lang="pl-PL" sz="1500" dirty="0" smtClean="0">
                <a:effectLst>
                  <a:outerShdw blurRad="38100" dist="38100" dir="2700000" algn="tl">
                    <a:srgbClr val="000000">
                      <a:alpha val="43137"/>
                    </a:srgbClr>
                  </a:outerShdw>
                </a:effectLst>
              </a:rPr>
              <a:t>Odkrywkowa kopalnia węgla brunatnego</a:t>
            </a:r>
          </a:p>
          <a:p>
            <a:pPr algn="ctr" fontAlgn="base"/>
            <a:r>
              <a:rPr lang="pl-PL" sz="1500" dirty="0" smtClean="0">
                <a:effectLst>
                  <a:outerShdw blurRad="38100" dist="38100" dir="2700000" algn="tl">
                    <a:srgbClr val="000000">
                      <a:alpha val="43137"/>
                    </a:srgbClr>
                  </a:outerShdw>
                </a:effectLst>
              </a:rPr>
              <a:t> w Rogowcu</a:t>
            </a:r>
            <a:r>
              <a:rPr lang="pl-PL" sz="1500" b="1" dirty="0" smtClean="0"/>
              <a:t> </a:t>
            </a:r>
            <a:endParaRPr lang="pl-PL" sz="15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214290"/>
            <a:ext cx="8858312" cy="4570482"/>
          </a:xfrm>
          <a:prstGeom prst="rect">
            <a:avLst/>
          </a:prstGeom>
        </p:spPr>
        <p:txBody>
          <a:bodyPr wrap="square">
            <a:spAutoFit/>
          </a:bodyPr>
          <a:lstStyle/>
          <a:p>
            <a:r>
              <a:rPr lang="pl-PL" sz="1900" dirty="0" smtClean="0">
                <a:effectLst>
                  <a:outerShdw blurRad="38100" dist="38100" dir="2700000" algn="tl">
                    <a:srgbClr val="000000">
                      <a:alpha val="43137"/>
                    </a:srgbClr>
                  </a:outerShdw>
                </a:effectLst>
              </a:rPr>
              <a:t>Surowiec mineralny, którego ilość w Polsce jest największa to </a:t>
            </a:r>
            <a:r>
              <a:rPr lang="pl-PL" sz="1900" b="1" dirty="0" smtClean="0">
                <a:effectLst>
                  <a:outerShdw blurRad="38100" dist="38100" dir="2700000" algn="tl">
                    <a:srgbClr val="000000">
                      <a:alpha val="43137"/>
                    </a:srgbClr>
                  </a:outerShdw>
                </a:effectLst>
              </a:rPr>
              <a:t>węgiel kamienny</a:t>
            </a:r>
            <a:r>
              <a:rPr lang="pl-PL" sz="1900" dirty="0" smtClean="0">
                <a:effectLst>
                  <a:outerShdw blurRad="38100" dist="38100" dir="2700000" algn="tl">
                    <a:srgbClr val="000000">
                      <a:alpha val="43137"/>
                    </a:srgbClr>
                  </a:outerShdw>
                </a:effectLst>
              </a:rPr>
              <a:t>, który od wielu lat odgrywa podstawowe znaczenie wśród polskich kopalin, ma największy udział w rynku surowcowym. Zasoby surowcowe węgla kamiennego w Polsce szacuje się na około 46 mld ton, co daje blisko 5% wszystkich zasobów węgla kamiennego na świecie. To bardzo pokaźne zasoby kopalin, które są wydobywane już od kilkudziesięciu lat ale, jak donoszą naukowcy, polskie zasoby węgla kamiennego wystarczą jeszcze na około 50 lat, przy zachowaniu obecnego poziomu wydobycia złóż.  </a:t>
            </a:r>
          </a:p>
          <a:p>
            <a:r>
              <a:rPr lang="pl-PL" sz="1900" dirty="0" smtClean="0">
                <a:effectLst>
                  <a:outerShdw blurRad="38100" dist="38100" dir="2700000" algn="tl">
                    <a:srgbClr val="000000">
                      <a:alpha val="43137"/>
                    </a:srgbClr>
                  </a:outerShdw>
                </a:effectLst>
              </a:rPr>
              <a:t>Rejony wydobycia węgla kamiennego w Polsce (zwane zagłębiami węglowymi) to przede wszystkim:</a:t>
            </a:r>
          </a:p>
          <a:p>
            <a:pPr>
              <a:buFont typeface="Arial" pitchFamily="34" charset="0"/>
              <a:buChar char="•"/>
            </a:pPr>
            <a:r>
              <a:rPr lang="pl-PL" sz="2000" dirty="0" smtClean="0">
                <a:effectLst>
                  <a:outerShdw blurRad="38100" dist="38100" dir="2700000" algn="tl">
                    <a:srgbClr val="000000">
                      <a:alpha val="43137"/>
                    </a:srgbClr>
                  </a:outerShdw>
                </a:effectLst>
              </a:rPr>
              <a:t> Górnośląskie Zagłębie Węglowe  -  tutaj znajdują się największe zasoby surowcowe w Polsce i jest najwięcej kopalń węglowych, a pokłady węgla kamiennego mają dużą miąższość</a:t>
            </a:r>
          </a:p>
          <a:p>
            <a:pPr>
              <a:buFont typeface="Arial" pitchFamily="34" charset="0"/>
              <a:buChar char="•"/>
            </a:pPr>
            <a:r>
              <a:rPr lang="pl-PL" sz="2000" dirty="0" smtClean="0">
                <a:effectLst>
                  <a:outerShdw blurRad="38100" dist="38100" dir="2700000" algn="tl">
                    <a:srgbClr val="000000">
                      <a:alpha val="43137"/>
                    </a:srgbClr>
                  </a:outerShdw>
                </a:effectLst>
              </a:rPr>
              <a:t> Lubelskie Zagłębie Węglowe</a:t>
            </a:r>
          </a:p>
          <a:p>
            <a:pPr>
              <a:buFont typeface="Arial" pitchFamily="34" charset="0"/>
              <a:buChar char="•"/>
            </a:pPr>
            <a:r>
              <a:rPr lang="pl-PL" sz="2000" dirty="0" smtClean="0">
                <a:effectLst>
                  <a:outerShdw blurRad="38100" dist="38100" dir="2700000" algn="tl">
                    <a:srgbClr val="000000">
                      <a:alpha val="43137"/>
                    </a:srgbClr>
                  </a:outerShdw>
                </a:effectLst>
              </a:rPr>
              <a:t> Wałbrzyskie Zagłębie Węglowe </a:t>
            </a:r>
          </a:p>
          <a:p>
            <a:pPr>
              <a:buFont typeface="Arial" pitchFamily="34" charset="0"/>
              <a:buChar char="•"/>
            </a:pPr>
            <a:r>
              <a:rPr lang="pl-PL" sz="2000" dirty="0" smtClean="0">
                <a:effectLst>
                  <a:outerShdw blurRad="38100" dist="38100" dir="2700000" algn="tl">
                    <a:srgbClr val="000000">
                      <a:alpha val="43137"/>
                    </a:srgbClr>
                  </a:outerShdw>
                </a:effectLst>
              </a:rPr>
              <a:t> Rybnicki Okręg Węglowy.</a:t>
            </a:r>
            <a:endParaRPr lang="pl-PL" sz="2000" dirty="0">
              <a:effectLst>
                <a:outerShdw blurRad="38100" dist="38100" dir="2700000" algn="tl">
                  <a:srgbClr val="000000">
                    <a:alpha val="43137"/>
                  </a:srgbClr>
                </a:outerShdw>
              </a:effectLst>
            </a:endParaRPr>
          </a:p>
        </p:txBody>
      </p:sp>
      <p:pic>
        <p:nvPicPr>
          <p:cNvPr id="5" name="Obraz 4" descr="kopalnia-odkrywkowa-wegiel-brunatny-rogowiec.jpg"/>
          <p:cNvPicPr>
            <a:picLocks noChangeAspect="1"/>
          </p:cNvPicPr>
          <p:nvPr/>
        </p:nvPicPr>
        <p:blipFill>
          <a:blip r:embed="rId2"/>
          <a:stretch>
            <a:fillRect/>
          </a:stretch>
        </p:blipFill>
        <p:spPr>
          <a:xfrm>
            <a:off x="4357686" y="4000504"/>
            <a:ext cx="3881439" cy="243976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6" name="Obraz 5" descr="gornik-z-lopata.gif"/>
          <p:cNvPicPr>
            <a:picLocks noChangeAspect="1"/>
          </p:cNvPicPr>
          <p:nvPr/>
        </p:nvPicPr>
        <p:blipFill>
          <a:blip r:embed="rId3">
            <a:lum bright="-10000" contrast="20000"/>
          </a:blip>
          <a:stretch>
            <a:fillRect/>
          </a:stretch>
        </p:blipFill>
        <p:spPr>
          <a:xfrm>
            <a:off x="1142976" y="4929198"/>
            <a:ext cx="1132590" cy="1716768"/>
          </a:xfrm>
          <a:prstGeom prst="rect">
            <a:avLst/>
          </a:prstGeom>
          <a:ln>
            <a:noFill/>
          </a:ln>
          <a:effectLst>
            <a:outerShdw blurRad="76200" dir="18900000" sy="23000" kx="-1200000" algn="bl" rotWithShape="0">
              <a:prstClr val="black">
                <a:alpha val="20000"/>
              </a:prst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14282" y="214290"/>
            <a:ext cx="8929718" cy="4093428"/>
          </a:xfrm>
          <a:prstGeom prst="rect">
            <a:avLst/>
          </a:prstGeom>
        </p:spPr>
        <p:txBody>
          <a:bodyPr wrap="square">
            <a:spAutoFit/>
          </a:bodyPr>
          <a:lstStyle/>
          <a:p>
            <a:r>
              <a:rPr lang="pl-PL" sz="2000" dirty="0" smtClean="0"/>
              <a:t>Współcześnie wydobycie </a:t>
            </a:r>
            <a:r>
              <a:rPr lang="pl-PL" sz="2000" b="1" dirty="0" smtClean="0"/>
              <a:t>węgla kamiennego </a:t>
            </a:r>
            <a:r>
              <a:rPr lang="pl-PL" sz="2000" dirty="0" smtClean="0"/>
              <a:t>w Polsce spada </a:t>
            </a:r>
          </a:p>
          <a:p>
            <a:r>
              <a:rPr lang="pl-PL" sz="2000" dirty="0" smtClean="0"/>
              <a:t>niegdyś węgiel kamienny był wydobywany masowo, </a:t>
            </a:r>
          </a:p>
          <a:p>
            <a:r>
              <a:rPr lang="pl-PL" sz="2000" dirty="0" smtClean="0"/>
              <a:t>najwięcej w latach 80. — blisko 200 milionów ton rocznie, co było związane z ogromnym zapotrzebowaniem tego surowca w przemyśle; lata następne to powolny spadek wydobycia kopaliny. </a:t>
            </a:r>
          </a:p>
          <a:p>
            <a:r>
              <a:rPr lang="pl-PL" sz="2000" dirty="0" smtClean="0"/>
              <a:t>W roku 2003 wydobycie wynosiło około 100 milionów ton rocznie i ciągle notujemy jego spadek, co ma związek z wieloma czynnikami, najważniejsze z nich to:</a:t>
            </a:r>
          </a:p>
          <a:p>
            <a:endParaRPr lang="pl-PL" sz="2000" dirty="0" smtClean="0"/>
          </a:p>
          <a:p>
            <a:pPr>
              <a:buFont typeface="Arial" pitchFamily="34" charset="0"/>
              <a:buChar char="•"/>
            </a:pPr>
            <a:r>
              <a:rPr lang="pl-PL" sz="2000" dirty="0" smtClean="0">
                <a:effectLst>
                  <a:outerShdw blurRad="38100" dist="38100" dir="2700000" algn="tl">
                    <a:srgbClr val="000000">
                      <a:alpha val="43137"/>
                    </a:srgbClr>
                  </a:outerShdw>
                </a:effectLst>
              </a:rPr>
              <a:t> stopnioprawia, ze wydobywa się kopaliny zalegające głęboko, co z kolei powoduje wzrost kosztów eksploatacji i większe ryzyko pracy;</a:t>
            </a:r>
          </a:p>
          <a:p>
            <a:pPr>
              <a:buFont typeface="Arial" pitchFamily="34" charset="0"/>
              <a:buChar char="•"/>
            </a:pPr>
            <a:r>
              <a:rPr lang="pl-PL" sz="2000" dirty="0" smtClean="0">
                <a:effectLst>
                  <a:outerShdw blurRad="38100" dist="38100" dir="2700000" algn="tl">
                    <a:srgbClr val="000000">
                      <a:alpha val="43137"/>
                    </a:srgbClr>
                  </a:outerShdw>
                </a:effectLst>
              </a:rPr>
              <a:t> spadek zapotrzebowania na węgiel, jako surowca energetycznego w przemyśle</a:t>
            </a:r>
          </a:p>
          <a:p>
            <a:pPr>
              <a:buFont typeface="Arial" pitchFamily="34" charset="0"/>
              <a:buChar char="•"/>
            </a:pPr>
            <a:r>
              <a:rPr lang="pl-PL" sz="2000" dirty="0" smtClean="0">
                <a:effectLst>
                  <a:outerShdw blurRad="38100" dist="38100" dir="2700000" algn="tl">
                    <a:srgbClr val="000000">
                      <a:alpha val="43137"/>
                    </a:srgbClr>
                  </a:outerShdw>
                </a:effectLst>
              </a:rPr>
              <a:t> pojawienie się innych surowców energetycznych, bardziej wydajnych, co sprawia, że węgiel kamienny przestał być niezbędnym surowcem energetycznym Polski</a:t>
            </a:r>
          </a:p>
        </p:txBody>
      </p:sp>
      <p:pic>
        <p:nvPicPr>
          <p:cNvPr id="3" name="Obraz 2" descr="kopalnia_katowice.jpg"/>
          <p:cNvPicPr>
            <a:picLocks noChangeAspect="1"/>
          </p:cNvPicPr>
          <p:nvPr/>
        </p:nvPicPr>
        <p:blipFill>
          <a:blip r:embed="rId2"/>
          <a:stretch>
            <a:fillRect/>
          </a:stretch>
        </p:blipFill>
        <p:spPr>
          <a:xfrm>
            <a:off x="571472" y="4357694"/>
            <a:ext cx="7901546" cy="222082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2538.jpg"/>
          <p:cNvPicPr>
            <a:picLocks noChangeAspect="1"/>
          </p:cNvPicPr>
          <p:nvPr/>
        </p:nvPicPr>
        <p:blipFill>
          <a:blip r:embed="rId2"/>
          <a:stretch>
            <a:fillRect/>
          </a:stretch>
        </p:blipFill>
        <p:spPr>
          <a:xfrm>
            <a:off x="1571604" y="214290"/>
            <a:ext cx="5670408" cy="616878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57158" y="285728"/>
            <a:ext cx="8286808" cy="2723823"/>
          </a:xfrm>
          <a:prstGeom prst="rect">
            <a:avLst/>
          </a:prstGeom>
        </p:spPr>
        <p:txBody>
          <a:bodyPr wrap="square">
            <a:spAutoFit/>
          </a:bodyPr>
          <a:lstStyle/>
          <a:p>
            <a:r>
              <a:rPr lang="pl-PL" sz="2000" dirty="0" smtClean="0"/>
              <a:t> </a:t>
            </a:r>
            <a:r>
              <a:rPr lang="pl-PL" sz="2000" b="1" dirty="0" smtClean="0"/>
              <a:t>Przy węglu kamiennym najbardziej odczuwalnymi skutkami eksploatacji są:</a:t>
            </a:r>
            <a:endParaRPr lang="pl-PL" sz="2000" dirty="0" smtClean="0"/>
          </a:p>
          <a:p>
            <a:pPr>
              <a:buFont typeface="Arial" pitchFamily="34" charset="0"/>
              <a:buChar char="•"/>
            </a:pPr>
            <a:r>
              <a:rPr lang="pl-PL" sz="1900" dirty="0" smtClean="0"/>
              <a:t> wstrząsy ziemi (tzw. tąpnięcia) oraz zniszczenia powodowane przez te ruchy</a:t>
            </a:r>
          </a:p>
          <a:p>
            <a:pPr>
              <a:buFont typeface="Arial" pitchFamily="34" charset="0"/>
              <a:buChar char="•"/>
            </a:pPr>
            <a:r>
              <a:rPr lang="pl-PL" sz="1900" dirty="0" smtClean="0"/>
              <a:t> problemy z dużą ilością odpadów (potrzebna duża ilość terenów a co za tym idzie duże koszty)</a:t>
            </a:r>
          </a:p>
          <a:p>
            <a:pPr>
              <a:buFont typeface="Arial" pitchFamily="34" charset="0"/>
              <a:buChar char="•"/>
            </a:pPr>
            <a:r>
              <a:rPr lang="pl-PL" sz="1900" dirty="0" smtClean="0"/>
              <a:t> warto wspomnieć również o tym że dany teren dzięki takiej eksploatacji bogaci się (choćby np. dzięki większym podatkom)</a:t>
            </a:r>
          </a:p>
          <a:p>
            <a:pPr>
              <a:buFont typeface="Arial" pitchFamily="34" charset="0"/>
              <a:buChar char="•"/>
            </a:pPr>
            <a:r>
              <a:rPr lang="pl-PL" sz="1900" dirty="0" smtClean="0"/>
              <a:t> </a:t>
            </a:r>
            <a:r>
              <a:rPr lang="pl-PL" dirty="0" smtClean="0"/>
              <a:t>zanieczyszczenie wód powierzchniowych przez wody dołowe wypompowywane z miejsc wydobycia</a:t>
            </a:r>
          </a:p>
          <a:p>
            <a:pPr>
              <a:buFont typeface="Arial" pitchFamily="34" charset="0"/>
              <a:buChar char="•"/>
            </a:pPr>
            <a:endParaRPr lang="pl-PL" sz="1900" dirty="0"/>
          </a:p>
        </p:txBody>
      </p:sp>
      <p:pic>
        <p:nvPicPr>
          <p:cNvPr id="3" name="Obraz 2" descr="2538.jpg"/>
          <p:cNvPicPr>
            <a:picLocks noChangeAspect="1"/>
          </p:cNvPicPr>
          <p:nvPr/>
        </p:nvPicPr>
        <p:blipFill>
          <a:blip r:embed="rId2"/>
          <a:stretch>
            <a:fillRect/>
          </a:stretch>
        </p:blipFill>
        <p:spPr>
          <a:xfrm>
            <a:off x="2571736" y="2786058"/>
            <a:ext cx="5884595" cy="3265950"/>
          </a:xfrm>
          <a:prstGeom prst="rect">
            <a:avLst/>
          </a:prstGeom>
        </p:spPr>
      </p:pic>
      <p:sp>
        <p:nvSpPr>
          <p:cNvPr id="4" name="Prostokąt 3"/>
          <p:cNvSpPr/>
          <p:nvPr/>
        </p:nvSpPr>
        <p:spPr>
          <a:xfrm>
            <a:off x="2500298" y="6215082"/>
            <a:ext cx="6143652" cy="338554"/>
          </a:xfrm>
          <a:prstGeom prst="rect">
            <a:avLst/>
          </a:prstGeom>
        </p:spPr>
        <p:txBody>
          <a:bodyPr wrap="square">
            <a:spAutoFit/>
          </a:bodyPr>
          <a:lstStyle/>
          <a:p>
            <a:pPr algn="ctr"/>
            <a:r>
              <a:rPr lang="pl-PL" sz="1600" dirty="0" smtClean="0">
                <a:effectLst>
                  <a:outerShdw blurRad="38100" dist="38100" dir="2700000" algn="tl">
                    <a:srgbClr val="000000">
                      <a:alpha val="43137"/>
                    </a:srgbClr>
                  </a:outerShdw>
                </a:effectLst>
              </a:rPr>
              <a:t>Procentowy udział tąpnięć w ogólnej ilości zjawisk sejsmicznych</a:t>
            </a:r>
            <a:endParaRPr lang="pl-PL" sz="1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2844" y="214290"/>
            <a:ext cx="8429684" cy="3908762"/>
          </a:xfrm>
          <a:prstGeom prst="rect">
            <a:avLst/>
          </a:prstGeom>
        </p:spPr>
        <p:txBody>
          <a:bodyPr wrap="square">
            <a:spAutoFit/>
          </a:bodyPr>
          <a:lstStyle/>
          <a:p>
            <a:r>
              <a:rPr lang="pl-PL" dirty="0" smtClean="0"/>
              <a:t>Kolejny surowiec energetyczny to </a:t>
            </a:r>
            <a:r>
              <a:rPr lang="pl-PL" b="1" dirty="0" smtClean="0"/>
              <a:t>węgiel brunatny</a:t>
            </a:r>
            <a:r>
              <a:rPr lang="pl-PL" dirty="0" smtClean="0"/>
              <a:t>, jego złoża w Polsce są określane na około 15 mld ton, jest wydobywany przede wszystkim na Nizinie Wielkopolskiej, w Sudetach, Pojezierzu Lubuskim i Nizinie Śląskiej. </a:t>
            </a:r>
          </a:p>
          <a:p>
            <a:r>
              <a:rPr lang="pl-PL" b="1" dirty="0" smtClean="0"/>
              <a:t>Węgiel brunatny </a:t>
            </a:r>
            <a:r>
              <a:rPr lang="pl-PL" dirty="0" smtClean="0"/>
              <a:t>zalega na niewielkich głębokościach, średnio 100–200 metrów głębokości, co sprawia, że metoda wydobycia nie jest droga, jednak poza głębokością zalegania i ułożeniem warstw skalnych ważna jest miąższość pokładów węgla. </a:t>
            </a:r>
          </a:p>
          <a:p>
            <a:r>
              <a:rPr lang="pl-PL" dirty="0" smtClean="0"/>
              <a:t>Niestety polskie zasoby kopaliny wykazują niską kaloryczność — na poziomie około </a:t>
            </a:r>
          </a:p>
          <a:p>
            <a:r>
              <a:rPr lang="pl-PL" dirty="0" smtClean="0"/>
              <a:t>2000-2200 kcal, co nie poprawia rentowności wydobycia węgla. </a:t>
            </a:r>
          </a:p>
          <a:p>
            <a:r>
              <a:rPr lang="pl-PL" sz="1600" dirty="0" smtClean="0">
                <a:solidFill>
                  <a:srgbClr val="0000FF"/>
                </a:solidFill>
              </a:rPr>
              <a:t>Porównując wydobycie węgla kamiennego i węgla brunatnego, należy zauważyć, że górnictwo węgla brunatnego jest mniej pracochłonne i bardziej opłacalne ze względów ekonomicznych. </a:t>
            </a:r>
          </a:p>
          <a:p>
            <a:r>
              <a:rPr lang="pl-PL" dirty="0" smtClean="0"/>
              <a:t>Na skutek wysokiego zawilgocenia pokładów węgla brunatnego (co utrudnia transport) zazwyczaj w miejscu wydobycia kopalin powstają elektrownie, wykorzystujące surowiec do produkcji energii.</a:t>
            </a:r>
          </a:p>
          <a:p>
            <a:endParaRPr lang="pl-PL" dirty="0" smtClean="0"/>
          </a:p>
        </p:txBody>
      </p:sp>
      <p:pic>
        <p:nvPicPr>
          <p:cNvPr id="3" name="Obraz 2" descr="2538.jpg"/>
          <p:cNvPicPr>
            <a:picLocks noChangeAspect="1"/>
          </p:cNvPicPr>
          <p:nvPr/>
        </p:nvPicPr>
        <p:blipFill>
          <a:blip r:embed="rId2"/>
          <a:stretch>
            <a:fillRect/>
          </a:stretch>
        </p:blipFill>
        <p:spPr>
          <a:xfrm>
            <a:off x="5715008" y="4857760"/>
            <a:ext cx="2535477" cy="1823334"/>
          </a:xfrm>
          <a:prstGeom prst="rect">
            <a:avLst/>
          </a:prstGeom>
          <a:ln>
            <a:noFill/>
          </a:ln>
          <a:effectLst>
            <a:softEdge rad="112500"/>
          </a:effectLst>
        </p:spPr>
      </p:pic>
      <p:sp>
        <p:nvSpPr>
          <p:cNvPr id="4" name="Prostokąt 3"/>
          <p:cNvSpPr/>
          <p:nvPr/>
        </p:nvSpPr>
        <p:spPr>
          <a:xfrm>
            <a:off x="142844" y="3857628"/>
            <a:ext cx="8429684" cy="1754326"/>
          </a:xfrm>
          <a:prstGeom prst="rect">
            <a:avLst/>
          </a:prstGeom>
        </p:spPr>
        <p:txBody>
          <a:bodyPr wrap="square">
            <a:spAutoFit/>
          </a:bodyPr>
          <a:lstStyle/>
          <a:p>
            <a:r>
              <a:rPr lang="pl-PL" b="1" dirty="0" smtClean="0"/>
              <a:t>Główne zagłębia w których jest wydobywany węgiel brunatny w Polsce to:</a:t>
            </a:r>
          </a:p>
          <a:p>
            <a:pPr>
              <a:buFont typeface="Arial" pitchFamily="34" charset="0"/>
              <a:buChar char="•"/>
            </a:pPr>
            <a:r>
              <a:rPr lang="pl-PL" dirty="0" smtClean="0">
                <a:effectLst>
                  <a:outerShdw blurRad="38100" dist="38100" dir="2700000" algn="tl">
                    <a:srgbClr val="000000">
                      <a:alpha val="43137"/>
                    </a:srgbClr>
                  </a:outerShdw>
                </a:effectLst>
              </a:rPr>
              <a:t> Zagłębie Bełchatowskie — największe zasoby węgla brunatnego w Polsce; pokłady węgla brunatnego mają tutaj miąższość około 50 metrów, co oznacza, ze mogą być wydobywane jeszcze przez wiele lat</a:t>
            </a:r>
          </a:p>
          <a:p>
            <a:pPr>
              <a:buFont typeface="Arial" pitchFamily="34" charset="0"/>
              <a:buChar char="•"/>
            </a:pPr>
            <a:r>
              <a:rPr lang="pl-PL" dirty="0" smtClean="0">
                <a:effectLst>
                  <a:outerShdw blurRad="38100" dist="38100" dir="2700000" algn="tl">
                    <a:srgbClr val="000000">
                      <a:alpha val="43137"/>
                    </a:srgbClr>
                  </a:outerShdw>
                </a:effectLst>
              </a:rPr>
              <a:t> Zagłębie Konińskie</a:t>
            </a:r>
          </a:p>
          <a:p>
            <a:pPr>
              <a:buFont typeface="Arial" pitchFamily="34" charset="0"/>
              <a:buChar char="•"/>
            </a:pPr>
            <a:r>
              <a:rPr lang="pl-PL" dirty="0" smtClean="0">
                <a:effectLst>
                  <a:outerShdw blurRad="38100" dist="38100" dir="2700000" algn="tl">
                    <a:srgbClr val="000000">
                      <a:alpha val="43137"/>
                    </a:srgbClr>
                  </a:outerShdw>
                </a:effectLst>
              </a:rPr>
              <a:t> Zagłębie Turoszowskie (zwane także Bogatyńskim)</a:t>
            </a:r>
            <a:endParaRPr lang="pl-PL"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2538.jpg"/>
          <p:cNvPicPr>
            <a:picLocks noChangeAspect="1"/>
          </p:cNvPicPr>
          <p:nvPr/>
        </p:nvPicPr>
        <p:blipFill>
          <a:blip r:embed="rId2"/>
          <a:stretch>
            <a:fillRect/>
          </a:stretch>
        </p:blipFill>
        <p:spPr>
          <a:xfrm>
            <a:off x="642910" y="0"/>
            <a:ext cx="5096369" cy="6670980"/>
          </a:xfrm>
          <a:prstGeom prst="rect">
            <a:avLst/>
          </a:prstGeom>
          <a:ln>
            <a:noFill/>
          </a:ln>
          <a:effectLst>
            <a:softEdge rad="112500"/>
          </a:effectLst>
        </p:spPr>
      </p:pic>
      <p:pic>
        <p:nvPicPr>
          <p:cNvPr id="3" name="Obraz 2" descr="2538.jpg"/>
          <p:cNvPicPr>
            <a:picLocks noChangeAspect="1"/>
          </p:cNvPicPr>
          <p:nvPr/>
        </p:nvPicPr>
        <p:blipFill>
          <a:blip r:embed="rId3"/>
          <a:stretch>
            <a:fillRect/>
          </a:stretch>
        </p:blipFill>
        <p:spPr>
          <a:xfrm>
            <a:off x="4143372" y="2928934"/>
            <a:ext cx="4781550" cy="368617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Strzałka w dół 4"/>
          <p:cNvSpPr/>
          <p:nvPr/>
        </p:nvSpPr>
        <p:spPr>
          <a:xfrm>
            <a:off x="6429388" y="1428736"/>
            <a:ext cx="928694" cy="1143008"/>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pl-PL"/>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TotalTime>
  <Words>553</Words>
  <Application>Microsoft Office PowerPoint</Application>
  <PresentationFormat>Pokaz na ekranie (4:3)</PresentationFormat>
  <Paragraphs>125</Paragraphs>
  <Slides>17</Slides>
  <Notes>0</Notes>
  <HiddenSlides>0</HiddenSlides>
  <MMClips>0</MMClips>
  <ScaleCrop>false</ScaleCrop>
  <HeadingPairs>
    <vt:vector size="4" baseType="variant">
      <vt:variant>
        <vt:lpstr>Motyw</vt:lpstr>
      </vt:variant>
      <vt:variant>
        <vt:i4>1</vt:i4>
      </vt:variant>
      <vt:variant>
        <vt:lpstr>Tytuły slajdów</vt:lpstr>
      </vt:variant>
      <vt:variant>
        <vt:i4>17</vt:i4>
      </vt:variant>
    </vt:vector>
  </HeadingPairs>
  <TitlesOfParts>
    <vt:vector size="18" baseType="lpstr">
      <vt:lpstr>Motyw pakietu Office</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czarownica</dc:creator>
  <cp:lastModifiedBy>Dyrekcja</cp:lastModifiedBy>
  <cp:revision>23</cp:revision>
  <dcterms:created xsi:type="dcterms:W3CDTF">2012-11-14T12:40:56Z</dcterms:created>
  <dcterms:modified xsi:type="dcterms:W3CDTF">2012-12-07T12:12:04Z</dcterms:modified>
</cp:coreProperties>
</file>