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65" r:id="rId3"/>
    <p:sldId id="266" r:id="rId4"/>
    <p:sldId id="289" r:id="rId5"/>
    <p:sldId id="269" r:id="rId6"/>
    <p:sldId id="290" r:id="rId7"/>
    <p:sldId id="282" r:id="rId8"/>
    <p:sldId id="277" r:id="rId9"/>
    <p:sldId id="276" r:id="rId10"/>
    <p:sldId id="291" r:id="rId11"/>
    <p:sldId id="292" r:id="rId12"/>
    <p:sldId id="264" r:id="rId13"/>
    <p:sldId id="28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803"/>
    <a:srgbClr val="454347"/>
    <a:srgbClr val="FF9900"/>
    <a:srgbClr val="EAED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>
      <p:cViewPr varScale="1">
        <p:scale>
          <a:sx n="51" d="100"/>
          <a:sy n="51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EF5F45-8CC2-4486-B43F-94B1D05DC1F2}" type="datetimeFigureOut">
              <a:rPr lang="pl-PL" smtClean="0"/>
              <a:pPr/>
              <a:t>2013-04-09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87BC2F-289F-440F-B662-A01F713C400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://ioze.pl/energetyka-sloneczna/zasoby-energii-slonecznej-w-polsce" TargetMode="External"/><Relationship Id="rId7" Type="http://schemas.openxmlformats.org/officeDocument/2006/relationships/hyperlink" Target="http://www.oze.pl/energia-sloneczna/energia-sloneczna,9.html" TargetMode="External"/><Relationship Id="rId2" Type="http://schemas.openxmlformats.org/officeDocument/2006/relationships/hyperlink" Target="http://www.zielonecieplo.eu/serwi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mfort-international.com/pliki/file/Synteza%20wizji%20energetyki%20s%C5%82onecznej%20termicznej%20do%202020%20roku%20PL.pdf" TargetMode="External"/><Relationship Id="rId5" Type="http://schemas.openxmlformats.org/officeDocument/2006/relationships/hyperlink" Target="http://www.enis.pl/energia-sloneczna.html" TargetMode="External"/><Relationship Id="rId4" Type="http://schemas.openxmlformats.org/officeDocument/2006/relationships/hyperlink" Target="http://www.instalacje-solarne.com.pl/index.php?option=com_content&amp;view=article&amp;id=6&amp;Itemid=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://abcpracownika.pl/wp-content/themes/city-desk/timthumb.php?src=http%3A%2F%2Fabcpracownika.pl%2Fwp-content%2Fuploads%2F2013%2F02%2Fenergia_solarna.jpg&amp;q=90&amp;w=640&amp;h=350&amp;zc=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6695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692696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Solar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15616" y="4581128"/>
            <a:ext cx="4552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Poland</a:t>
            </a:r>
            <a:endParaRPr lang="pl-PL" sz="8000" dirty="0"/>
          </a:p>
        </p:txBody>
      </p:sp>
      <p:sp>
        <p:nvSpPr>
          <p:cNvPr id="7" name="Prostokąt 6"/>
          <p:cNvSpPr/>
          <p:nvPr/>
        </p:nvSpPr>
        <p:spPr>
          <a:xfrm>
            <a:off x="1115616" y="2348880"/>
            <a:ext cx="35702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8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88640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pl-P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 </a:t>
            </a:r>
          </a:p>
          <a:p>
            <a:pPr algn="ctr"/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prospects</a:t>
            </a:r>
            <a:endParaRPr lang="pl-P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3968" y="1772816"/>
            <a:ext cx="471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Solar </a:t>
            </a:r>
            <a:r>
              <a:rPr lang="pl-PL" sz="2200" dirty="0" err="1" smtClean="0">
                <a:solidFill>
                  <a:schemeClr val="bg1"/>
                </a:solidFill>
              </a:rPr>
              <a:t>energy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definately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can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become</a:t>
            </a:r>
            <a:r>
              <a:rPr lang="pl-PL" sz="2200" dirty="0" smtClean="0">
                <a:solidFill>
                  <a:schemeClr val="bg1"/>
                </a:solidFill>
              </a:rPr>
              <a:t> a </a:t>
            </a:r>
            <a:r>
              <a:rPr lang="pl-PL" sz="2200" dirty="0" err="1" smtClean="0">
                <a:solidFill>
                  <a:schemeClr val="bg1"/>
                </a:solidFill>
              </a:rPr>
              <a:t>technology</a:t>
            </a:r>
            <a:r>
              <a:rPr lang="pl-PL" sz="2200" dirty="0" smtClean="0">
                <a:solidFill>
                  <a:schemeClr val="bg1"/>
                </a:solidFill>
              </a:rPr>
              <a:t> of </a:t>
            </a:r>
            <a:r>
              <a:rPr lang="pl-PL" sz="2200" dirty="0" err="1" smtClean="0">
                <a:solidFill>
                  <a:schemeClr val="bg1"/>
                </a:solidFill>
              </a:rPr>
              <a:t>future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generations</a:t>
            </a:r>
            <a:r>
              <a:rPr lang="pl-PL" sz="2200" dirty="0" smtClean="0">
                <a:solidFill>
                  <a:schemeClr val="bg1"/>
                </a:solidFill>
              </a:rPr>
              <a:t>. </a:t>
            </a:r>
            <a:endParaRPr lang="pl-PL" sz="2200" dirty="0"/>
          </a:p>
        </p:txBody>
      </p:sp>
      <p:sp>
        <p:nvSpPr>
          <p:cNvPr id="4" name="Prostokąt 3"/>
          <p:cNvSpPr/>
          <p:nvPr/>
        </p:nvSpPr>
        <p:spPr>
          <a:xfrm>
            <a:off x="4427984" y="2996952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It </a:t>
            </a:r>
            <a:r>
              <a:rPr lang="pl-PL" sz="2200" dirty="0" err="1" smtClean="0">
                <a:solidFill>
                  <a:schemeClr val="bg1"/>
                </a:solidFill>
              </a:rPr>
              <a:t>happens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thanks</a:t>
            </a:r>
            <a:r>
              <a:rPr lang="pl-PL" sz="2200" dirty="0" smtClean="0">
                <a:solidFill>
                  <a:schemeClr val="bg1"/>
                </a:solidFill>
              </a:rPr>
              <a:t> to </a:t>
            </a:r>
            <a:r>
              <a:rPr lang="pl-PL" sz="2200" dirty="0" err="1" smtClean="0">
                <a:solidFill>
                  <a:schemeClr val="bg1"/>
                </a:solidFill>
              </a:rPr>
              <a:t>innovative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technologies</a:t>
            </a:r>
            <a:r>
              <a:rPr lang="pl-PL" sz="2200" dirty="0" smtClean="0">
                <a:solidFill>
                  <a:schemeClr val="bg1"/>
                </a:solidFill>
              </a:rPr>
              <a:t>  </a:t>
            </a:r>
            <a:r>
              <a:rPr lang="pl-PL" sz="2200" dirty="0" err="1" smtClean="0">
                <a:solidFill>
                  <a:schemeClr val="bg1"/>
                </a:solidFill>
              </a:rPr>
              <a:t>that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today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allow</a:t>
            </a:r>
            <a:r>
              <a:rPr lang="pl-PL" sz="2200" dirty="0" smtClean="0">
                <a:solidFill>
                  <a:schemeClr val="bg1"/>
                </a:solidFill>
              </a:rPr>
              <a:t> to </a:t>
            </a:r>
            <a:r>
              <a:rPr lang="pl-PL" sz="2200" dirty="0" err="1" smtClean="0">
                <a:solidFill>
                  <a:schemeClr val="bg1"/>
                </a:solidFill>
              </a:rPr>
              <a:t>build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projects</a:t>
            </a:r>
            <a:r>
              <a:rPr lang="pl-PL" sz="2200" dirty="0" smtClean="0">
                <a:solidFill>
                  <a:schemeClr val="bg1"/>
                </a:solidFill>
              </a:rPr>
              <a:t> on a grand </a:t>
            </a:r>
            <a:r>
              <a:rPr lang="pl-PL" sz="2200" dirty="0" err="1" smtClean="0">
                <a:solidFill>
                  <a:schemeClr val="bg1"/>
                </a:solidFill>
              </a:rPr>
              <a:t>scale</a:t>
            </a:r>
            <a:r>
              <a:rPr lang="pl-PL" sz="2200" dirty="0" smtClean="0">
                <a:solidFill>
                  <a:schemeClr val="bg1"/>
                </a:solidFill>
              </a:rPr>
              <a:t>.</a:t>
            </a: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k.wnp.pl/i/059/242/m600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467544" y="4941168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By 2020 Poland </a:t>
            </a:r>
            <a:r>
              <a:rPr lang="pl-PL" sz="2100" dirty="0" err="1" smtClean="0">
                <a:solidFill>
                  <a:schemeClr val="bg1"/>
                </a:solidFill>
              </a:rPr>
              <a:t>will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have</a:t>
            </a:r>
            <a:r>
              <a:rPr lang="pl-PL" sz="2100" dirty="0" smtClean="0">
                <a:solidFill>
                  <a:schemeClr val="bg1"/>
                </a:solidFill>
              </a:rPr>
              <a:t> to </a:t>
            </a:r>
            <a:r>
              <a:rPr lang="pl-PL" sz="2100" dirty="0" err="1" smtClean="0">
                <a:solidFill>
                  <a:schemeClr val="bg1"/>
                </a:solidFill>
              </a:rPr>
              <a:t>increase</a:t>
            </a:r>
            <a:r>
              <a:rPr lang="pl-PL" sz="2100" dirty="0" smtClean="0">
                <a:solidFill>
                  <a:schemeClr val="bg1"/>
                </a:solidFill>
              </a:rPr>
              <a:t> the </a:t>
            </a:r>
            <a:r>
              <a:rPr lang="pl-PL" sz="2100" dirty="0" err="1" smtClean="0">
                <a:solidFill>
                  <a:schemeClr val="bg1"/>
                </a:solidFill>
              </a:rPr>
              <a:t>usage</a:t>
            </a:r>
            <a:r>
              <a:rPr lang="pl-PL" sz="2100" dirty="0" smtClean="0">
                <a:solidFill>
                  <a:schemeClr val="bg1"/>
                </a:solidFill>
              </a:rPr>
              <a:t> of </a:t>
            </a:r>
            <a:r>
              <a:rPr lang="pl-PL" sz="2100" dirty="0" err="1" smtClean="0">
                <a:solidFill>
                  <a:schemeClr val="bg1"/>
                </a:solidFill>
              </a:rPr>
              <a:t>renewable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energy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sources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up</a:t>
            </a:r>
            <a:r>
              <a:rPr lang="pl-PL" sz="2100" dirty="0" smtClean="0">
                <a:solidFill>
                  <a:schemeClr val="bg1"/>
                </a:solidFill>
              </a:rPr>
              <a:t> to 15% and </a:t>
            </a:r>
            <a:r>
              <a:rPr lang="pl-PL" sz="2100" dirty="0" err="1" smtClean="0">
                <a:solidFill>
                  <a:schemeClr val="bg1"/>
                </a:solidFill>
              </a:rPr>
              <a:t>reduce</a:t>
            </a:r>
            <a:r>
              <a:rPr lang="pl-PL" sz="2100" dirty="0" smtClean="0">
                <a:solidFill>
                  <a:schemeClr val="bg1"/>
                </a:solidFill>
              </a:rPr>
              <a:t> the </a:t>
            </a:r>
            <a:r>
              <a:rPr lang="pl-PL" sz="2100" dirty="0" err="1" smtClean="0">
                <a:solidFill>
                  <a:schemeClr val="bg1"/>
                </a:solidFill>
              </a:rPr>
              <a:t>emission</a:t>
            </a:r>
            <a:r>
              <a:rPr lang="pl-PL" sz="2100" dirty="0" smtClean="0">
                <a:solidFill>
                  <a:schemeClr val="bg1"/>
                </a:solidFill>
              </a:rPr>
              <a:t> CO2 by 20%</a:t>
            </a:r>
          </a:p>
          <a:p>
            <a:pPr algn="ctr"/>
            <a:endParaRPr lang="pl-PL" sz="2100" dirty="0" smtClean="0">
              <a:solidFill>
                <a:schemeClr val="bg1"/>
              </a:solidFill>
            </a:endParaRPr>
          </a:p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 The </a:t>
            </a:r>
            <a:r>
              <a:rPr lang="pl-PL" sz="2100" dirty="0" err="1" smtClean="0">
                <a:solidFill>
                  <a:schemeClr val="bg1"/>
                </a:solidFill>
              </a:rPr>
              <a:t>solar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energy</a:t>
            </a:r>
            <a:r>
              <a:rPr lang="pl-PL" sz="2100" dirty="0" smtClean="0">
                <a:solidFill>
                  <a:schemeClr val="bg1"/>
                </a:solidFill>
              </a:rPr>
              <a:t> development </a:t>
            </a:r>
            <a:r>
              <a:rPr lang="pl-PL" sz="2100" dirty="0" err="1" smtClean="0">
                <a:solidFill>
                  <a:schemeClr val="bg1"/>
                </a:solidFill>
              </a:rPr>
              <a:t>is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entered</a:t>
            </a:r>
            <a:r>
              <a:rPr lang="pl-PL" sz="2100" dirty="0" smtClean="0">
                <a:solidFill>
                  <a:schemeClr val="bg1"/>
                </a:solidFill>
              </a:rPr>
              <a:t> in </a:t>
            </a:r>
            <a:r>
              <a:rPr lang="pl-PL" sz="2100" dirty="0" err="1" smtClean="0">
                <a:solidFill>
                  <a:schemeClr val="bg1"/>
                </a:solidFill>
              </a:rPr>
              <a:t>this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strategy</a:t>
            </a:r>
            <a:r>
              <a:rPr lang="pl-PL" sz="2100" dirty="0" smtClean="0">
                <a:solidFill>
                  <a:schemeClr val="bg1"/>
                </a:solidFill>
              </a:rPr>
              <a:t>.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404664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In Poland </a:t>
            </a:r>
            <a:r>
              <a:rPr lang="pl-PL" sz="2100" b="1" dirty="0" err="1" smtClean="0">
                <a:solidFill>
                  <a:schemeClr val="bg1"/>
                </a:solidFill>
              </a:rPr>
              <a:t>there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is</a:t>
            </a:r>
            <a:r>
              <a:rPr lang="pl-PL" sz="2100" b="1" dirty="0" smtClean="0">
                <a:solidFill>
                  <a:schemeClr val="bg1"/>
                </a:solidFill>
              </a:rPr>
              <a:t> a </a:t>
            </a:r>
            <a:r>
              <a:rPr lang="pl-PL" sz="2100" b="1" dirty="0" err="1" smtClean="0">
                <a:solidFill>
                  <a:schemeClr val="bg1"/>
                </a:solidFill>
              </a:rPr>
              <a:t>possibility</a:t>
            </a:r>
            <a:r>
              <a:rPr lang="pl-PL" sz="2100" b="1" dirty="0" smtClean="0">
                <a:solidFill>
                  <a:schemeClr val="bg1"/>
                </a:solidFill>
              </a:rPr>
              <a:t> to </a:t>
            </a:r>
            <a:r>
              <a:rPr lang="pl-PL" sz="2100" b="1" dirty="0" err="1" smtClean="0">
                <a:solidFill>
                  <a:schemeClr val="bg1"/>
                </a:solidFill>
              </a:rPr>
              <a:t>get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refund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up</a:t>
            </a:r>
            <a:r>
              <a:rPr lang="pl-PL" sz="2100" b="1" dirty="0" smtClean="0">
                <a:solidFill>
                  <a:schemeClr val="bg1"/>
                </a:solidFill>
              </a:rPr>
              <a:t> to 45% to </a:t>
            </a:r>
            <a:r>
              <a:rPr lang="pl-PL" sz="2100" b="1" dirty="0" err="1" smtClean="0">
                <a:solidFill>
                  <a:schemeClr val="bg1"/>
                </a:solidFill>
              </a:rPr>
              <a:t>buy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solar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collectors</a:t>
            </a:r>
            <a:r>
              <a:rPr lang="pl-PL" sz="2100" b="1" dirty="0" smtClean="0">
                <a:solidFill>
                  <a:schemeClr val="bg1"/>
                </a:solidFill>
              </a:rPr>
              <a:t>, </a:t>
            </a:r>
            <a:r>
              <a:rPr lang="pl-PL" sz="2100" b="1" dirty="0" err="1" smtClean="0">
                <a:solidFill>
                  <a:schemeClr val="bg1"/>
                </a:solidFill>
              </a:rPr>
              <a:t>that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is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why</a:t>
            </a:r>
            <a:r>
              <a:rPr lang="pl-PL" sz="2100" b="1" dirty="0" smtClean="0">
                <a:solidFill>
                  <a:schemeClr val="bg1"/>
                </a:solidFill>
              </a:rPr>
              <a:t>, </a:t>
            </a:r>
            <a:r>
              <a:rPr lang="pl-PL" sz="2100" b="1" dirty="0" err="1" smtClean="0">
                <a:solidFill>
                  <a:schemeClr val="bg1"/>
                </a:solidFill>
              </a:rPr>
              <a:t>this</a:t>
            </a:r>
            <a:r>
              <a:rPr lang="pl-PL" sz="2100" b="1" dirty="0" smtClean="0">
                <a:solidFill>
                  <a:schemeClr val="bg1"/>
                </a:solidFill>
              </a:rPr>
              <a:t> investment </a:t>
            </a:r>
            <a:r>
              <a:rPr lang="pl-PL" sz="2100" b="1" dirty="0" err="1" smtClean="0">
                <a:solidFill>
                  <a:schemeClr val="bg1"/>
                </a:solidFill>
              </a:rPr>
              <a:t>became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also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viable</a:t>
            </a:r>
            <a:r>
              <a:rPr lang="pl-PL" sz="2100" b="1" dirty="0" smtClean="0">
                <a:solidFill>
                  <a:schemeClr val="bg1"/>
                </a:solidFill>
              </a:rPr>
              <a:t>  for a </a:t>
            </a:r>
            <a:r>
              <a:rPr lang="pl-PL" sz="2100" b="1" dirty="0" err="1" smtClean="0">
                <a:solidFill>
                  <a:schemeClr val="bg1"/>
                </a:solidFill>
              </a:rPr>
              <a:t>client</a:t>
            </a:r>
            <a:r>
              <a:rPr lang="pl-PL" sz="2100" b="1" dirty="0" smtClean="0">
                <a:solidFill>
                  <a:schemeClr val="bg1"/>
                </a:solidFill>
              </a:rPr>
              <a:t>. The </a:t>
            </a:r>
            <a:r>
              <a:rPr lang="pl-PL" sz="2100" b="1" dirty="0" err="1" smtClean="0">
                <a:solidFill>
                  <a:schemeClr val="bg1"/>
                </a:solidFill>
              </a:rPr>
              <a:t>refund</a:t>
            </a:r>
            <a:r>
              <a:rPr lang="pl-PL" sz="2100" b="1" dirty="0" smtClean="0">
                <a:solidFill>
                  <a:schemeClr val="bg1"/>
                </a:solidFill>
              </a:rPr>
              <a:t> was </a:t>
            </a:r>
            <a:r>
              <a:rPr lang="pl-PL" sz="2100" b="1" dirty="0" err="1" smtClean="0">
                <a:solidFill>
                  <a:schemeClr val="bg1"/>
                </a:solidFill>
              </a:rPr>
              <a:t>introduced</a:t>
            </a:r>
            <a:r>
              <a:rPr lang="pl-PL" sz="2100" b="1" dirty="0" smtClean="0">
                <a:solidFill>
                  <a:schemeClr val="bg1"/>
                </a:solidFill>
              </a:rPr>
              <a:t> by </a:t>
            </a:r>
            <a:r>
              <a:rPr lang="pl-PL" sz="2100" b="1" dirty="0" err="1" smtClean="0">
                <a:solidFill>
                  <a:schemeClr val="bg1"/>
                </a:solidFill>
              </a:rPr>
              <a:t>National</a:t>
            </a:r>
            <a:r>
              <a:rPr lang="pl-PL" sz="2100" b="1" dirty="0" smtClean="0">
                <a:solidFill>
                  <a:schemeClr val="bg1"/>
                </a:solidFill>
              </a:rPr>
              <a:t> Fund of Environment </a:t>
            </a:r>
            <a:r>
              <a:rPr lang="pl-PL" sz="2100" b="1" dirty="0" err="1" smtClean="0">
                <a:solidFill>
                  <a:schemeClr val="bg1"/>
                </a:solidFill>
              </a:rPr>
              <a:t>Protection</a:t>
            </a:r>
            <a:r>
              <a:rPr lang="pl-PL" sz="2100" b="1" dirty="0" smtClean="0">
                <a:solidFill>
                  <a:schemeClr val="bg1"/>
                </a:solidFill>
              </a:rPr>
              <a:t>. </a:t>
            </a:r>
            <a:endParaRPr lang="pl-PL" sz="21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515719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>
                <a:solidFill>
                  <a:schemeClr val="bg1"/>
                </a:solidFill>
              </a:rPr>
              <a:t>National</a:t>
            </a:r>
            <a:r>
              <a:rPr lang="pl-PL" sz="2000" dirty="0">
                <a:solidFill>
                  <a:schemeClr val="bg1"/>
                </a:solidFill>
              </a:rPr>
              <a:t> Fund of Environment </a:t>
            </a:r>
            <a:r>
              <a:rPr lang="pl-PL" sz="2000" dirty="0" err="1">
                <a:solidFill>
                  <a:schemeClr val="bg1"/>
                </a:solidFill>
              </a:rPr>
              <a:t>Protection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allocated</a:t>
            </a:r>
            <a:r>
              <a:rPr lang="pl-PL" sz="2000" dirty="0" smtClean="0">
                <a:solidFill>
                  <a:schemeClr val="bg1"/>
                </a:solidFill>
              </a:rPr>
              <a:t> 300 </a:t>
            </a:r>
            <a:r>
              <a:rPr lang="pl-PL" sz="2000" dirty="0" err="1" smtClean="0">
                <a:solidFill>
                  <a:schemeClr val="bg1"/>
                </a:solidFill>
              </a:rPr>
              <a:t>million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Polish</a:t>
            </a:r>
            <a:r>
              <a:rPr lang="pl-PL" sz="2000" dirty="0" smtClean="0">
                <a:solidFill>
                  <a:schemeClr val="bg1"/>
                </a:solidFill>
              </a:rPr>
              <a:t> zloty to </a:t>
            </a:r>
            <a:r>
              <a:rPr lang="pl-PL" sz="2000" dirty="0" err="1" smtClean="0">
                <a:solidFill>
                  <a:schemeClr val="bg1"/>
                </a:solidFill>
              </a:rPr>
              <a:t>carry</a:t>
            </a:r>
            <a:r>
              <a:rPr lang="pl-PL" sz="2000" dirty="0" smtClean="0">
                <a:solidFill>
                  <a:schemeClr val="bg1"/>
                </a:solidFill>
              </a:rPr>
              <a:t> out the program </a:t>
            </a:r>
            <a:r>
              <a:rPr lang="pl-PL" sz="2000" dirty="0" err="1" smtClean="0">
                <a:solidFill>
                  <a:schemeClr val="bg1"/>
                </a:solidFill>
              </a:rPr>
              <a:t>between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2010-2014. It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will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allow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to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instal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/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200 000 m2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collectors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pl-PL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010" name="Picture 2" descr="http://www.globenergia.pl/files/Image/AKTUALNOSCI/12_12/p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1340768"/>
            <a:ext cx="4641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2"/>
              </a:rPr>
              <a:t> http://www.zielonecieplo.eu/serwis.php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75656" y="26064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Bibliography</a:t>
            </a:r>
            <a:r>
              <a:rPr lang="pl-P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pl-P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3528" y="342900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3"/>
              </a:rPr>
              <a:t> http://ioze.pl/energetyka-sloneczna/zasoby-energii-slonecznej-w-polsce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256490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4"/>
              </a:rPr>
              <a:t> http://www.instalacje-solarne.com.pl/index.php?option=com_content&amp;view=article&amp;id=6&amp;Itemid=10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19888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5"/>
              </a:rPr>
              <a:t> http://www.enis.pl/energia-sloneczna.html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45811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6"/>
              </a:rPr>
              <a:t> http://www.komfort-international.com/pliki/file/Synteza%20wizji%20energetyki%20s%C5%82onecznej%20termicznej%20do%202020%20roku%20PL.pdf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95536" y="40050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hlinkClick r:id="rId7"/>
              </a:rPr>
              <a:t> http://www.oze.pl/energia-sloneczna/energia-sloneczna,9.html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95536" y="57332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own</a:t>
            </a:r>
            <a:r>
              <a:rPr lang="pl-PL" dirty="0" smtClean="0">
                <a:solidFill>
                  <a:schemeClr val="bg1"/>
                </a:solidFill>
              </a:rPr>
              <a:t> materials.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era\AppData\Local\Microsoft\Windows\Temporary Internet Files\Content.IE5\N5JQ0SS6\MC90041246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364088" y="188640"/>
            <a:ext cx="306158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cpracownika.pl/wp-content/themes/city-desk/timthumb.php?src=http%3A%2F%2Fabcpracownika.pl%2Fwp-content%2Fuploads%2F2013%2F02%2Fenergia_solarna.jpg&amp;q=90&amp;w=640&amp;h=350&amp;zc=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6695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475656" y="53012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Weronika Biecka kl. II p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As </a:t>
            </a:r>
            <a:r>
              <a:rPr lang="de-DE" sz="2400" b="1" dirty="0" err="1" smtClean="0">
                <a:solidFill>
                  <a:schemeClr val="bg1"/>
                </a:solidFill>
              </a:rPr>
              <a:t>natural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resources</a:t>
            </a:r>
            <a:r>
              <a:rPr lang="pl-PL" sz="2400" b="1" dirty="0" smtClean="0">
                <a:solidFill>
                  <a:schemeClr val="bg1"/>
                </a:solidFill>
              </a:rPr>
              <a:t> of </a:t>
            </a:r>
            <a:r>
              <a:rPr lang="pl-PL" sz="2400" b="1" dirty="0" err="1" smtClean="0">
                <a:solidFill>
                  <a:schemeClr val="bg1"/>
                </a:solidFill>
              </a:rPr>
              <a:t>solar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energy</a:t>
            </a:r>
            <a:r>
              <a:rPr lang="pl-PL" sz="2400" b="1" dirty="0" smtClean="0">
                <a:solidFill>
                  <a:schemeClr val="bg1"/>
                </a:solidFill>
              </a:rPr>
              <a:t> as </a:t>
            </a:r>
            <a:r>
              <a:rPr lang="pl-PL" sz="2400" b="1" dirty="0" err="1" smtClean="0">
                <a:solidFill>
                  <a:schemeClr val="bg1"/>
                </a:solidFill>
              </a:rPr>
              <a:t>other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renewable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resources</a:t>
            </a:r>
            <a:r>
              <a:rPr lang="pl-PL" sz="2400" b="1" dirty="0" smtClean="0">
                <a:solidFill>
                  <a:schemeClr val="bg1"/>
                </a:solidFill>
              </a:rPr>
              <a:t> of </a:t>
            </a:r>
            <a:r>
              <a:rPr lang="pl-PL" sz="2400" b="1" dirty="0" err="1" smtClean="0">
                <a:solidFill>
                  <a:schemeClr val="bg1"/>
                </a:solidFill>
              </a:rPr>
              <a:t>energy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sources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are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divided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into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theoretical</a:t>
            </a:r>
            <a:r>
              <a:rPr lang="pl-PL" sz="2400" b="1" dirty="0" smtClean="0">
                <a:solidFill>
                  <a:schemeClr val="bg1"/>
                </a:solidFill>
              </a:rPr>
              <a:t>, </a:t>
            </a:r>
            <a:r>
              <a:rPr lang="pl-PL" sz="2400" b="1" dirty="0" err="1" smtClean="0">
                <a:solidFill>
                  <a:schemeClr val="bg1"/>
                </a:solidFill>
              </a:rPr>
              <a:t>technical</a:t>
            </a:r>
            <a:r>
              <a:rPr lang="pl-PL" sz="2400" b="1" dirty="0" smtClean="0">
                <a:solidFill>
                  <a:schemeClr val="bg1"/>
                </a:solidFill>
              </a:rPr>
              <a:t> and </a:t>
            </a:r>
            <a:r>
              <a:rPr lang="pl-PL" sz="2400" b="1" dirty="0" err="1" smtClean="0">
                <a:solidFill>
                  <a:schemeClr val="bg1"/>
                </a:solidFill>
              </a:rPr>
              <a:t>economical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resources</a:t>
            </a:r>
            <a:r>
              <a:rPr lang="pl-PL" sz="2400" b="1" dirty="0" smtClean="0">
                <a:solidFill>
                  <a:schemeClr val="bg1"/>
                </a:solidFill>
              </a:rPr>
              <a:t>.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zielonaenergia.eco.pl/slonce/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20880" cy="42888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35896" y="249289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+mj-lt"/>
              </a:rPr>
              <a:t>2008-2011 r.  </a:t>
            </a:r>
            <a:endParaRPr lang="pl-PL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553" name="Picture 1" descr="C:\Users\wera\AppData\Local\Microsoft\Windows\Temporary Internet Files\Content.IE5\XQQKTMI9\MC9002335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1872208" cy="1892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grzewnictwo.pl/uploaded/Image/Artykuly/energo/slonc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319264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95536" y="4797152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most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solar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reach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the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ground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June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July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magnitudes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cross 150 kWh/ m2 a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month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endParaRPr lang="pl-PL" sz="2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winter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days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are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short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not much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solar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reaches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the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ground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The </a:t>
            </a:r>
            <a:r>
              <a:rPr lang="de-DE" sz="2400" dirty="0" err="1" smtClean="0">
                <a:solidFill>
                  <a:schemeClr val="bg1"/>
                </a:solidFill>
              </a:rPr>
              <a:t>exposure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sunlight</a:t>
            </a:r>
            <a:r>
              <a:rPr lang="pl-PL" sz="2100" dirty="0" smtClean="0">
                <a:solidFill>
                  <a:schemeClr val="bg1"/>
                </a:solidFill>
              </a:rPr>
              <a:t> in </a:t>
            </a:r>
            <a:r>
              <a:rPr lang="pl-PL" sz="2100" dirty="0" err="1" smtClean="0">
                <a:solidFill>
                  <a:schemeClr val="bg1"/>
                </a:solidFill>
              </a:rPr>
              <a:t>December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is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only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25 kWh/m2.</a:t>
            </a:r>
            <a:endParaRPr lang="pl-PL" sz="2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Solar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resources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Poland show a big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changeability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year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round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even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day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night</a:t>
            </a:r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b-broker.pl/wp-content/uploads/2012/04/naslonecznienie_w_pols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503519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0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xposure</a:t>
            </a:r>
            <a:r>
              <a:rPr lang="de-D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sunlight</a:t>
            </a: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119675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The most </a:t>
            </a:r>
            <a:r>
              <a:rPr lang="pl-PL" sz="2100" dirty="0" err="1" smtClean="0">
                <a:solidFill>
                  <a:schemeClr val="bg1"/>
                </a:solidFill>
              </a:rPr>
              <a:t>beneficial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conditions</a:t>
            </a:r>
            <a:r>
              <a:rPr lang="pl-PL" sz="2100" dirty="0" smtClean="0">
                <a:solidFill>
                  <a:schemeClr val="bg1"/>
                </a:solidFill>
              </a:rPr>
              <a:t> in Poland to </a:t>
            </a:r>
            <a:r>
              <a:rPr lang="pl-PL" sz="2100" dirty="0" err="1" smtClean="0">
                <a:solidFill>
                  <a:schemeClr val="bg1"/>
                </a:solidFill>
              </a:rPr>
              <a:t>use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solar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energy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has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definately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coastline</a:t>
            </a:r>
            <a:r>
              <a:rPr lang="pl-PL" sz="21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3140968"/>
            <a:ext cx="3635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 Region of Podlasie </a:t>
            </a:r>
            <a:r>
              <a:rPr lang="pl-PL" sz="2100" dirty="0" err="1" smtClean="0">
                <a:solidFill>
                  <a:schemeClr val="bg1"/>
                </a:solidFill>
              </a:rPr>
              <a:t>is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distinctive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because</a:t>
            </a:r>
            <a:r>
              <a:rPr lang="pl-PL" sz="2100" dirty="0" smtClean="0">
                <a:solidFill>
                  <a:schemeClr val="bg1"/>
                </a:solidFill>
              </a:rPr>
              <a:t> of </a:t>
            </a:r>
            <a:r>
              <a:rPr lang="pl-PL" sz="2100" dirty="0" err="1" smtClean="0">
                <a:solidFill>
                  <a:schemeClr val="bg1"/>
                </a:solidFill>
              </a:rPr>
              <a:t>inflow</a:t>
            </a:r>
            <a:r>
              <a:rPr lang="pl-PL" sz="2100" dirty="0" smtClean="0">
                <a:solidFill>
                  <a:schemeClr val="bg1"/>
                </a:solidFill>
              </a:rPr>
              <a:t> of </a:t>
            </a:r>
            <a:r>
              <a:rPr lang="pl-PL" sz="2100" dirty="0" err="1" smtClean="0">
                <a:solidFill>
                  <a:schemeClr val="bg1"/>
                </a:solidFill>
              </a:rPr>
              <a:t>air</a:t>
            </a:r>
            <a:r>
              <a:rPr lang="pl-PL" sz="2100" dirty="0" smtClean="0">
                <a:solidFill>
                  <a:schemeClr val="bg1"/>
                </a:solidFill>
              </a:rPr>
              <a:t> from </a:t>
            </a:r>
            <a:r>
              <a:rPr lang="pl-PL" sz="2100" dirty="0" err="1" smtClean="0">
                <a:solidFill>
                  <a:schemeClr val="bg1"/>
                </a:solidFill>
              </a:rPr>
              <a:t>Ukraine</a:t>
            </a:r>
            <a:endParaRPr lang="pl-PL" sz="2100" dirty="0" smtClean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5445224"/>
            <a:ext cx="85324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The </a:t>
            </a:r>
            <a:r>
              <a:rPr lang="pl-PL" sz="2100" dirty="0" err="1" smtClean="0">
                <a:solidFill>
                  <a:schemeClr val="bg1"/>
                </a:solidFill>
              </a:rPr>
              <a:t>least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beneficial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conditions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are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observed</a:t>
            </a:r>
            <a:r>
              <a:rPr lang="pl-PL" sz="2100" dirty="0" smtClean="0">
                <a:solidFill>
                  <a:schemeClr val="bg1"/>
                </a:solidFill>
              </a:rPr>
              <a:t> in </a:t>
            </a:r>
            <a:r>
              <a:rPr lang="pl-PL" sz="2100" dirty="0" err="1" smtClean="0">
                <a:solidFill>
                  <a:schemeClr val="bg1"/>
                </a:solidFill>
              </a:rPr>
              <a:t>mountainous</a:t>
            </a:r>
            <a:r>
              <a:rPr lang="pl-PL" sz="2100" dirty="0" smtClean="0">
                <a:solidFill>
                  <a:schemeClr val="bg1"/>
                </a:solidFill>
              </a:rPr>
              <a:t> region</a:t>
            </a:r>
          </a:p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 (</a:t>
            </a:r>
            <a:r>
              <a:rPr lang="de-DE" sz="2100" dirty="0" err="1" smtClean="0">
                <a:solidFill>
                  <a:schemeClr val="bg1"/>
                </a:solidFill>
              </a:rPr>
              <a:t>peculiar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type</a:t>
            </a:r>
            <a:r>
              <a:rPr lang="pl-PL" sz="2100" dirty="0" smtClean="0">
                <a:solidFill>
                  <a:schemeClr val="bg1"/>
                </a:solidFill>
              </a:rPr>
              <a:t> of </a:t>
            </a:r>
            <a:r>
              <a:rPr lang="pl-PL" sz="2100" dirty="0" err="1" smtClean="0">
                <a:solidFill>
                  <a:schemeClr val="bg1"/>
                </a:solidFill>
              </a:rPr>
              <a:t>clouds</a:t>
            </a:r>
            <a:r>
              <a:rPr lang="pl-PL" sz="2100" dirty="0" smtClean="0">
                <a:solidFill>
                  <a:schemeClr val="bg1"/>
                </a:solidFill>
              </a:rPr>
              <a:t>), Suwałki, Warszawa and Upper </a:t>
            </a:r>
            <a:r>
              <a:rPr lang="pl-PL" sz="2100" dirty="0" err="1" smtClean="0">
                <a:solidFill>
                  <a:schemeClr val="bg1"/>
                </a:solidFill>
              </a:rPr>
              <a:t>Silesia</a:t>
            </a:r>
            <a:r>
              <a:rPr lang="pl-PL" sz="2100" dirty="0" smtClean="0">
                <a:solidFill>
                  <a:schemeClr val="bg1"/>
                </a:solidFill>
              </a:rPr>
              <a:t> (</a:t>
            </a:r>
            <a:r>
              <a:rPr lang="pl-PL" sz="2100" dirty="0" err="1" smtClean="0">
                <a:solidFill>
                  <a:schemeClr val="bg1"/>
                </a:solidFill>
              </a:rPr>
              <a:t>industrial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air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pollution</a:t>
            </a:r>
            <a:r>
              <a:rPr lang="pl-PL" sz="2100" dirty="0" smtClean="0">
                <a:solidFill>
                  <a:schemeClr val="bg1"/>
                </a:solidFill>
              </a:rPr>
              <a:t>).</a:t>
            </a:r>
            <a:endParaRPr lang="pl-PL" sz="2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00691" y="188640"/>
            <a:ext cx="53463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Poland: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5473005"/>
            <a:ext cx="84249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In Poland the most popular </a:t>
            </a:r>
            <a:r>
              <a:rPr lang="pl-PL" sz="2100" dirty="0" err="1" smtClean="0">
                <a:solidFill>
                  <a:schemeClr val="bg1"/>
                </a:solidFill>
              </a:rPr>
              <a:t>technologies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that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use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solar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energy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are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solar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collectors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because</a:t>
            </a:r>
            <a:r>
              <a:rPr lang="pl-PL" sz="2100" dirty="0" smtClean="0">
                <a:solidFill>
                  <a:schemeClr val="bg1"/>
                </a:solidFill>
              </a:rPr>
              <a:t> of </a:t>
            </a:r>
            <a:r>
              <a:rPr lang="pl-PL" sz="2100" dirty="0" err="1" smtClean="0">
                <a:solidFill>
                  <a:schemeClr val="bg1"/>
                </a:solidFill>
              </a:rPr>
              <a:t>low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price</a:t>
            </a:r>
            <a:r>
              <a:rPr lang="pl-PL" sz="21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 </a:t>
            </a:r>
            <a:endParaRPr lang="pl-PL" sz="21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zielonaenergia.eco.pl/slonce/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69349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6165304"/>
            <a:ext cx="54360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 </a:t>
            </a:r>
            <a:r>
              <a:rPr lang="pl-PL" sz="2100" dirty="0" err="1" smtClean="0">
                <a:solidFill>
                  <a:schemeClr val="bg1"/>
                </a:solidFill>
              </a:rPr>
              <a:t>Embassy</a:t>
            </a:r>
            <a:r>
              <a:rPr lang="pl-PL" sz="2100" dirty="0" smtClean="0">
                <a:solidFill>
                  <a:schemeClr val="bg1"/>
                </a:solidFill>
              </a:rPr>
              <a:t> of Japan in </a:t>
            </a:r>
            <a:r>
              <a:rPr lang="pl-PL" sz="2100" dirty="0" err="1" smtClean="0">
                <a:solidFill>
                  <a:schemeClr val="bg1"/>
                </a:solidFill>
              </a:rPr>
              <a:t>Warsaw</a:t>
            </a:r>
            <a:r>
              <a:rPr lang="pl-PL" sz="2100" dirty="0" smtClean="0">
                <a:solidFill>
                  <a:schemeClr val="bg1"/>
                </a:solidFill>
              </a:rPr>
              <a:t> – 20 kW.</a:t>
            </a:r>
          </a:p>
        </p:txBody>
      </p:sp>
      <p:sp>
        <p:nvSpPr>
          <p:cNvPr id="40962" name="AutoShape 2" descr="data:image/jpeg;base64,/9j/4AAQSkZJRgABAQAAAQABAAD/2wCEAAkGBhQSERUUExQVFRUWGB8XGRcYFxwYGxgeGhsbGhgYHBoeHyceHBsjHBgdHy8gJCcpLCwsHB4xNTAqNScrLCkBCQoKDgwOGg8PGiwkHyQsLCwsLCwvLCwsKi8sLCwsLCwsLCwsLCwsLCwsLCwsLSwsLCwsLCwsLCwsLCwsLCwsLP/AABEIAL8BCAMBIgACEQEDEQH/xAAcAAABBQEBAQAAAAAAAAAAAAAEAAECAwUGBwj/xABIEAACAQIEAwYDBAgDCAAGAwABAhEDIQAEEjEiQVEFBhMyYXFCUoEjYpGhBxQzcrHB0fAVQ1MWY4KSorLS4XODk7PC4hckNP/EABoBAAMBAQEBAAAAAAAAAAAAAAABAgMEBQb/xAAwEQACAgIABAMGBgMBAAAAAAAAAQIRAyEEEjFBUWFxExQygZHwIjNSobHhQmLRI//aAAwDAQACEQMRAD8A9ijDYnGGIxViIHCxOMRwWKiMYRxLDHBYUQIwsPhYdioicNiRw2CwojhsOcNh2FDEYiRiU4Y4LAjGGIw+GnDsVDEYjGJThpwWFESMNhycNh2KhYYjCnCwWA0YY4WrC1YLChoxE4rzWdSmuqowVZAkmLmwHvi0rgsdEYwsc1lu/lFqjoQQABoO5ckkRHLaZNoIxb2R33y+ZreCmoOboCPOACWMiwiDY+mEpp9wo3ziJwi2IzirChHDYROGnBYqEcLDE4bDsKCj3xyn+sP+Sp/44X+2OU/1h/yv/wCOOUX9H4dQRmNQIBBC79DOvGV2p2I1BypdnVU1MUEt7BADJ2t6zYb4tIq2egHvhlIkVlPsrn+C74r/ANtMpMeKffw6kf8Abji+zu7tGoQq5mi50htIdpKnbZBe8Rvv640h3KUxpqICtiQGaem5waC2dIe9+UifGH/I/wD42xB++mUH+afpTqf+OOWHdqiSQc1TYg6YK7H21fTp+GLj3GGozmDJuBp6byNURsMJBbOgbvtlB/mNHXw2/nilu/8AlPmqG8WpH3n2xjf7FooJeu+kCeEARHuTa/LAOW7JR2CjxGBJlkMkABSdJEj4gfrtgbS7BvxOjPf/AC/y1v8AkX/zwx/SBlRv4wH/AML+jYD/ANjKA3NU+7D8Pb0w690MsLkO0dXt+W2Kp+ArfiGL3+ypMFqonrSP8icXjvjlSJ8Qwefhv/ScZn+CZEHQVQtE6TUMkDnGrAdfszKQTSRVIIDFnaIvIEsRGE3QKzYzPfnKIpYuxA6IfrvGJJ31yhn7Q2+45/l/c48x73rrqkUkARYAVJgwIJmOZJ/pjIph6dVRTpsyLwnSGgybxqE3j2xgsyvyKpnrnaHfeimlkJdZh+EggEbiefpirPd+qJQ+A2pgwF1IHIj31bel8ecVc0SjUzZ2vGki5YiL7+/QYjTqFag0q0KrQR1Y+p+s9cYPPJ3RfKdp2v8ApCIP2akAoVvI0s3xGN4iJHr0jFvZf6TqL0qeoE1ira1EiChgXO8iDOOFqmVqfvSG3tMWO/OCOe+Kso4UlgLAKRyO5mfqJ9BYRh+2kk29icT0TtD9INIGkaZbSW+0DJBiwgXmRc2E8MRfB2Y78ZZInxTJi1I/zI2GPIP8TYNDAECDfeLkqCek3HXHTP3lSs5U0qLQx0qsqx4JKypI1lhYdTvjZZq3Inls7QfpByekMXcAxY0mkSQCDaJE8iR0J2xidod4HqV1dWZACNIWRwmCDtMn7w+KNsZ9ZqSoXehp0gWmZNtI8/8AL+eMXszt4srJs4I8sXDkgc7GfS4I9sZZsrlXIawjT/Eej9id6KT0R4lZQ6tpbWQDc8J5WAIBPocHVO8GXWZrIIEnew6m392x5rRyUzUavEkCBRLbX2iSW6DFj1KYlfGLtpJtRIEfKT5Ztt6csXHiKQPGy7v33pFUhUUgUydLSeLUBBIkabg+ptjjK3eKstTWatXW6wx1HVUWzEE2tCj2wT2g5Y8OoIFBNp9IuDAsBf2E4xWQsVBY0wevTYc52EfQ88RFuT5mZs1v1sSbzqszDpJJkchCyfr6Yo7vdvLQzlGo0oFqDU0mfDsCDeSAJt06k4F7QdUqA0SAANgIZggILMQxU6yCYHQYEbLMWSoyjR0JB1ReCJDEEjqPfGsI7tAz3mh31yLzpzdE6RJ4iIAMTcC0nAXebvilGjNCpTeo0gHcLbzG9uokQceK5Xsd3JKqGXfSHC2IkGYhQCRY+o9cHfqjUqdMMQWI1eYWk/FJMWFhHSwnGs5tISPaO7nb618slRmUECGLMoJKgS0Wid9vacUZ/vnl0plkcVWiyr12Afml7dceR9nZ4qtQGAC0852teJk9R+GHy+cVNRIi8mZBEL5gu1hzNzyxjLNLaSKjFHY9p/pHarTKpTNGZGrXLGBcCIhSdyDqjpfCxwVNmaWgAbiBDNM3uYAJv1wsS5SfVio+i+x+yRlqCUVZmCA8RAuSSSTHqfwjGf2l3b8YufGC6zLAIOKwFzqvtONmdjNjtPP2I3xFyf7vjspMg5H/AGIZNWh14gA0SpaLibNtvPXGl2T2XVorHiKvoZcn1LHT641yR/Zj8jbDFvUj3B/lh8qCzNTsYamZ+MteBZQesSbwSCekbXk3TB5j1O/uSYxIr6A+0H/3isvHzL9SP64aVdAYjf6iOW3QwT+GAm7JpgWphQbcOtPzWCPxwY1T1H1AP/vFZ9l/Nf4xh1fURl1e79Bt1P1qN/NsUP3Von/U+jk/yxsGqejx6NP9cUNWU729CgP9/wB/XP2GN/4odmPV7q0+TOPdR/MDAdXuiLxmGHK6rb/3jo9XQr/1L/A4ZmPOfpU/k4xPu2L9IWcm/dmsphagZfUwfW18bB7j0Db9cqA9QgUetmBN/e2NBvUN/wDTVv6f3+IqLJ1QH1Won/af7t7Yn3THd0UpUctmuwyKrU1/WCtNrVJULUA5gruD+NsSHZRG4Y3sSrfwH8dzjp/aD7VgPycf3fpetqR+Wp9FRxt6R/ftaJcHF9HX0GpnOjscG4aoPTSSI9It+WKqvZxAgQb31AbDlBU/njoncD4o/epkfmp+vtJ6TAVI2dT/APMdDtJ84jYdbSNt8Q+AfaX7f2PnRzKd1ssSWNOQDcamX8YMk+uNd/0Sh0SolIsrAPwViGggEAhvi9ROCmp1CZ429npvHoOm8+ggno2lS7z5qmAupgogANRGwFr9IuegA5nDXBz7zDnS7FtTuzlaWWp/rFGrTVSoqM7szHgYAKdbGC5E6QNha2PNhn1ThShUjn4dAXA8twJJBv8Anj0ev32qMAreC0EbqymYO94mL/Ubb4rod7m1KTQW0EaKi2JkhhYMTFgpMHeBEnT3eaeqr780HOn3OUyXalBgC1B1aNBNWhUQnY+ZTBEib3x1HdjM5MVCa1Okq6YWVYiZ+UkgGOcYat3iapW8WopYBCgApzwllYnzENDDQDEmTi3/ABDLfENB5zTWBcSTwk22tzsJxzvhsikq/gtSVdTralfJZmmaR8Kohvoi3DsQOotEXx5f3s7r5Rcw1Jcowp6UIKpUYoDIYKQDBG4ExJPTHpf+N9n1bGpT32aUuRIEGLx+GM3tfKZLQhp5mjQVm4nVlJICsAFYHhMxDG1ogzjqjFrr/BPNrTPJcz3Ly1QfYnNnQAArUyNZk7MVHI3j0E3x6f8Ao97qUVyiLVoKTxHTVUFl4ggFx0pgj97GX3h7Q7NBYpncrTYCW4fELTve/FM7A+2OM7E790stmKlajrqMMuZJ0hNIcGACmoEsFj3GM4Y8l76epcnjq4vfhX9nr+f7uZZQStIIeqM6H8VYY887SkGzVWGqdDVnhoNlJJNjtOJZP9KWZzSO3gUlAOkccnaecDmNhjBz+ezDXWmzRy0Ag/UOD+GEpQhJxm1ZEpuSuJfmMqKwYJTVXbVpKhni2oG9zF7egxhZnueBMv5gARyO1ySCRJFxgGpR7QWoXVqimTHhsFAm0ASDEW540x3k7TsHLsBzNMNEgqTZheD1xnlkpO4NUKMv1LYAndtgx+3UwCNJYGJBjeIFtsLGlkHq/aGEGuJL0WVhGxQsWg+xwsc7yPxHcT1ur3eRDNBnyzb/AGR4D70Wmmw9gPfAzZzOUTx0kzK/PQPh1B/8pzpb2VhjUyXaaVU10mV0P5E8ipurehg4sMH7vvcfjuPr+OPTUV1j+3QyMzJ95qFU6dWl/kqqab+14BPoCcHvH3lP9+xH54G7S7Lp1QBWpq/IFhJ/4XF/wOMduwalKP1XMMg/06v2tP2AuR6QCeh54dzj1V+n/BG6VJ6N7XP4WbEPHj5h9f5GP7/LnKneSpRUHOUPDXnVpsrJzAMFiBP75ifpjWyHbCVxNKotUcx5iPQq0OPy/wDyxUZxegaaCnqfun34f6f2fbFNSBuGX2/oY/jhy6nkQfumfyN/z6m25h4Z+BgfQGD0HCRt6gHos+bGgiDGdmH/ABCPXcyP+rpcb4c1HA2JA5g6hbfqB9QI9LLiupUIMMt/Yo3Xkd+fOJJJnFQCHYlTyO4tzDLBCj5gLcr3wwJHNjmo/ADbfYrHrYxzvYoVE9R7MR+TCZgTEzcc5YPNQ7EVBvHCxibHSw1D0kAD1JwHUqrfWkWvBZYG/laTB6WL+2GAVA3DGPVZG/VdQiRFukDmcVtXaYDIRE+cX5bE7esX2WZJwJoU3DlTI8yGQeQlJl42WIUYRoPyioJ+ErUMi2ldyW6vym3LDoLJV6rCzUiOV1ibbWABNpN4AsTywIGpm8RzmSLcyTxWP0LGNhbCFUoYgqdoQssnlTVeYBux2PObSmzp5sDBF3pq/FzgjiZhyiAPwmkhWXHNHlVdTIEMdpuATq3m54Z2AAviYLx5kflLINyZi6gaidlm25k4DLLfgUaZnw6hBSeUPM1DzMCL9LVVKaKLl6Vo8gIE/ApBBLEXJjaeW5Q7DK4t+wVz9wkjrcgkaQZJJ8x9sV0s0v8AvaczfXuPiY2BAJtO/QDFRypMy6NYAibqNwgFQAliR+R+9i1alcTrBAnURxFVAtxEWPK35S0AAm+ZJ/zjtJ8RNQGrmQdVui87E4qqVLn9g0XawVgD7BONrSeQ+uKamfBgBAzMZUEKSd+Niun2AJixOwJalqSQTEhTM6iA7HdjrVpA3gnaJ8xk5QsLCsP8gE/7tmPFsqgS0hfaPxEwaqsRFZdlEMG1GxbTqCzf4ienXAj5EKTxONNzYMXbq2htWkT8s36tAsVaqb14UHjYvp3n7NRUAUTJFuZbkuAVlrVVbaoDJIAanZj0BGs6dpaZMi+B11bq1BjYCDo1tsAJ0jSsj3t1tbWeqYApqxYb6AyqpE7idwSxO+nrqwE3aaCS1ILHAglka/mOmbGCSehZReMCTBtF1bKVGBhGeOAaHDyW87W1R0k3iOhgCv2egJ1UiupggBpLLKpBIGoDmEOpucdDg3XS1BSrqaaloOlgrWLarbgwIvxBVxZTrqqrFdlW5Mll1EC6yGnnExuWOD1D5mTRy9NRCQoLm1PxKeo8lQKfYFje69MWIdIu2qJBPimNV4UavaSen0nTLVSQNdJ3LWBC8FzIh1BUkk+wX1xU9GJPgIVU8EKRJMQSEaLhdREWAAxnLFjl8UUGygVmEgq1hLQQ8GbKBG+w9OLpinM1eIESFA1MHpgETsAym5hhuBc++JvUTUlNqbKWIZvtIiZInWpNklze2r0xPxEZXYNUXUQLqIAMkKIboo5WA9cZe6Yf0/f7lczKSyGBqAJGrmLRPTpf2I64WLDl5cRVRgUACsGBeQNMyp3MPBOwXlGFjL3DF4v7+Q+Z+CAO7/eJQ+qmRRqxBUaQWG8aiONbTpP4Wx6D2J3sWsdD6Vccww0t1Ok3WPTUOcAWxy3e/wDReOKtklAO7ZedPOZok+U9KZP7sWXHF5TtgqxWsDIMFiDqUrYh1ImQdzuIxzvHPE+aH0Ha7nvXiFfY35EEdYuCOU3+uwidJ+6fqR623HUi/rG2PLewe8Jy0Ckw0Hi8PemZtKhYKsfmBBmZ6Y7nsnvDSzHCsrU/02Ak/uxZr7JY7kg743x8RGenpia8DVqKVvyOxDWPrqFj778gBjB7S7s0Kp1FfDcfHT4CJvdfKJ6ABjzYY21rFTYm5uN5PMQbM1rsRAi2GDo0fAZgFZZZm4UeYHaXGoe1sdEoqSqSsk5wZbOUfK65lRutSdYkmBqPFPPTqfYWMHDUu8tMsVqLUouDdXBIB2uygkHmWKiBYRjer0yoGwUbMOJR6KZ4ntvy9NwDm8otQaXRWgWDT9mObFxDBvRSOVtlOfs5R+CXyf3Y78SxM2dEqytTjqGpxt6qF6Kp1E74Z6qGdSleZI2HQuh/JAwxg1u7pQ+JlqrU2JsGLAtykFL7/MG998DVO2Mzl7ZikrAEw6kJBm51KGpFuUkKcHtuX8xV59heh0b5YNZWVjYw/CQT8T6rMZ2UE+3WqpWqoQp1dQtQT71G1SFHQCPfm2XR7bo1IUOEM2St9ncjzMxJR23sGbnbkT/1l6fDLwTamReqTzKGYSfT2vLDeMlLadiehjWSBKG/Cvhkqz3g6VIYAHYmATt1ArNCm0xUFhDahpAB2pqw1KAbyecNuJLWfrCGdaCYhqlM6Y5BFUypkWhdIN4hZJj+rI2nQymf2dJ+AmbajJ0uTHJuK1gog2IVVq6rMsUgGRFVACOFEB1LcbsY/jqFGaUnipqCu5Rinhif+Ia/+GZMb3WdXLPTa+pGYS1W4sSLKw8wmNjxGALbxfPEiXCug8q1ACzkDm4hufEZgA6R6OgI0spTYLpJUfAlRdQJ+dikyLc1At8ouyZVzem+sAyzUn1Ox3AA846yR1Y7KAszVVgAQ6O++kCoSpjSNJ0karEKDcaeRAND5YFiFKPonQk7RdmbUAGiJJEyR8q4YDmu4IDKutrqhUAILXOxkgfFsBqPLEaebWSRqCrcsrEa2MwADDXvHFIXUTBnE6uarL9mXYk8TmpxqB8QAYEFb8REySFHrX+tI4JeiPDUwNDGmzMQJEcSAkCWIA0rAHwyxWWHtCQC7qS8yalME6doEAnSSI3vpgWBJvWqJJNISp0qtN5KkXJI41sfS7RyWMBs1KdfiMjtddaSFGysDTkiwhBoERPyk1t2TUjRSC1GJhtDqxEG1MAHUAI1MY3HRbqkPmYXUy9MyutkjicsobY7SpvB9OJj7YQo21KyEQRTTXp26h9OoCZO+pj7gZ71WB8IMyql2Ljp5nKteLwqnqo3Y4nS7Qli5RQiAR1HKmseUsWvtE6iRAILruHME1ez3Fmp8beZmSIG4UvHKNTGeQ+U4ro5os8qz+HTW0tqFhwnQ+pdTOdQHK82BxTlc8FRmBemSQpYEmSblRpglj5iYsANtQDGf4gXCjXSZSYLVFW7QC3nAfhDACD9eKMFBaBCsJtT4mi9OC0D/dstlJkmLlh0sqtFdQbTGlQaaipynglXS2/iGXvI+YYKq1UJLPRKoogQ7LaeFeLUJZjePvHlGIrWpyaut1bVw6kDDWbyCpmFsfLuUGGIzqnZ8KVHiBnMNNMk8LeQmmXGouJP7q9cN4B1CmtVCqA6oqAExeowV4mSNK+gXqcGfqkISrUyXlFh9Ji4qEa9Jn4Pq+IvlqiUeJX4zckalCLsJuvE35IOpwr8wop/WcyoqOwcA2A0mJczAOxUAG/Ow2Y4HbtTgTWiGSxgALw2BYkCZJGn0CTzBxZWhFRVAU3c6JSNUaRwEX0qGM/Oo5HE8xmoZPELMAqFkbS4AgELxqTdIJMzLNtgryDYz51BVOqmQ7CAFJ4TUAAS5YSFaLLvblhYg7hXJdaZfTNg9M63AN4ZlBGok8NiI9QsA9np8zAjfYDf6D15scc73s7mUs4C4Ip19hVElXiwRxcuB844h94Qp6jwpBIF92WYkcmF7J1XlM7QRQzc5jlqj/pQf39OfN1L6HgmYy2YydZqVRCGF2ViCrDkyNsQeRFuo5Y0cvn1qDSo2EspO1wALGCJ9D+OPVe3ewaObpilWQkfBpgVEJ3cMRYkbgiGtIAjHjveXupWyDqSdSFiErpYE/KQPI8XgkgiYLC+OXLgT2B2/ZnfR6Y01g1ZZAFwrqo5ajdx90mY2K463K52nWUtTfWBAYLZxO1MpvTHuL8pBv4vkO8G3iASPiAj6ECJ9/yxudnZlqRFRDoeJDKSfNc8zIM3BJBJ9cYwzTxaltAeoJWZSdLaYsSLoomQsXDtPWf4sFqRoBXRJlVEkNOzMo4h/wAJNpgC5PMdm980IC5gBCLK4H2Znm9MSVPqJXaQoGN9tpDSrCTV8wcHkh+IGPrF9IEDvx5I5NxF0LK+XZZaQQd6oMoBtpUr+EWPIAC5EZ9Im6pyUGC5FiTygbE7DYAmTixMyUhwSg+FQfP1LfMtrki8QLCVsNZSwDrprGwKLqCnZZpzZgJsvltwzIGojCz/AGJSfdNNRj5aQiAbwUMqSbQo0tG7csZ9LsuvQJFCoHQA/ZpcREsPDeVgTdqc8+Vz0tbIMq8BDBpBqqwKDmV1fCIuxaCR6eYIpPAll3dzIBg7nmEBiF3JItqgLi8EJbjp+QczRk/48m1VCugGw8s8yabHX6niJNhYWwdQrCrPhurswJdpIKjmChAdbbnTccKyJ1W1EWoYKqUQXZxJAkcRYcQJMBUUxsIJknFzXYCuW8JygUavtQDABt9qPKTsBp3NmOJ/98f+y/cNM18vmyoOhmSkpggR9ox3BUypYgCxBCKOZ80mzyGKlWkk/CE4OEE3KmaZQHYFRqIMmJnBqZzMUiBVHi0xsasuD8RC1acE+oLMR0GCKHbyMTUYVKbbqzrNMHbUGUTCgcIamoFrkCDpDiMcnT0w5WajZZZISr9s/KqCjDVuuoal8Rpg6mBEx5m4aMx2bURQgQ8fmf4DEEIHHDoESTMEidlBxXQGmnrUh9c/aI2tQDuA6kg1Gm4mQDG7HS/6y9HgpMy1CYcoSLzakI8xnzdTCiwOroXkyRg5tTpNw7ltlYgXdgRHhgTEjYFokxiJqLUcDQpVRuZThB1O7abAGbgCfKBJiSKvaAP2bU0qMSA7U4pszTZFKDS0GL6TqbqFU4hWp0SDTSrpMjVrUkMREIKlMEMFaRdVDNe/DD+QgalpZ2ZWYNdg1RQAsbuSswVWI4YUkRsoI65QhDoAqMw4inHpWfLHmBO5JG0AbtgvtDs56aQFJTepUUh0LLsmtZUBDvMEtJ2VcCVl8NfD+M/tD02IpDpG7fe0r8BlryF6hDZ+ssUFcu0wytFQauSAPICr1ECdR2AOINm0dlpCkhE+amzUtRjiqXDIFAUkcAhQTaWxE5tqdMAmWcTDQwSmfe4Zx0jgj/UtBGUUmYro8Q6F0GSVUy9mnhnSDBubbK2CvILJPSo1iqU6jIFBjxKdo8z1GZCSJ0kmVEAAchhVOyXqsBR0ui8KlWD6VBJLuo4wSdTtKgzIGwxUlEeE5RhuNZbghZ4EBJKnUwLHi2QclY4hWoGnTuL1N2sQFBsgYSJZl1EAzAp9SMHow+Q+tzVFOnqpxwIrErpUSS7j/mqOdhxcow9TNtUdVRQwnRTDCCZgaiRBDN5mMwJ6DEj2rVp0Qust4l9LxUVUB+VwyjWR08qT8YwqfaCLS11KKhn1Ipps1M6Yio0NrUXOgQP9QWjA/QZXms+jvpVXKgBF0QSwECVVrgtciT8V74seoi1yfFChWIJQsnCltCMLRC6ASQLA7Xw2USiA1VajUyOFPFQwKjAkENT1ToWWnSvEac74jkOxGLagq1qdMayKTCpqjy0yqkuAzQplRw6jywrQ7YWMzVZyayhwJdwyK9t9IMFgGJVReYIxRSzSVHLVKYMTUqFHZSYuRpbWOJiEgR5htGMmnl3q1oLfaOxLObFSSS9RuYgamPoDi3O9qlmcqSKZgKjANCLAphpvq0qGJB80nBy+AcwdlPCq1JL1Bc1H1ICCBLNxIedx5edt8LAucrCkWpaLlFWoQxEN52RZkAA6FI5tS3AMYWK5bHzI9cFQggiReRHmY8ieg/j63OJVEDDUsBlHEJ4U+8v3Z99J62IrPO9ubczPIDf+vOBiK1isMCVAuo5nlJ9ORO3IDpyFlRAg8l2Lc2PQD+X1Y7DA2apJUQrUVWpMP2bXDjqZ5c9ZvPliJXRzFIEawtwADT5JO0jfSeQtvf1DckG/FUJ99J2Fubco2X3sGnZL0eR98f0ePlpq0Az0Y1MpvUojeTzanF9USB5gLM3M5DtRqdhxKblTt7g8j/Hnj30tpPDeoTuL6Sem+pzMTym0m+OE73/o7SpNTK6UrbtRECm56IQYSp1XyE2BBscp4kykzmqOaDrqSOpF5XpMeu5540uyu2KtDyMNJMsjgshuD5Z4SZ8wIbHEy9JyDqR1JUggqQQbqQbg9QcbGV7VVxFTSrEgavhYfnpP5eo2xwyxyjuP9lUenZDvFTrMYOivaA7CPem1gTyAOkqBYHzAs0ypNNfNcO20R5lBOyj4m5+2/myCJEAzO4i3M+v1542OzO9lSkuhg1anYaZAdAPKFqm8CZCsCByCwDjfFxTWpfUTSOwpVWVopNpgS9Ty2FiW6IJst97gsYEzm6dWUKlFHEaiAAGBGupT2FzYKbaoAYm4eWzC10AosIgO6twusCS9Rdwq3grqXoSxuxXWRTTy7y1pgXqP8qgcvhB5kme+LjNWmQ7Rdmuz2K/ZFWoi5qAyBa71balMTYiwssmSwD8ZFOmIUXvAkgXqOdhAn0UdZJNq5lg6rQLgzZllWdrgH0WCYU2AkndiCKnaFNlKON41VqIUaiCTenZWSY2KliAekXtC0AfrBHBRm5iwM1W2EjmLwFO0km5OA8/2dQaAy3HmdCApPQJ5Co+YaZMnaCdqr2S1NGNMipEq7JvTW8oy+ZCR5iRAuoN2kADwlFQgajemDBjl4pHSQdIO5BN1WGUoQydVf8i2jJq9kVKL6qR4wAfsm8KqI4gGUX1bcILxbnbFVDtt6ZIdUYgaSR9lVSd9ho1QCL01YTOrmD6NAMWLkhFux+IkyQgn42gmTsAzGYg2u7VmClFqFuFUja2kKjWdQBbzcpPM45nwsoflS+o+fxBstn6Wk6X0VDwgVR4ZUGx0tJpsxuohpABOkGIs8I0QCRFRh9mNtK7GqPrKqRz1NySRs32ZSLEU6hA24xqRrcRVgNUTIBZTIgkiYwMaFWgGILU6RJKgQ9J+UgQ1KRpIsAwuCQRifeMmP82PzHyp9A/JVDR+2UlWutODBkWLGN0TYA2LxuFYYuy/aOoM9enTqqvNhod2MlU8RIJm7MWDcIPMicl+1df7RLgBQ1LlpG3hMYAH3X3k6STgqq61IWiwZUBhIK1LwXqNSbjkkCSoZQAgnhv0wzY8nRktNBQpUa7s3i1KRMu5qKHAFtTa0A2mACgElV5jEc52bVc6qaa0ACqKLCqFUGFWVJ/FgJZmMSTgfOKaQ8H45DVfRhdaZ9EmT98kfAMRyhNJfGBIcytIgwRyqVZ3BAOhT8xY708bb7E+o2eIUCmpBVCSzKZD1NmYHovkX0GqOM4QqGjSlSRUrbEWIpg3Pu7rpH3UePOMF5PtBqjfbqtVFWXd1+0CrY6aq6XLElUXUx4mXlgfNZihWJZi9BjAiBWpKFAUKpXS6qqiANLWAOH5MXmV5RzVZmqgMiLqZohrAJTRWWOItpUapAAJjhOB69dHIJ1JChQANagKIAGzXMnYkktuTjWzvYlRU8GmBVKnXW8M62D3VVan+0UIk7qLvU2xndmqaZasRelGkH/VP7IEfd0tVI/3Y+a6TT2h0+jF2lkyHFFCreFKEBhJc3qkqYaS8r7Io3XA+bp+GiUyIdoqsCIIkEUR1shLx1q9VwKR7/xP/tiR+I9caXaFVqZWgrcNIFXEBlNQnVVJBBBCtwC21In4sOmqQrvZOh2vWWgzNUL6z4SCpFUaQAax4weTJT6RUccsLIZqmzlqmXWKQ8VjTZlB0kBVKNqU6nKodOnzE8sQEVabM66RRQBdHCdT1D4aXleJ3qEnTMIx6DA5dPBZEYgu4Zi66QVURTQFdWzOzEmL6PlOFRQxoUqplaxDOdqyFdTMfnp6xLMZuFEnlhYsyHZ9SkxrMlqVPxUiGBZ4WgwKzbU4qT0QnCwnb6Marueg92e3v1qjL3r04V0ixny1ABuH5gfHq5aZ1STPzOTyvHoORYddl5enlvZvarZar4y3YAhkEksjEal6yetoa/LHpuXqrURTS8rrq1NAMc1a8JpPCy9QQeQx53D5eZU+pq97LaNUqw8PifruOpAncHmx9Y2kzr0QVmiLbNBkpPwgmOA/PzFrDcffhS87naRzmfKg3v7noFSzBRvs4YmxkT4nVYPwfnzMbDpolA7HTwpdjaR620pzjlPPYQDxVM2jYjVsWBsvIhT15FuWw+bGlmaC6C9G4PC15KT8APynk/xC22+e6+H+/wD/AG//AN/+z38tJ2Jowe9HdKlm0ipwZgRpqgSUAHkqjdxtC+ZBsb6MeS9s9i1crU8OqsTdWF1qL8yNsy8vTYgG2Pc1phRqYTPlXm29z9yZ9zYHcgTPdnJmlKVwHp+ZibaPhDIRdGgaV07wAQQDEThe0NM8ZyHazJwniSI0nkPunl7bY2stWVlmmbTcWBXe5Wfc/W2KO8/cyplJqITUof6kQyTstVQeE8gwlW5EGwwaGYZGBUlSOfvvPoccWTFfkyjqVzLBgynSwJIaWkQY4Ygj1P0x0OT728Jp5nnGqrTXiJ6VKQADKCCeCDIkq5Axx2T7VDQG0ow2MDSfX0PvzjBL0ImdRLcgb2uRIsOn8L4yi5Y34C6HoCkCkGpsrrUEGopJEbmkCQCptxAgMdo0g6l+zAP+YbqP9MHZz98zwj4RxblccT2XnXo8VNynzaYKmDYOpBVhcWYH6HHTZLtujXINVvBdiSxuUaTuGa9Mk245UG+oARjvx8VF6lolx8AzJ8BFWWGk8OklSzCOEEXCiQWIvBA3axFPtAV2IroJgk1khGULuzqBodQIGynyqGkgEbOU6jVAuiDZUQDZT5QvUEmdXxEkkknA+brBQaaEFZBdhs7DYA80Xl8xloA06ezUiegbmckaij9XIq00BOlQRUWY1PUpkapJAll1CAokADAdUeEpX/McQ5+RSJ8P99hdvlWFsWbCyXBFYxqB+yHVlN6v7qG33ngbK+CqHaHjOErUxVLW8QEU6o5li8aWAAJOsGADxWw9r0Foz8tQBlmkIo4osWN9KKfmYggcgAzHymaauecuX1aSflJVQq7KL+RQIAPIXk6p2M12cKwVcq4qol/DHDVJMaqppnzzAAK6oUKI80g5Wh4Y8ZhdTFNWFmcRxEH4adjB3bQsebDUkxVRTn8sigI6stU3qGlFMqTGlNGkprAgvpCQWCzIY4DTsbxPJFVReI4xxDjKtYAFgvAzSSt+QT8ybzuTLG/X5iZPqZNuIYJ7RPhr4ES0hq2x4x5KM8xT1X5GozfKI5snB459NPyKWRoyhnKiyrMCASAlVWZlgxYsRWS9/OBPwnldV7WSqZYNShQAADUpqqggRpHiqOfkeSxJNzgvI66pWkSrLzNQFlpoolmnzoirLQpX4Yu2B81l6TuTSZ6QM6VqDWCJldToA4aNMjS8dTjD2efF8L5kPmi+pdVUeBFMq6GHq1EOpVIJWmhInQFEsZiWe06BFfZ0KWrMJWjGkHZqhnwlI6AqajctNNh8Qxn5zJPTbx5YRtWpNZTsftaZ4T7kc5AmMWf4rUhUfRVUEvB+yYEgBiKiDSWhAONHsD1xUeMXSaoHBdip3MySS0zq3aSd+uom/v743O0e2aiaaLFawoiH8YeL9obPDyKihP2YKsLUmPPAXZ2bo03DljTdQTSWqAENQRoPigmnC+fi0AlF2k4Er5ZkALAhTcMbg2kEPdWMXkEzDbzjrjOGTo7IacTa7MqUCWrGm9DwdLCD41PWxikNLRUsw8QjW0ikb9QU7GZyPAqU655BXioZO5pVAtQkxJgHc4j2onhpTy8QR9pVH+8qKIQ+qUtCfvO+BuzsmtWoFqfs7vUPSmg11D7lbD1qDFJVtA/AJ7TTwqdOgQQ37eopBDAuNNJCNwVogtHJqpGAshkPGqpSJ0hmhj8ouaj/APCoqN9Bg2r3kruXLsGDMT4dRVqok/CocHQBIEKR+zwZlMzQ8CrVek1HX/8A1w1Fi0h1D1SKVRrFaYVTFS4qEADBbSDTZido5/xaz1gCuppUCxVbCmk+lMIv1OFgr/CA5+xrUqhJ8pPg1JvYJUhWgnZGbYYWHzJaDlb6kFiLM0C+0f1nHQ90e2fAY0ajBaNVhGo+WpyYn5TYMbwQrW03wGa/M2Jvt6QOdj+eHe42FgeLc73gcz6bSMfNRk4u0bJ7PVaqGdCg73mxJHNugG8bDc9cUVWAGlTM2LfN6AbhZ+pO/IYxe5/bzV6ZoP8AtUkA7moikhVJBu6abjmoDG6nG7UOiwPHzIvp6gHm3VvoOZx7GOamrQNULL5g0GkXfYg+UCbqY3Jj2Xle4trZJNHjKCUMQh5GSIY/JIsw8207nAqoFAZhM+VPm9T9z2u2wtJxPJZpxULyDI49XlK7QwHw8lA5wBi35CQK1MuxJPqzEWA22HLkFHoBimvVmwsouJP01sebHrsNupOv2hl1emHpfsgbg7o33/pYNyFud8+oPCv/AJhuB/p/ePLxCNhsNzeBiouxNA9X7MEQNZBUgqCEDC6lTKlmG6mQB6nh4Lt/9HviB6uTWCol6AmLmB4RPxH/AETe3CTGkdtToFzA6EljMKPiZvS+28kRJOK85VBAVf2YuJ3c7Go3U2j7ot1JcoKWhJ0eIRFiDIseREfwPLGhkO1mpjSRqSIjmo34SdrmY2OPRu8PdSnm6ZquRSqzpWtBY1CIBWoBd0UEfa+ZZAOrYeZdq9k1ctU8OsmlokbFWHJ1YWZT1GOPJj7MtM3svpdQUgweYgD0I5QBttE3OJvWMb+Yi5t1ERcnpykTyieYy+ZZGDI0Ecx/A9R6Y2sn2olSBUswmOYabBZ5D33EiTtjllja31CrN3srvJVoKQDqS66GNjrWCFg6kJ2lCJBEyJxt9n5mhmHCqzKbzSaBUaBOik0aHJJieEjfQ0X5F8u0XBF9ttoBtvMkiPUnbEkgC8cXoIkj8SRYxiseaWP4Qa8TrczXLMSYEcOkWCBRAQA7KotETuSJ1TbmPslNPao4ip91TBFLnxGAz9IRLQ2MnI96TSI8QfrBWNJYzUUnyQxtUC8LaagYSB5eZ1CmKyl6LGsJ4oB8QEn46ZlpLHzDUpOzXt6eLiIZNdDNxaGyuW1tBOlQC7PvoUeZ97m4A5lmUTc4PzPeI1T9tTFRIhdTEVUUCP2wlmNtR1BgW1HpgbPHw18EETIaqwM6nEwgPNadxOxcu08IwNlMr4j6ZCqAWdiLIq3Z45gCI6kos3x0UntkbWjaynZSkCtln1vcUqVQLTqa1jU4GrRV8PUCNBu0SOHHNV8mUYqwYFd1eQR11A3HOTb4jN8GZ/MeI1l0ooCom+hV8o6FpJYtzdiZtjS7K7TZg36wFr0KQECoNTam/ZJTqecSQSQSy6FNr4W47Hp6M2svg0vD/wAysA9SRcJ5qdM9C37V/QUwTjPXab3+p/8AbX9eJvTHQZnIU8yxelWh6jFjSrkKSSZOiqB4bg9DpMADFFHIVMsXq1UZalMhaSOILVTdGgzqWms1CeIatOGpfUTiwbtHMGhFFGKtTJNVkJBNUiGSQbrSX7MCfMWtfABqK54qY1SINIaGJmIKgaG4oXyrJBM88Vc5k+jH6mT+bm/y2xodkjwlfMER4ULSU7Gsw4PSKaTUNhxaeuJnjjJfiVgpO9AfaPYzJVemtZaz03IgHw2keZQGMMQbHSzXtgFdVGo+jXRa5dQxS8gw1MjS23lcfyxN15bg9fiuYJ6yZY+awGNPsitK1GqnXl6NMko/ECTwUEUm6FnOrgKkAHbHFPgq3BlrJszaufLkmogqMxOqpTPhu03ZtLaqbXJJ0+HcjbBNGtTFOolNx4tRlUpUHgMEQ6ygDnQxeoFkI7cKLvOI03pTcNSaL71EhRxAW8VFkxYVDPM4VTJMV4tD05gsreIo9G4eEzFmANzbGLy8Rh+NWjVRjLp1A69I0yVcMpW5VlIPU8Jvt/34N7emn4dCL0U4x1q1Iq1h6kSlP6YHDmnAp1QoUgrTP2qb6uGm6lABAMCCTsDiFfNh2LVUKu7Fi9Ng4JJLFjSdtXmM2qESLADHTj4yE6vRDxUDpR1MEkQxgk3ECdbesKKjR6YWJZipSpo5NWdS+EuifEXWIZzTqBWhaakdCXADHCxtLL+kI41X4gzMsWawgRcz1jl6ifrGLUWw9Pr6wI33/h0xUvFxD4uW239BbDzc8/4XiR7R+M4+efgNjszU3SsjQytNPSoJBEn2A5H0JE3OPSOxu06eYoiqANQ4XpCYRwLg9afNbyRY7NHmlc6iAFmSZ22tsIt5RIj+WDOx+16mUra4Y0yIqUxYMovIJ+Ibr7RsTjfBkcHspHohQuxJN92Y2AG0noOQA9AOQxGs4jSshRe+7HYs38I2A9ySQ9ZXRTTINNgHVh/mTs5/MafhuN5xDQEAZhLG6qb+zMOm8D4onYX9ZO9iaHymaOXht2YQEOxU3l/f4feTaJszXZwqjxKPErHiDG9NtyHJ+Hc6v7OeUZ25szH3JJ/rvPL6WIo9oeA0U9LcnJuKm/B+4BMHmb7QMFeHUPUDzZAGhPKDJbYuw2Y8wo+HpMm5sLl8rMsxIpqYYixJ5In3zG+wAk2Axv5js9Ki+LSbTT+MG7UuoI3YHl1t64xe0H1QANKJZV3gHct1LEST1jkMXGV6Ja7gOarlzqNo4VVbBQNlXmsdDuTO5xXmOzadXLsMyuqmSRTQEK2sRqemxB8PTsxAIYwsGMFZfKBpZ5WmsaiNzPlpr1ZuR+ESTyxTm8wajFiAAAFCjZAPKg6oOR6yxxbSeiVrZ5l3j7oPlZqITVoTAqAXQ8lqr8Devla8HcYwlbrj27s+hdnYxSQRUiDqDbUYNnD7QQQBJOOL7f7iLUmpk1COb/q2okN/8F2uT/u2Mn4SfKOaeJraLTs5XJdsFOFpdIuJgjeIPpJ36nbG3l80HBKN0FjB4rXAuEUDnboLg45J5UkMIIMG0EEbgg7GeWLaFcqZUkEf3B5EehxySxp9C/U6RqLap4QoMC8C0hhJ3tvvEe8W5XNlHV1bSwbUNBIIP7y3HMWI64zsp2or8NQ6SfiOxnr0J946YLNMKumbnnBHID8DHPrtjnaa0wo3KXeJGkVlIYGPFRRckeZ6Kwp3/wAsq28q18bOZASgFpsHVzqeop1KSpOikGtdfOynSzMy2IAnh9AQALTkxMnawEGJubXm2DMjn3ptKOV3EAcLCLhkMq4nkwPKNzPVj4qUOu0S4pm6lIswVVLEkAAcyTAHoSTE2PmONDPkLFFCClOZb/Uc2qVPxGhZ+Eb3wJ2N3hpTUJHgVQmlanF4K6+FmWQWpErwrqLKC0cOJ1qBQgEEEiQAQQRsNBFiOWpSRM49LHljl2jLl5SNGg1RwijUzEKF+Yk2n7tpkg8IwXn+8ZU+AipXy1MaFWouoVCJD1FI40Lsx0lTAXlviHj+BRNTapW1U6RHwrtXrD6fZrF/N0xg6gBtAFrREgfhIFrwZONKUmJujbXK5bMGKLmlVawpVmlGJNlTMARdoAWosmIxX3lyTUWp0GVlSktmKlfEd+KtWU7GfIsHZRblhuyQaKVMzsyHwqM86zrvMbUqZJvI1Fb4F7O7wVqI0Iwel/o1R4lNuQ4DsSZOpDMDCp3oNVszHXefXV+HEduQhRI5741O1JpUqVCIcxmKwv53EUKW88FMzAJuzY1ex6GTzL62VsuKUVKis2ugUVgIDnjpBmIsZtMYy+8HZOYRmq1l/asW8ZSHpOzk3FQSpAEgagDg5rdMXLSsxiLWv/ODA9OJr3AtjY7OJoZarXBIq1T+q0WFmAs+YcGZ+VQQbajGMoISwCrLGAo6k8NMDn62J9saXeYhai5ZDwZZPAmbNUPFXc8vMTuOQvint0JeIIe05nWofnqEU3M8KyyrBJuZdGPU4VGipZ3pOxIVn0MIaF85VhqRgekqTYADbATHaPcD/pQD+Nj9MGZPtBcuAzLrNV/BgGD4dIBqrTFpqMgGoEcLjHLxHD43FuqZpjk7Nbs3u8a1NVapTqU2IqGmU1gbSA0jSTOm3UThYP7K7cyy1iwL0tQjVU2ixuyyBB+Yct8LHlqE46o9BctdTnaycRVdM7WHv69eeK2BFxBE7Ha28k/lyiN8Gf4bXmPCrXt+zP8ASf7OJP2XXJI8JxEX0MZtfcECB/fLHNTOWgQLYzaRBE322Prc4rq0BxKJ1EGJO9rkibEsB9GO3Ilcg6yPDqyRYimwJt6cvU+ntibdiVhGmhWckTqCORYQDtxE3w0mKtGn3F7xCi/gVmmmxmXMLTqMs3JM+G7WI2B0n5p7jMUmLGZLEx6ztEdeWPLM52JmBcZesBJ1FkcSSOdoC/W8xjvu4va1WrSNKqlTxaagJVdWBqIBeCR51Fp3K33BntwZGtMrqaFYaAVBGoiHYchzRfS3Eee2wuJTyxdtIA+uwAuSx5KN59vTGk/ZrkwEc3+U/wBIAw2ZyrIDTVGPzsFaGI+EW/Zg7dTc8sdqZNFNDtQ0WApeQWOoR4vJi/S3lHIRznBWb7MSsviUSFT4w29Hmbc19Bvt7Zydm1SQBTeTYSpH4mLe+C6derQcCijEA8RKGKx2INpCDZR7nngfkHqZHaDgkKoK00nSvO/mcnmzfF+AwNl8m1RgqwLE6j5UA8zk/KOY9Yx0uf7H8RPFoo8GzUoIamfujmvQ/wAtsztHIPTU0UpudjUYK3GRcIpA8i7n5m9hi4z7EuJl5/Nq0JTDBE8g2LFvNVP326clEYBSnqhQJLGLfETaFHJjsMGPkasz4byfutH1tZuZ/uTaOVq0KesK/jVJCSjTTXY1GgWqNdV5gScbWkjOm2YXe7u7lswdDkrmEAVs0OLiE/ZuoE1EQQviecafiHDjy7tfsStlX0VViRqRgQyVF+dHFmH5jYgG2PWD2dU/0qlreRpHptccz+GL8l2C1cNTr0mOXg1KgZGgAfHSNitYmwgzeDItjDJiVWjRS7HiyuDjQyHaDU7br8p3HseXttjV7w9wq1AGrSWrUoc5pkVKXQVVHp8Y4T902xz4yrCJRgP3T15nHLKN6kaI3ss4q3SeUg+bmSY6TbngmpU0ArqAJ3i5vfflf+74wKVGopkK4jaFb+zg7L54nhqU2HLUqmBe5YR+YxzTxNdOgVZd4RfV0JhmI35xa8E/1xrdm9q1UZqdPSaWok0mBZSebfcJkgMhV79MDP2dUiFpuwmZVHIiRzAvOoRhv8NriNNKoN5AUk2gAbSGkiR0xCvsKqOhzGeTNODTbS+laa0XhYCiyU3PA4mW0tpc3jUcDJkXNQU1Ul9QQKZDaieENIkX4iGBG2MWp2VVZSTTqRyGhjqjzA2vP5yOV8bXYvaOboU9VWlUqKqsqa0YPTDcB8KrBZBpJADBl6DfHdi4pxVSIcLL+3MwutaFMzSoKaakfG29etb5msCvKLWxleh577RMX+6dKwORvjTXsh3GqitRwBPhtTK1QBtqp3DDVcvTJ9QNsW9kd3nqVgKiVBTALVGKt+zTicSRu5GkA9cd8JxcbTMmnZHPv4OVSns9eMxVF5WmtstTPMA3eCDuMBdm9q1svPhVGQN51EMj83mmZR/l64u7SWvWrPVak+pm16dDcI2poIEgARcSCBgVez6kT4dQrzOkwQt2vGkyx5wcWqrYn5HUdgZ7LOWzNWkuXbLw7VKWo0S9SVpk5e7B1s0IfhJ2tjEzvdmsE8RSuYpHetRbxAC12LgfaUzHI9cEdp5SpSy1GhofWZzdcBWszCKKH4hC8rwT6nGVk6eYouHpeNTedOtQymTdySBpaBaGGIiu6ZTfZgTPuwE8xHM7IOhPoQMBdt1B+silP/8AnUURBsWWTWt61We4NwBjtE7X1lquaysVKS+MK9KmaT6gwWj4lK1OqWdl5r1mAccBW7CZGEMMwj8QemryDO1RCNVN+oP0JF8Y5pt1EuEdWiz9bKmGVmXqLx1t6YWLxk6sE+G//IZ/hh8Yln1H2nnfBpPV0u+hS2lILGLkAEgT9cY2e75JS7NXtDw3ZGpU6opgjX9rohek8Yxt9oZIVqT0yWUOCpKnS0HeDyxmp3TojJrkyajUU0BZeWApsrIuroNIHsMZmhhUP0p5epUdaaO9Om9BDVkBIzDFA4m+lH4G9Z6YL7ufpBpZ2pTp0kcF1qudVtC0mVVLDf7TWCvpgvNdwso6108LSlemtJ1ThWEZnXSBZTrctI54pfuFRU1Wy7PQqVkpUmqIxladLSNKQRoJRdOobWN4ggD96O+yZFtNSm7TRaqhWONkdE8JR858QEemB8p+kWhUqAAaaWor4rMAvDlhmXMX8qsAZjGx2r3aoZl6FSqpZsvU8SmZ2b16iwMegxnZf9HGSSklIUz4aGq2nUYPjoadQHqNDQOkDpgAtpfpAyTAEVjLNoC+FV1EhQ8aNGryMGBiCDh1795M6gKjlkcUigo1tetgWCBNGpm0qWgAwLmMLsruPQoPTdWqs1IsULMLak8MghQAeHmZM3JOKMt+j2hTWEqZgEVTWV/Fl0qMGDuGIMlg5DapBEdMAEch+kXKu9RHZqRRnALq4Vlp0xVZtRUKp0EtoJ1AA2xf/wDyBkoH2rambSKfg1fEJCh58LRr06GVtWmIIvhN3ByrLpcVHBeo51VCSzVaJoVCx3MoT9TOBM1+jLK1UKVHrPqYM7M6szwqooJK20qsBlhhJMyScAFqfpEyyioapaktOu9DUUd1JQqNRZVKqDrHmI59Dgur35ySkg11BAckaWn7Op4T20zIqcMbnla+Ac5+jPJ1JkVFBNQkK8A+KVZxcGOJAZWDve+Ca36P8o9Y1ijazXTMTqI46c6bfKSSSuxJk4AHyPffLuEBJDuW4VV6mkJVajrcqkIpdSJaBM3sTgzsTvRls2XFCprKAE8LLZp0sNQGpTpMMJBjfAWX7iUKZU02rU4BVtNT9orVXrFHkGV11HiIMMRMHBHd3ulRyUiiX0kBQrEEKoJIUQATvuxJ9cAG1GFGHwsADRhRh8LAA0YUYfCwANGFGHwsADRhRh8LAA0YUYfCwANGFGHwsADRhRh8LAA0YUYfCwANGFh8L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4" name="AutoShape 4" descr="data:image/jpeg;base64,/9j/4AAQSkZJRgABAQAAAQABAAD/2wCEAAkGBhQSERUUExQVFRUWGB8XGRcYFxwYGxgeGhsbGhgYHBoeHyceHBsjHBgdHy8gJCcpLCwsHB4xNTAqNScrLCkBCQoKDgwOGg8PGiwkHyQsLCwsLCwvLCwsKi8sLCwsLCwsLCwsLCwsLCwsLCwsLSwsLCwsLCwsLCwsLCwsLCwsLP/AABEIAL8BCAMBIgACEQEDEQH/xAAcAAABBQEBAQAAAAAAAAAAAAAEAAECAwUGBwj/xABIEAACAQIEAwYDBAgDCAAGAwABAhEDIQAEEjEiQVEFBhMyYXFCUoEjYpGhBxQzcrHB0fAVQ1MWY4KSorLS4XODk7PC4hckNP/EABoBAAMBAQEBAAAAAAAAAAAAAAABAgMEBQb/xAAwEQACAgIABAMGBgMBAAAAAAAAAQIRAyEEEjFBUWFxExQygZHwIjNSobHhQmLRI//aAAwDAQACEQMRAD8A9ijDYnGGIxViIHCxOMRwWKiMYRxLDHBYUQIwsPhYdioicNiRw2CwojhsOcNh2FDEYiRiU4Y4LAjGGIw+GnDsVDEYjGJThpwWFESMNhycNh2KhYYjCnCwWA0YY4WrC1YLChoxE4rzWdSmuqowVZAkmLmwHvi0rgsdEYwsc1lu/lFqjoQQABoO5ckkRHLaZNoIxb2R33y+ZreCmoOboCPOACWMiwiDY+mEpp9wo3ziJwi2IzirChHDYROGnBYqEcLDE4bDsKCj3xyn+sP+Sp/44X+2OU/1h/yv/wCOOUX9H4dQRmNQIBBC79DOvGV2p2I1BypdnVU1MUEt7BADJ2t6zYb4tIq2egHvhlIkVlPsrn+C74r/ANtMpMeKffw6kf8Abji+zu7tGoQq5mi50htIdpKnbZBe8Rvv640h3KUxpqICtiQGaem5waC2dIe9+UifGH/I/wD42xB++mUH+afpTqf+OOWHdqiSQc1TYg6YK7H21fTp+GLj3GGozmDJuBp6byNURsMJBbOgbvtlB/mNHXw2/nilu/8AlPmqG8WpH3n2xjf7FooJeu+kCeEARHuTa/LAOW7JR2CjxGBJlkMkABSdJEj4gfrtgbS7BvxOjPf/AC/y1v8AkX/zwx/SBlRv4wH/AML+jYD/ANjKA3NU+7D8Pb0w690MsLkO0dXt+W2Kp+ArfiGL3+ypMFqonrSP8icXjvjlSJ8Qwefhv/ScZn+CZEHQVQtE6TUMkDnGrAdfszKQTSRVIIDFnaIvIEsRGE3QKzYzPfnKIpYuxA6IfrvGJJ31yhn7Q2+45/l/c48x73rrqkUkARYAVJgwIJmOZJ/pjIph6dVRTpsyLwnSGgybxqE3j2xgsyvyKpnrnaHfeimlkJdZh+EggEbiefpirPd+qJQ+A2pgwF1IHIj31bel8ecVc0SjUzZ2vGki5YiL7+/QYjTqFag0q0KrQR1Y+p+s9cYPPJ3RfKdp2v8ApCIP2akAoVvI0s3xGN4iJHr0jFvZf6TqL0qeoE1ira1EiChgXO8iDOOFqmVqfvSG3tMWO/OCOe+Kso4UlgLAKRyO5mfqJ9BYRh+2kk29icT0TtD9INIGkaZbSW+0DJBiwgXmRc2E8MRfB2Y78ZZInxTJi1I/zI2GPIP8TYNDAECDfeLkqCek3HXHTP3lSs5U0qLQx0qsqx4JKypI1lhYdTvjZZq3Inls7QfpByekMXcAxY0mkSQCDaJE8iR0J2xidod4HqV1dWZACNIWRwmCDtMn7w+KNsZ9ZqSoXehp0gWmZNtI8/8AL+eMXszt4srJs4I8sXDkgc7GfS4I9sZZsrlXIawjT/Eej9id6KT0R4lZQ6tpbWQDc8J5WAIBPocHVO8GXWZrIIEnew6m392x5rRyUzUavEkCBRLbX2iSW6DFj1KYlfGLtpJtRIEfKT5Ztt6csXHiKQPGy7v33pFUhUUgUydLSeLUBBIkabg+ptjjK3eKstTWatXW6wx1HVUWzEE2tCj2wT2g5Y8OoIFBNp9IuDAsBf2E4xWQsVBY0wevTYc52EfQ88RFuT5mZs1v1sSbzqszDpJJkchCyfr6Yo7vdvLQzlGo0oFqDU0mfDsCDeSAJt06k4F7QdUqA0SAANgIZggILMQxU6yCYHQYEbLMWSoyjR0JB1ReCJDEEjqPfGsI7tAz3mh31yLzpzdE6RJ4iIAMTcC0nAXebvilGjNCpTeo0gHcLbzG9uokQceK5Xsd3JKqGXfSHC2IkGYhQCRY+o9cHfqjUqdMMQWI1eYWk/FJMWFhHSwnGs5tISPaO7nb618slRmUECGLMoJKgS0Wid9vacUZ/vnl0plkcVWiyr12Afml7dceR9nZ4qtQGAC0852teJk9R+GHy+cVNRIi8mZBEL5gu1hzNzyxjLNLaSKjFHY9p/pHarTKpTNGZGrXLGBcCIhSdyDqjpfCxwVNmaWgAbiBDNM3uYAJv1wsS5SfVio+i+x+yRlqCUVZmCA8RAuSSSTHqfwjGf2l3b8YufGC6zLAIOKwFzqvtONmdjNjtPP2I3xFyf7vjspMg5H/AGIZNWh14gA0SpaLibNtvPXGl2T2XVorHiKvoZcn1LHT641yR/Zj8jbDFvUj3B/lh8qCzNTsYamZ+MteBZQesSbwSCekbXk3TB5j1O/uSYxIr6A+0H/3isvHzL9SP64aVdAYjf6iOW3QwT+GAm7JpgWphQbcOtPzWCPxwY1T1H1AP/vFZ9l/Nf4xh1fURl1e79Bt1P1qN/NsUP3Von/U+jk/yxsGqejx6NP9cUNWU729CgP9/wB/XP2GN/4odmPV7q0+TOPdR/MDAdXuiLxmGHK6rb/3jo9XQr/1L/A4ZmPOfpU/k4xPu2L9IWcm/dmsphagZfUwfW18bB7j0Db9cqA9QgUetmBN/e2NBvUN/wDTVv6f3+IqLJ1QH1Won/af7t7Yn3THd0UpUctmuwyKrU1/WCtNrVJULUA5gruD+NsSHZRG4Y3sSrfwH8dzjp/aD7VgPycf3fpetqR+Wp9FRxt6R/ftaJcHF9HX0GpnOjscG4aoPTSSI9It+WKqvZxAgQb31AbDlBU/njoncD4o/epkfmp+vtJ6TAVI2dT/APMdDtJ84jYdbSNt8Q+AfaX7f2PnRzKd1ssSWNOQDcamX8YMk+uNd/0Sh0SolIsrAPwViGggEAhvi9ROCmp1CZ429npvHoOm8+ggno2lS7z5qmAupgogANRGwFr9IuegA5nDXBz7zDnS7FtTuzlaWWp/rFGrTVSoqM7szHgYAKdbGC5E6QNha2PNhn1ThShUjn4dAXA8twJJBv8Anj0ev32qMAreC0EbqymYO94mL/Ubb4rod7m1KTQW0EaKi2JkhhYMTFgpMHeBEnT3eaeqr780HOn3OUyXalBgC1B1aNBNWhUQnY+ZTBEib3x1HdjM5MVCa1Okq6YWVYiZ+UkgGOcYat3iapW8WopYBCgApzwllYnzENDDQDEmTi3/ABDLfENB5zTWBcSTwk22tzsJxzvhsikq/gtSVdTralfJZmmaR8Kohvoi3DsQOotEXx5f3s7r5Rcw1Jcowp6UIKpUYoDIYKQDBG4ExJPTHpf+N9n1bGpT32aUuRIEGLx+GM3tfKZLQhp5mjQVm4nVlJICsAFYHhMxDG1ogzjqjFrr/BPNrTPJcz3Ly1QfYnNnQAArUyNZk7MVHI3j0E3x6f8Ao97qUVyiLVoKTxHTVUFl4ggFx0pgj97GX3h7Q7NBYpncrTYCW4fELTve/FM7A+2OM7E790stmKlajrqMMuZJ0hNIcGACmoEsFj3GM4Y8l76epcnjq4vfhX9nr+f7uZZQStIIeqM6H8VYY887SkGzVWGqdDVnhoNlJJNjtOJZP9KWZzSO3gUlAOkccnaecDmNhjBz+ezDXWmzRy0Ag/UOD+GEpQhJxm1ZEpuSuJfmMqKwYJTVXbVpKhni2oG9zF7egxhZnueBMv5gARyO1ySCRJFxgGpR7QWoXVqimTHhsFAm0ASDEW540x3k7TsHLsBzNMNEgqTZheD1xnlkpO4NUKMv1LYAndtgx+3UwCNJYGJBjeIFtsLGlkHq/aGEGuJL0WVhGxQsWg+xwsc7yPxHcT1ur3eRDNBnyzb/AGR4D70Wmmw9gPfAzZzOUTx0kzK/PQPh1B/8pzpb2VhjUyXaaVU10mV0P5E8ipurehg4sMH7vvcfjuPr+OPTUV1j+3QyMzJ95qFU6dWl/kqqab+14BPoCcHvH3lP9+xH54G7S7Lp1QBWpq/IFhJ/4XF/wOMduwalKP1XMMg/06v2tP2AuR6QCeh54dzj1V+n/BG6VJ6N7XP4WbEPHj5h9f5GP7/LnKneSpRUHOUPDXnVpsrJzAMFiBP75ifpjWyHbCVxNKotUcx5iPQq0OPy/wDyxUZxegaaCnqfun34f6f2fbFNSBuGX2/oY/jhy6nkQfumfyN/z6m25h4Z+BgfQGD0HCRt6gHos+bGgiDGdmH/ABCPXcyP+rpcb4c1HA2JA5g6hbfqB9QI9LLiupUIMMt/Yo3Xkd+fOJJJnFQCHYlTyO4tzDLBCj5gLcr3wwJHNjmo/ADbfYrHrYxzvYoVE9R7MR+TCZgTEzcc5YPNQ7EVBvHCxibHSw1D0kAD1JwHUqrfWkWvBZYG/laTB6WL+2GAVA3DGPVZG/VdQiRFukDmcVtXaYDIRE+cX5bE7esX2WZJwJoU3DlTI8yGQeQlJl42WIUYRoPyioJ+ErUMi2ldyW6vym3LDoLJV6rCzUiOV1ibbWABNpN4AsTywIGpm8RzmSLcyTxWP0LGNhbCFUoYgqdoQssnlTVeYBux2PObSmzp5sDBF3pq/FzgjiZhyiAPwmkhWXHNHlVdTIEMdpuATq3m54Z2AAviYLx5kflLINyZi6gaidlm25k4DLLfgUaZnw6hBSeUPM1DzMCL9LVVKaKLl6Vo8gIE/ApBBLEXJjaeW5Q7DK4t+wVz9wkjrcgkaQZJJ8x9sV0s0v8AvaczfXuPiY2BAJtO/QDFRypMy6NYAibqNwgFQAliR+R+9i1alcTrBAnURxFVAtxEWPK35S0AAm+ZJ/zjtJ8RNQGrmQdVui87E4qqVLn9g0XawVgD7BONrSeQ+uKamfBgBAzMZUEKSd+Niun2AJixOwJalqSQTEhTM6iA7HdjrVpA3gnaJ8xk5QsLCsP8gE/7tmPFsqgS0hfaPxEwaqsRFZdlEMG1GxbTqCzf4ienXAj5EKTxONNzYMXbq2htWkT8s36tAsVaqb14UHjYvp3n7NRUAUTJFuZbkuAVlrVVbaoDJIAanZj0BGs6dpaZMi+B11bq1BjYCDo1tsAJ0jSsj3t1tbWeqYApqxYb6AyqpE7idwSxO+nrqwE3aaCS1ILHAglka/mOmbGCSehZReMCTBtF1bKVGBhGeOAaHDyW87W1R0k3iOhgCv2egJ1UiupggBpLLKpBIGoDmEOpucdDg3XS1BSrqaaloOlgrWLarbgwIvxBVxZTrqqrFdlW5Mll1EC6yGnnExuWOD1D5mTRy9NRCQoLm1PxKeo8lQKfYFje69MWIdIu2qJBPimNV4UavaSen0nTLVSQNdJ3LWBC8FzIh1BUkk+wX1xU9GJPgIVU8EKRJMQSEaLhdREWAAxnLFjl8UUGygVmEgq1hLQQ8GbKBG+w9OLpinM1eIESFA1MHpgETsAym5hhuBc++JvUTUlNqbKWIZvtIiZInWpNklze2r0xPxEZXYNUXUQLqIAMkKIboo5WA9cZe6Yf0/f7lczKSyGBqAJGrmLRPTpf2I64WLDl5cRVRgUACsGBeQNMyp3MPBOwXlGFjL3DF4v7+Q+Z+CAO7/eJQ+qmRRqxBUaQWG8aiONbTpP4Wx6D2J3sWsdD6Vccww0t1Ok3WPTUOcAWxy3e/wDReOKtklAO7ZedPOZok+U9KZP7sWXHF5TtgqxWsDIMFiDqUrYh1ImQdzuIxzvHPE+aH0Ha7nvXiFfY35EEdYuCOU3+uwidJ+6fqR623HUi/rG2PLewe8Jy0Ckw0Hi8PemZtKhYKsfmBBmZ6Y7nsnvDSzHCsrU/02Ak/uxZr7JY7kg743x8RGenpia8DVqKVvyOxDWPrqFj778gBjB7S7s0Kp1FfDcfHT4CJvdfKJ6ABjzYY21rFTYm5uN5PMQbM1rsRAi2GDo0fAZgFZZZm4UeYHaXGoe1sdEoqSqSsk5wZbOUfK65lRutSdYkmBqPFPPTqfYWMHDUu8tMsVqLUouDdXBIB2uygkHmWKiBYRjer0yoGwUbMOJR6KZ4ntvy9NwDm8otQaXRWgWDT9mObFxDBvRSOVtlOfs5R+CXyf3Y78SxM2dEqytTjqGpxt6qF6Kp1E74Z6qGdSleZI2HQuh/JAwxg1u7pQ+JlqrU2JsGLAtykFL7/MG998DVO2Mzl7ZikrAEw6kJBm51KGpFuUkKcHtuX8xV59heh0b5YNZWVjYw/CQT8T6rMZ2UE+3WqpWqoQp1dQtQT71G1SFHQCPfm2XR7bo1IUOEM2St9ncjzMxJR23sGbnbkT/1l6fDLwTamReqTzKGYSfT2vLDeMlLadiehjWSBKG/Cvhkqz3g6VIYAHYmATt1ArNCm0xUFhDahpAB2pqw1KAbyecNuJLWfrCGdaCYhqlM6Y5BFUypkWhdIN4hZJj+rI2nQymf2dJ+AmbajJ0uTHJuK1gog2IVVq6rMsUgGRFVACOFEB1LcbsY/jqFGaUnipqCu5Rinhif+Ia/+GZMb3WdXLPTa+pGYS1W4sSLKw8wmNjxGALbxfPEiXCug8q1ACzkDm4hufEZgA6R6OgI0spTYLpJUfAlRdQJ+dikyLc1At8ouyZVzem+sAyzUn1Ox3AA846yR1Y7KAszVVgAQ6O++kCoSpjSNJ0karEKDcaeRAND5YFiFKPonQk7RdmbUAGiJJEyR8q4YDmu4IDKutrqhUAILXOxkgfFsBqPLEaebWSRqCrcsrEa2MwADDXvHFIXUTBnE6uarL9mXYk8TmpxqB8QAYEFb8REySFHrX+tI4JeiPDUwNDGmzMQJEcSAkCWIA0rAHwyxWWHtCQC7qS8yalME6doEAnSSI3vpgWBJvWqJJNISp0qtN5KkXJI41sfS7RyWMBs1KdfiMjtddaSFGysDTkiwhBoERPyk1t2TUjRSC1GJhtDqxEG1MAHUAI1MY3HRbqkPmYXUy9MyutkjicsobY7SpvB9OJj7YQo21KyEQRTTXp26h9OoCZO+pj7gZ71WB8IMyql2Ljp5nKteLwqnqo3Y4nS7Qli5RQiAR1HKmseUsWvtE6iRAILruHME1ez3Fmp8beZmSIG4UvHKNTGeQ+U4ro5os8qz+HTW0tqFhwnQ+pdTOdQHK82BxTlc8FRmBemSQpYEmSblRpglj5iYsANtQDGf4gXCjXSZSYLVFW7QC3nAfhDACD9eKMFBaBCsJtT4mi9OC0D/dstlJkmLlh0sqtFdQbTGlQaaipynglXS2/iGXvI+YYKq1UJLPRKoogQ7LaeFeLUJZjePvHlGIrWpyaut1bVw6kDDWbyCpmFsfLuUGGIzqnZ8KVHiBnMNNMk8LeQmmXGouJP7q9cN4B1CmtVCqA6oqAExeowV4mSNK+gXqcGfqkISrUyXlFh9Ji4qEa9Jn4Pq+IvlqiUeJX4zckalCLsJuvE35IOpwr8wop/WcyoqOwcA2A0mJczAOxUAG/Ow2Y4HbtTgTWiGSxgALw2BYkCZJGn0CTzBxZWhFRVAU3c6JSNUaRwEX0qGM/Oo5HE8xmoZPELMAqFkbS4AgELxqTdIJMzLNtgryDYz51BVOqmQ7CAFJ4TUAAS5YSFaLLvblhYg7hXJdaZfTNg9M63AN4ZlBGok8NiI9QsA9np8zAjfYDf6D15scc73s7mUs4C4Ip19hVElXiwRxcuB844h94Qp6jwpBIF92WYkcmF7J1XlM7QRQzc5jlqj/pQf39OfN1L6HgmYy2YydZqVRCGF2ViCrDkyNsQeRFuo5Y0cvn1qDSo2EspO1wALGCJ9D+OPVe3ewaObpilWQkfBpgVEJ3cMRYkbgiGtIAjHjveXupWyDqSdSFiErpYE/KQPI8XgkgiYLC+OXLgT2B2/ZnfR6Y01g1ZZAFwrqo5ajdx90mY2K463K52nWUtTfWBAYLZxO1MpvTHuL8pBv4vkO8G3iASPiAj6ECJ9/yxudnZlqRFRDoeJDKSfNc8zIM3BJBJ9cYwzTxaltAeoJWZSdLaYsSLoomQsXDtPWf4sFqRoBXRJlVEkNOzMo4h/wAJNpgC5PMdm980IC5gBCLK4H2Znm9MSVPqJXaQoGN9tpDSrCTV8wcHkh+IGPrF9IEDvx5I5NxF0LK+XZZaQQd6oMoBtpUr+EWPIAC5EZ9Im6pyUGC5FiTygbE7DYAmTixMyUhwSg+FQfP1LfMtrki8QLCVsNZSwDrprGwKLqCnZZpzZgJsvltwzIGojCz/AGJSfdNNRj5aQiAbwUMqSbQo0tG7csZ9LsuvQJFCoHQA/ZpcREsPDeVgTdqc8+Vz0tbIMq8BDBpBqqwKDmV1fCIuxaCR6eYIpPAll3dzIBg7nmEBiF3JItqgLi8EJbjp+QczRk/48m1VCugGw8s8yabHX6niJNhYWwdQrCrPhurswJdpIKjmChAdbbnTccKyJ1W1EWoYKqUQXZxJAkcRYcQJMBUUxsIJknFzXYCuW8JygUavtQDABt9qPKTsBp3NmOJ/98f+y/cNM18vmyoOhmSkpggR9ox3BUypYgCxBCKOZ80mzyGKlWkk/CE4OEE3KmaZQHYFRqIMmJnBqZzMUiBVHi0xsasuD8RC1acE+oLMR0GCKHbyMTUYVKbbqzrNMHbUGUTCgcIamoFrkCDpDiMcnT0w5WajZZZISr9s/KqCjDVuuoal8Rpg6mBEx5m4aMx2bURQgQ8fmf4DEEIHHDoESTMEidlBxXQGmnrUh9c/aI2tQDuA6kg1Gm4mQDG7HS/6y9HgpMy1CYcoSLzakI8xnzdTCiwOroXkyRg5tTpNw7ltlYgXdgRHhgTEjYFokxiJqLUcDQpVRuZThB1O7abAGbgCfKBJiSKvaAP2bU0qMSA7U4pszTZFKDS0GL6TqbqFU4hWp0SDTSrpMjVrUkMREIKlMEMFaRdVDNe/DD+QgalpZ2ZWYNdg1RQAsbuSswVWI4YUkRsoI65QhDoAqMw4inHpWfLHmBO5JG0AbtgvtDs56aQFJTepUUh0LLsmtZUBDvMEtJ2VcCVl8NfD+M/tD02IpDpG7fe0r8BlryF6hDZ+ssUFcu0wytFQauSAPICr1ECdR2AOINm0dlpCkhE+amzUtRjiqXDIFAUkcAhQTaWxE5tqdMAmWcTDQwSmfe4Zx0jgj/UtBGUUmYro8Q6F0GSVUy9mnhnSDBubbK2CvILJPSo1iqU6jIFBjxKdo8z1GZCSJ0kmVEAAchhVOyXqsBR0ui8KlWD6VBJLuo4wSdTtKgzIGwxUlEeE5RhuNZbghZ4EBJKnUwLHi2QclY4hWoGnTuL1N2sQFBsgYSJZl1EAzAp9SMHow+Q+tzVFOnqpxwIrErpUSS7j/mqOdhxcow9TNtUdVRQwnRTDCCZgaiRBDN5mMwJ6DEj2rVp0Qust4l9LxUVUB+VwyjWR08qT8YwqfaCLS11KKhn1Ipps1M6Yio0NrUXOgQP9QWjA/QZXms+jvpVXKgBF0QSwECVVrgtciT8V74seoi1yfFChWIJQsnCltCMLRC6ASQLA7Xw2USiA1VajUyOFPFQwKjAkENT1ToWWnSvEac74jkOxGLagq1qdMayKTCpqjy0yqkuAzQplRw6jywrQ7YWMzVZyayhwJdwyK9t9IMFgGJVReYIxRSzSVHLVKYMTUqFHZSYuRpbWOJiEgR5htGMmnl3q1oLfaOxLObFSSS9RuYgamPoDi3O9qlmcqSKZgKjANCLAphpvq0qGJB80nBy+AcwdlPCq1JL1Bc1H1ICCBLNxIedx5edt8LAucrCkWpaLlFWoQxEN52RZkAA6FI5tS3AMYWK5bHzI9cFQggiReRHmY8ieg/j63OJVEDDUsBlHEJ4U+8v3Z99J62IrPO9ubczPIDf+vOBiK1isMCVAuo5nlJ9ORO3IDpyFlRAg8l2Lc2PQD+X1Y7DA2apJUQrUVWpMP2bXDjqZ5c9ZvPliJXRzFIEawtwADT5JO0jfSeQtvf1DckG/FUJ99J2Fubco2X3sGnZL0eR98f0ePlpq0Az0Y1MpvUojeTzanF9USB5gLM3M5DtRqdhxKblTt7g8j/Hnj30tpPDeoTuL6Sem+pzMTym0m+OE73/o7SpNTK6UrbtRECm56IQYSp1XyE2BBscp4kykzmqOaDrqSOpF5XpMeu5540uyu2KtDyMNJMsjgshuD5Z4SZ8wIbHEy9JyDqR1JUggqQQbqQbg9QcbGV7VVxFTSrEgavhYfnpP5eo2xwyxyjuP9lUenZDvFTrMYOivaA7CPem1gTyAOkqBYHzAs0ypNNfNcO20R5lBOyj4m5+2/myCJEAzO4i3M+v1542OzO9lSkuhg1anYaZAdAPKFqm8CZCsCByCwDjfFxTWpfUTSOwpVWVopNpgS9Ty2FiW6IJst97gsYEzm6dWUKlFHEaiAAGBGupT2FzYKbaoAYm4eWzC10AosIgO6twusCS9Rdwq3grqXoSxuxXWRTTy7y1pgXqP8qgcvhB5kme+LjNWmQ7Rdmuz2K/ZFWoi5qAyBa71balMTYiwssmSwD8ZFOmIUXvAkgXqOdhAn0UdZJNq5lg6rQLgzZllWdrgH0WCYU2AkndiCKnaFNlKON41VqIUaiCTenZWSY2KliAekXtC0AfrBHBRm5iwM1W2EjmLwFO0km5OA8/2dQaAy3HmdCApPQJ5Co+YaZMnaCdqr2S1NGNMipEq7JvTW8oy+ZCR5iRAuoN2kADwlFQgajemDBjl4pHSQdIO5BN1WGUoQydVf8i2jJq9kVKL6qR4wAfsm8KqI4gGUX1bcILxbnbFVDtt6ZIdUYgaSR9lVSd9ho1QCL01YTOrmD6NAMWLkhFux+IkyQgn42gmTsAzGYg2u7VmClFqFuFUja2kKjWdQBbzcpPM45nwsoflS+o+fxBstn6Wk6X0VDwgVR4ZUGx0tJpsxuohpABOkGIs8I0QCRFRh9mNtK7GqPrKqRz1NySRs32ZSLEU6hA24xqRrcRVgNUTIBZTIgkiYwMaFWgGILU6RJKgQ9J+UgQ1KRpIsAwuCQRifeMmP82PzHyp9A/JVDR+2UlWutODBkWLGN0TYA2LxuFYYuy/aOoM9enTqqvNhod2MlU8RIJm7MWDcIPMicl+1df7RLgBQ1LlpG3hMYAH3X3k6STgqq61IWiwZUBhIK1LwXqNSbjkkCSoZQAgnhv0wzY8nRktNBQpUa7s3i1KRMu5qKHAFtTa0A2mACgElV5jEc52bVc6qaa0ACqKLCqFUGFWVJ/FgJZmMSTgfOKaQ8H45DVfRhdaZ9EmT98kfAMRyhNJfGBIcytIgwRyqVZ3BAOhT8xY708bb7E+o2eIUCmpBVCSzKZD1NmYHovkX0GqOM4QqGjSlSRUrbEWIpg3Pu7rpH3UePOMF5PtBqjfbqtVFWXd1+0CrY6aq6XLElUXUx4mXlgfNZihWJZi9BjAiBWpKFAUKpXS6qqiANLWAOH5MXmV5RzVZmqgMiLqZohrAJTRWWOItpUapAAJjhOB69dHIJ1JChQANagKIAGzXMnYkktuTjWzvYlRU8GmBVKnXW8M62D3VVan+0UIk7qLvU2xndmqaZasRelGkH/VP7IEfd0tVI/3Y+a6TT2h0+jF2lkyHFFCreFKEBhJc3qkqYaS8r7Io3XA+bp+GiUyIdoqsCIIkEUR1shLx1q9VwKR7/xP/tiR+I9caXaFVqZWgrcNIFXEBlNQnVVJBBBCtwC21In4sOmqQrvZOh2vWWgzNUL6z4SCpFUaQAax4weTJT6RUccsLIZqmzlqmXWKQ8VjTZlB0kBVKNqU6nKodOnzE8sQEVabM66RRQBdHCdT1D4aXleJ3qEnTMIx6DA5dPBZEYgu4Zi66QVURTQFdWzOzEmL6PlOFRQxoUqplaxDOdqyFdTMfnp6xLMZuFEnlhYsyHZ9SkxrMlqVPxUiGBZ4WgwKzbU4qT0QnCwnb6Marueg92e3v1qjL3r04V0ixny1ABuH5gfHq5aZ1STPzOTyvHoORYddl5enlvZvarZar4y3YAhkEksjEal6yetoa/LHpuXqrURTS8rrq1NAMc1a8JpPCy9QQeQx53D5eZU+pq97LaNUqw8PifruOpAncHmx9Y2kzr0QVmiLbNBkpPwgmOA/PzFrDcffhS87naRzmfKg3v7noFSzBRvs4YmxkT4nVYPwfnzMbDpolA7HTwpdjaR620pzjlPPYQDxVM2jYjVsWBsvIhT15FuWw+bGlmaC6C9G4PC15KT8APynk/xC22+e6+H+/wD/AG//AN/+z38tJ2Jowe9HdKlm0ipwZgRpqgSUAHkqjdxtC+ZBsb6MeS9s9i1crU8OqsTdWF1qL8yNsy8vTYgG2Pc1phRqYTPlXm29z9yZ9zYHcgTPdnJmlKVwHp+ZibaPhDIRdGgaV07wAQQDEThe0NM8ZyHazJwniSI0nkPunl7bY2stWVlmmbTcWBXe5Wfc/W2KO8/cyplJqITUof6kQyTstVQeE8gwlW5EGwwaGYZGBUlSOfvvPoccWTFfkyjqVzLBgynSwJIaWkQY4Ygj1P0x0OT728Jp5nnGqrTXiJ6VKQADKCCeCDIkq5Axx2T7VDQG0ow2MDSfX0PvzjBL0ImdRLcgb2uRIsOn8L4yi5Y34C6HoCkCkGpsrrUEGopJEbmkCQCptxAgMdo0g6l+zAP+YbqP9MHZz98zwj4RxblccT2XnXo8VNynzaYKmDYOpBVhcWYH6HHTZLtujXINVvBdiSxuUaTuGa9Mk245UG+oARjvx8VF6lolx8AzJ8BFWWGk8OklSzCOEEXCiQWIvBA3axFPtAV2IroJgk1khGULuzqBodQIGynyqGkgEbOU6jVAuiDZUQDZT5QvUEmdXxEkkknA+brBQaaEFZBdhs7DYA80Xl8xloA06ezUiegbmckaij9XIq00BOlQRUWY1PUpkapJAll1CAokADAdUeEpX/McQ5+RSJ8P99hdvlWFsWbCyXBFYxqB+yHVlN6v7qG33ngbK+CqHaHjOErUxVLW8QEU6o5li8aWAAJOsGADxWw9r0Foz8tQBlmkIo4osWN9KKfmYggcgAzHymaauecuX1aSflJVQq7KL+RQIAPIXk6p2M12cKwVcq4qol/DHDVJMaqppnzzAAK6oUKI80g5Wh4Y8ZhdTFNWFmcRxEH4adjB3bQsebDUkxVRTn8sigI6stU3qGlFMqTGlNGkprAgvpCQWCzIY4DTsbxPJFVReI4xxDjKtYAFgvAzSSt+QT8ybzuTLG/X5iZPqZNuIYJ7RPhr4ES0hq2x4x5KM8xT1X5GozfKI5snB459NPyKWRoyhnKiyrMCASAlVWZlgxYsRWS9/OBPwnldV7WSqZYNShQAADUpqqggRpHiqOfkeSxJNzgvI66pWkSrLzNQFlpoolmnzoirLQpX4Yu2B81l6TuTSZ6QM6VqDWCJldToA4aNMjS8dTjD2efF8L5kPmi+pdVUeBFMq6GHq1EOpVIJWmhInQFEsZiWe06BFfZ0KWrMJWjGkHZqhnwlI6AqajctNNh8Qxn5zJPTbx5YRtWpNZTsftaZ4T7kc5AmMWf4rUhUfRVUEvB+yYEgBiKiDSWhAONHsD1xUeMXSaoHBdip3MySS0zq3aSd+uom/v743O0e2aiaaLFawoiH8YeL9obPDyKihP2YKsLUmPPAXZ2bo03DljTdQTSWqAENQRoPigmnC+fi0AlF2k4Er5ZkALAhTcMbg2kEPdWMXkEzDbzjrjOGTo7IacTa7MqUCWrGm9DwdLCD41PWxikNLRUsw8QjW0ikb9QU7GZyPAqU655BXioZO5pVAtQkxJgHc4j2onhpTy8QR9pVH+8qKIQ+qUtCfvO+BuzsmtWoFqfs7vUPSmg11D7lbD1qDFJVtA/AJ7TTwqdOgQQ37eopBDAuNNJCNwVogtHJqpGAshkPGqpSJ0hmhj8ouaj/APCoqN9Bg2r3kruXLsGDMT4dRVqok/CocHQBIEKR+zwZlMzQ8CrVek1HX/8A1w1Fi0h1D1SKVRrFaYVTFS4qEADBbSDTZido5/xaz1gCuppUCxVbCmk+lMIv1OFgr/CA5+xrUqhJ8pPg1JvYJUhWgnZGbYYWHzJaDlb6kFiLM0C+0f1nHQ90e2fAY0ajBaNVhGo+WpyYn5TYMbwQrW03wGa/M2Jvt6QOdj+eHe42FgeLc73gcz6bSMfNRk4u0bJ7PVaqGdCg73mxJHNugG8bDc9cUVWAGlTM2LfN6AbhZ+pO/IYxe5/bzV6ZoP8AtUkA7moikhVJBu6abjmoDG6nG7UOiwPHzIvp6gHm3VvoOZx7GOamrQNULL5g0GkXfYg+UCbqY3Jj2Xle4trZJNHjKCUMQh5GSIY/JIsw8207nAqoFAZhM+VPm9T9z2u2wtJxPJZpxULyDI49XlK7QwHw8lA5wBi35CQK1MuxJPqzEWA22HLkFHoBimvVmwsouJP01sebHrsNupOv2hl1emHpfsgbg7o33/pYNyFud8+oPCv/AJhuB/p/ePLxCNhsNzeBiouxNA9X7MEQNZBUgqCEDC6lTKlmG6mQB6nh4Lt/9HviB6uTWCol6AmLmB4RPxH/AETe3CTGkdtToFzA6EljMKPiZvS+28kRJOK85VBAVf2YuJ3c7Go3U2j7ot1JcoKWhJ0eIRFiDIseREfwPLGhkO1mpjSRqSIjmo34SdrmY2OPRu8PdSnm6ZquRSqzpWtBY1CIBWoBd0UEfa+ZZAOrYeZdq9k1ctU8OsmlokbFWHJ1YWZT1GOPJj7MtM3svpdQUgweYgD0I5QBttE3OJvWMb+Yi5t1ERcnpykTyieYy+ZZGDI0Ecx/A9R6Y2sn2olSBUswmOYabBZ5D33EiTtjllja31CrN3srvJVoKQDqS66GNjrWCFg6kJ2lCJBEyJxt9n5mhmHCqzKbzSaBUaBOik0aHJJieEjfQ0X5F8u0XBF9ttoBtvMkiPUnbEkgC8cXoIkj8SRYxiseaWP4Qa8TrczXLMSYEcOkWCBRAQA7KotETuSJ1TbmPslNPao4ip91TBFLnxGAz9IRLQ2MnI96TSI8QfrBWNJYzUUnyQxtUC8LaagYSB5eZ1CmKyl6LGsJ4oB8QEn46ZlpLHzDUpOzXt6eLiIZNdDNxaGyuW1tBOlQC7PvoUeZ97m4A5lmUTc4PzPeI1T9tTFRIhdTEVUUCP2wlmNtR1BgW1HpgbPHw18EETIaqwM6nEwgPNadxOxcu08IwNlMr4j6ZCqAWdiLIq3Z45gCI6kos3x0UntkbWjaynZSkCtln1vcUqVQLTqa1jU4GrRV8PUCNBu0SOHHNV8mUYqwYFd1eQR11A3HOTb4jN8GZ/MeI1l0ooCom+hV8o6FpJYtzdiZtjS7K7TZg36wFr0KQECoNTam/ZJTqecSQSQSy6FNr4W47Hp6M2svg0vD/wAysA9SRcJ5qdM9C37V/QUwTjPXab3+p/8AbX9eJvTHQZnIU8yxelWh6jFjSrkKSSZOiqB4bg9DpMADFFHIVMsXq1UZalMhaSOILVTdGgzqWms1CeIatOGpfUTiwbtHMGhFFGKtTJNVkJBNUiGSQbrSX7MCfMWtfABqK54qY1SINIaGJmIKgaG4oXyrJBM88Vc5k+jH6mT+bm/y2xodkjwlfMER4ULSU7Gsw4PSKaTUNhxaeuJnjjJfiVgpO9AfaPYzJVemtZaz03IgHw2keZQGMMQbHSzXtgFdVGo+jXRa5dQxS8gw1MjS23lcfyxN15bg9fiuYJ6yZY+awGNPsitK1GqnXl6NMko/ECTwUEUm6FnOrgKkAHbHFPgq3BlrJszaufLkmogqMxOqpTPhu03ZtLaqbXJJ0+HcjbBNGtTFOolNx4tRlUpUHgMEQ6ygDnQxeoFkI7cKLvOI03pTcNSaL71EhRxAW8VFkxYVDPM4VTJMV4tD05gsreIo9G4eEzFmANzbGLy8Rh+NWjVRjLp1A69I0yVcMpW5VlIPU8Jvt/34N7emn4dCL0U4x1q1Iq1h6kSlP6YHDmnAp1QoUgrTP2qb6uGm6lABAMCCTsDiFfNh2LVUKu7Fi9Ng4JJLFjSdtXmM2qESLADHTj4yE6vRDxUDpR1MEkQxgk3ECdbesKKjR6YWJZipSpo5NWdS+EuifEXWIZzTqBWhaakdCXADHCxtLL+kI41X4gzMsWawgRcz1jl6ifrGLUWw9Pr6wI33/h0xUvFxD4uW239BbDzc8/4XiR7R+M4+efgNjszU3SsjQytNPSoJBEn2A5H0JE3OPSOxu06eYoiqANQ4XpCYRwLg9afNbyRY7NHmlc6iAFmSZ22tsIt5RIj+WDOx+16mUra4Y0yIqUxYMovIJ+Ibr7RsTjfBkcHspHohQuxJN92Y2AG0noOQA9AOQxGs4jSshRe+7HYs38I2A9ySQ9ZXRTTINNgHVh/mTs5/MafhuN5xDQEAZhLG6qb+zMOm8D4onYX9ZO9iaHymaOXht2YQEOxU3l/f4feTaJszXZwqjxKPErHiDG9NtyHJ+Hc6v7OeUZ25szH3JJ/rvPL6WIo9oeA0U9LcnJuKm/B+4BMHmb7QMFeHUPUDzZAGhPKDJbYuw2Y8wo+HpMm5sLl8rMsxIpqYYixJ5In3zG+wAk2Axv5js9Ki+LSbTT+MG7UuoI3YHl1t64xe0H1QANKJZV3gHct1LEST1jkMXGV6Ja7gOarlzqNo4VVbBQNlXmsdDuTO5xXmOzadXLsMyuqmSRTQEK2sRqemxB8PTsxAIYwsGMFZfKBpZ5WmsaiNzPlpr1ZuR+ESTyxTm8wajFiAAAFCjZAPKg6oOR6yxxbSeiVrZ5l3j7oPlZqITVoTAqAXQ8lqr8Devla8HcYwlbrj27s+hdnYxSQRUiDqDbUYNnD7QQQBJOOL7f7iLUmpk1COb/q2okN/8F2uT/u2Mn4SfKOaeJraLTs5XJdsFOFpdIuJgjeIPpJ36nbG3l80HBKN0FjB4rXAuEUDnboLg45J5UkMIIMG0EEbgg7GeWLaFcqZUkEf3B5EehxySxp9C/U6RqLap4QoMC8C0hhJ3tvvEe8W5XNlHV1bSwbUNBIIP7y3HMWI64zsp2or8NQ6SfiOxnr0J946YLNMKumbnnBHID8DHPrtjnaa0wo3KXeJGkVlIYGPFRRckeZ6Kwp3/wAsq28q18bOZASgFpsHVzqeop1KSpOikGtdfOynSzMy2IAnh9AQALTkxMnawEGJubXm2DMjn3ptKOV3EAcLCLhkMq4nkwPKNzPVj4qUOu0S4pm6lIswVVLEkAAcyTAHoSTE2PmONDPkLFFCClOZb/Uc2qVPxGhZ+Eb3wJ2N3hpTUJHgVQmlanF4K6+FmWQWpErwrqLKC0cOJ1qBQgEEEiQAQQRsNBFiOWpSRM49LHljl2jLl5SNGg1RwijUzEKF+Yk2n7tpkg8IwXn+8ZU+AipXy1MaFWouoVCJD1FI40Lsx0lTAXlviHj+BRNTapW1U6RHwrtXrD6fZrF/N0xg6gBtAFrREgfhIFrwZONKUmJujbXK5bMGKLmlVawpVmlGJNlTMARdoAWosmIxX3lyTUWp0GVlSktmKlfEd+KtWU7GfIsHZRblhuyQaKVMzsyHwqM86zrvMbUqZJvI1Fb4F7O7wVqI0Iwel/o1R4lNuQ4DsSZOpDMDCp3oNVszHXefXV+HEduQhRI5741O1JpUqVCIcxmKwv53EUKW88FMzAJuzY1ex6GTzL62VsuKUVKis2ugUVgIDnjpBmIsZtMYy+8HZOYRmq1l/asW8ZSHpOzk3FQSpAEgagDg5rdMXLSsxiLWv/ODA9OJr3AtjY7OJoZarXBIq1T+q0WFmAs+YcGZ+VQQbajGMoISwCrLGAo6k8NMDn62J9saXeYhai5ZDwZZPAmbNUPFXc8vMTuOQvint0JeIIe05nWofnqEU3M8KyyrBJuZdGPU4VGipZ3pOxIVn0MIaF85VhqRgekqTYADbATHaPcD/pQD+Nj9MGZPtBcuAzLrNV/BgGD4dIBqrTFpqMgGoEcLjHLxHD43FuqZpjk7Nbs3u8a1NVapTqU2IqGmU1gbSA0jSTOm3UThYP7K7cyy1iwL0tQjVU2ixuyyBB+Yct8LHlqE46o9BctdTnaycRVdM7WHv69eeK2BFxBE7Ha28k/lyiN8Gf4bXmPCrXt+zP8ASf7OJP2XXJI8JxEX0MZtfcECB/fLHNTOWgQLYzaRBE322Prc4rq0BxKJ1EGJO9rkibEsB9GO3Ilcg6yPDqyRYimwJt6cvU+ntibdiVhGmhWckTqCORYQDtxE3w0mKtGn3F7xCi/gVmmmxmXMLTqMs3JM+G7WI2B0n5p7jMUmLGZLEx6ztEdeWPLM52JmBcZesBJ1FkcSSOdoC/W8xjvu4va1WrSNKqlTxaagJVdWBqIBeCR51Fp3K33BntwZGtMrqaFYaAVBGoiHYchzRfS3Eee2wuJTyxdtIA+uwAuSx5KN59vTGk/ZrkwEc3+U/wBIAw2ZyrIDTVGPzsFaGI+EW/Zg7dTc8sdqZNFNDtQ0WApeQWOoR4vJi/S3lHIRznBWb7MSsviUSFT4w29Hmbc19Bvt7Zydm1SQBTeTYSpH4mLe+C6derQcCijEA8RKGKx2INpCDZR7nngfkHqZHaDgkKoK00nSvO/mcnmzfF+AwNl8m1RgqwLE6j5UA8zk/KOY9Yx0uf7H8RPFoo8GzUoIamfujmvQ/wAtsztHIPTU0UpudjUYK3GRcIpA8i7n5m9hi4z7EuJl5/Nq0JTDBE8g2LFvNVP326clEYBSnqhQJLGLfETaFHJjsMGPkasz4byfutH1tZuZ/uTaOVq0KesK/jVJCSjTTXY1GgWqNdV5gScbWkjOm2YXe7u7lswdDkrmEAVs0OLiE/ZuoE1EQQviecafiHDjy7tfsStlX0VViRqRgQyVF+dHFmH5jYgG2PWD2dU/0qlreRpHptccz+GL8l2C1cNTr0mOXg1KgZGgAfHSNitYmwgzeDItjDJiVWjRS7HiyuDjQyHaDU7br8p3HseXttjV7w9wq1AGrSWrUoc5pkVKXQVVHp8Y4T902xz4yrCJRgP3T15nHLKN6kaI3ss4q3SeUg+bmSY6TbngmpU0ArqAJ3i5vfflf+74wKVGopkK4jaFb+zg7L54nhqU2HLUqmBe5YR+YxzTxNdOgVZd4RfV0JhmI35xa8E/1xrdm9q1UZqdPSaWok0mBZSebfcJkgMhV79MDP2dUiFpuwmZVHIiRzAvOoRhv8NriNNKoN5AUk2gAbSGkiR0xCvsKqOhzGeTNODTbS+laa0XhYCiyU3PA4mW0tpc3jUcDJkXNQU1Ul9QQKZDaieENIkX4iGBG2MWp2VVZSTTqRyGhjqjzA2vP5yOV8bXYvaOboU9VWlUqKqsqa0YPTDcB8KrBZBpJADBl6DfHdi4pxVSIcLL+3MwutaFMzSoKaakfG29etb5msCvKLWxleh577RMX+6dKwORvjTXsh3GqitRwBPhtTK1QBtqp3DDVcvTJ9QNsW9kd3nqVgKiVBTALVGKt+zTicSRu5GkA9cd8JxcbTMmnZHPv4OVSns9eMxVF5WmtstTPMA3eCDuMBdm9q1svPhVGQN51EMj83mmZR/l64u7SWvWrPVak+pm16dDcI2poIEgARcSCBgVez6kT4dQrzOkwQt2vGkyx5wcWqrYn5HUdgZ7LOWzNWkuXbLw7VKWo0S9SVpk5e7B1s0IfhJ2tjEzvdmsE8RSuYpHetRbxAC12LgfaUzHI9cEdp5SpSy1GhofWZzdcBWszCKKH4hC8rwT6nGVk6eYouHpeNTedOtQymTdySBpaBaGGIiu6ZTfZgTPuwE8xHM7IOhPoQMBdt1B+silP/8AnUURBsWWTWt61We4NwBjtE7X1lquaysVKS+MK9KmaT6gwWj4lK1OqWdl5r1mAccBW7CZGEMMwj8QemryDO1RCNVN+oP0JF8Y5pt1EuEdWiz9bKmGVmXqLx1t6YWLxk6sE+G//IZ/hh8Yln1H2nnfBpPV0u+hS2lILGLkAEgT9cY2e75JS7NXtDw3ZGpU6opgjX9rohek8Yxt9oZIVqT0yWUOCpKnS0HeDyxmp3TojJrkyajUU0BZeWApsrIuroNIHsMZmhhUP0p5epUdaaO9Om9BDVkBIzDFA4m+lH4G9Z6YL7ufpBpZ2pTp0kcF1qudVtC0mVVLDf7TWCvpgvNdwso6108LSlemtJ1ThWEZnXSBZTrctI54pfuFRU1Wy7PQqVkpUmqIxladLSNKQRoJRdOobWN4ggD96O+yZFtNSm7TRaqhWONkdE8JR858QEemB8p+kWhUqAAaaWor4rMAvDlhmXMX8qsAZjGx2r3aoZl6FSqpZsvU8SmZ2b16iwMegxnZf9HGSSklIUz4aGq2nUYPjoadQHqNDQOkDpgAtpfpAyTAEVjLNoC+FV1EhQ8aNGryMGBiCDh1795M6gKjlkcUigo1tetgWCBNGpm0qWgAwLmMLsruPQoPTdWqs1IsULMLak8MghQAeHmZM3JOKMt+j2hTWEqZgEVTWV/Fl0qMGDuGIMlg5DapBEdMAEch+kXKu9RHZqRRnALq4Vlp0xVZtRUKp0EtoJ1AA2xf/wDyBkoH2rambSKfg1fEJCh58LRr06GVtWmIIvhN3ByrLpcVHBeo51VCSzVaJoVCx3MoT9TOBM1+jLK1UKVHrPqYM7M6szwqooJK20qsBlhhJMyScAFqfpEyyioapaktOu9DUUd1JQqNRZVKqDrHmI59Dgur35ySkg11BAckaWn7Op4T20zIqcMbnla+Ac5+jPJ1JkVFBNQkK8A+KVZxcGOJAZWDve+Ca36P8o9Y1ijazXTMTqI46c6bfKSSSuxJk4AHyPffLuEBJDuW4VV6mkJVajrcqkIpdSJaBM3sTgzsTvRls2XFCprKAE8LLZp0sNQGpTpMMJBjfAWX7iUKZU02rU4BVtNT9orVXrFHkGV11HiIMMRMHBHd3ulRyUiiX0kBQrEEKoJIUQATvuxJ9cAG1GFGHwsADRhRh8LAA0YUYfCwANGFGHwsADRhRh8LAA0YUYfCwANGFGHwsADRhRh8LAA0YUYfCwANGFh8L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66" name="Picture 6" descr="http://solar.georyt.pl/sites/default/files/images/1_mw_wierzchslaw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38693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995936" y="1196752"/>
            <a:ext cx="62646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Photovoltaic</a:t>
            </a:r>
            <a:r>
              <a:rPr lang="pl-PL" sz="2200" dirty="0" smtClean="0">
                <a:solidFill>
                  <a:schemeClr val="bg1"/>
                </a:solidFill>
              </a:rPr>
              <a:t> farm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2100" dirty="0" smtClean="0">
                <a:solidFill>
                  <a:schemeClr val="bg1"/>
                </a:solidFill>
              </a:rPr>
              <a:t>in Wierzchosławice – 1,0 MW;</a:t>
            </a:r>
          </a:p>
          <a:p>
            <a:endParaRPr lang="pl-PL" sz="21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 Upper </a:t>
            </a:r>
            <a:r>
              <a:rPr lang="pl-PL" sz="2100" dirty="0" err="1" smtClean="0">
                <a:solidFill>
                  <a:schemeClr val="bg1"/>
                </a:solidFill>
              </a:rPr>
              <a:t>Silesia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Waterworks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2100" dirty="0" smtClean="0">
                <a:solidFill>
                  <a:schemeClr val="bg1"/>
                </a:solidFill>
              </a:rPr>
              <a:t>in Ruda Śląska – 311 kW;</a:t>
            </a:r>
          </a:p>
          <a:p>
            <a:endParaRPr lang="pl-PL" sz="21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 NG2 in Polkowice – 100 kW;</a:t>
            </a:r>
            <a:endParaRPr lang="pl-PL" sz="2100" dirty="0"/>
          </a:p>
        </p:txBody>
      </p:sp>
      <p:sp>
        <p:nvSpPr>
          <p:cNvPr id="9" name="Prostokąt 8"/>
          <p:cNvSpPr/>
          <p:nvPr/>
        </p:nvSpPr>
        <p:spPr>
          <a:xfrm>
            <a:off x="251520" y="3645024"/>
            <a:ext cx="48245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 82 kW, Łódź, </a:t>
            </a:r>
            <a:r>
              <a:rPr lang="pl-PL" sz="2100" dirty="0" err="1" smtClean="0">
                <a:solidFill>
                  <a:schemeClr val="bg1"/>
                </a:solidFill>
              </a:rPr>
              <a:t>Specialist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Hospital</a:t>
            </a:r>
            <a:r>
              <a:rPr lang="pl-PL" sz="2100" dirty="0" smtClean="0">
                <a:solidFill>
                  <a:schemeClr val="bg1"/>
                </a:solidFill>
              </a:rPr>
              <a:t>  in Łódź – 82 kW;</a:t>
            </a:r>
          </a:p>
          <a:p>
            <a:pPr>
              <a:buFont typeface="Arial" pitchFamily="34" charset="0"/>
              <a:buChar char="•"/>
            </a:pPr>
            <a:endParaRPr lang="pl-PL" sz="21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Photovoltaic</a:t>
            </a:r>
            <a:r>
              <a:rPr lang="pl-PL" sz="2100" dirty="0" smtClean="0">
                <a:solidFill>
                  <a:schemeClr val="bg1"/>
                </a:solidFill>
              </a:rPr>
              <a:t> Centre by the </a:t>
            </a:r>
            <a:r>
              <a:rPr lang="pl-PL" sz="2100" dirty="0" err="1" smtClean="0">
                <a:solidFill>
                  <a:schemeClr val="bg1"/>
                </a:solidFill>
              </a:rPr>
              <a:t>Warsaw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Politechnic</a:t>
            </a:r>
            <a:r>
              <a:rPr lang="pl-PL" sz="2100" dirty="0" smtClean="0">
                <a:solidFill>
                  <a:schemeClr val="bg1"/>
                </a:solidFill>
              </a:rPr>
              <a:t> – 54 kW;</a:t>
            </a:r>
          </a:p>
        </p:txBody>
      </p:sp>
      <p:pic>
        <p:nvPicPr>
          <p:cNvPr id="40968" name="Picture 8" descr="http://www.mrr.gov.pl/aktualnosci/fundusze_europejskie_2007_2013/PublishingImages/Centrum%20Nowych%20Technologii20121001.jpg"/>
          <p:cNvPicPr>
            <a:picLocks noChangeAspect="1" noChangeArrowheads="1"/>
          </p:cNvPicPr>
          <p:nvPr/>
        </p:nvPicPr>
        <p:blipFill>
          <a:blip r:embed="rId3" cstate="print"/>
          <a:srcRect l="8437" t="8277" r="13939" b="8950"/>
          <a:stretch>
            <a:fillRect/>
          </a:stretch>
        </p:blipFill>
        <p:spPr bwMode="auto">
          <a:xfrm>
            <a:off x="4860032" y="3717032"/>
            <a:ext cx="37444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list of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</a:t>
            </a:r>
          </a:p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kWs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oknonet.pl/img/newsy/systemy_solarne/_big/11070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772" cy="6858000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76538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512" y="28529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bg1"/>
                </a:solidFill>
              </a:rPr>
              <a:t>According</a:t>
            </a:r>
            <a:r>
              <a:rPr lang="pl-PL" sz="2400" b="1" dirty="0" smtClean="0">
                <a:solidFill>
                  <a:schemeClr val="bg1"/>
                </a:solidFill>
              </a:rPr>
              <a:t> to </a:t>
            </a:r>
            <a:r>
              <a:rPr lang="pl-PL" sz="2400" b="1" dirty="0" err="1" smtClean="0">
                <a:solidFill>
                  <a:schemeClr val="bg1"/>
                </a:solidFill>
              </a:rPr>
              <a:t>Energy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Department</a:t>
            </a:r>
            <a:r>
              <a:rPr lang="pl-PL" sz="2400" b="1" dirty="0" smtClean="0">
                <a:solidFill>
                  <a:schemeClr val="bg1"/>
                </a:solidFill>
              </a:rPr>
              <a:t>,  the </a:t>
            </a:r>
            <a:r>
              <a:rPr lang="pl-PL" sz="2400" b="1" dirty="0" err="1" smtClean="0">
                <a:solidFill>
                  <a:schemeClr val="bg1"/>
                </a:solidFill>
              </a:rPr>
              <a:t>total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power</a:t>
            </a:r>
            <a:r>
              <a:rPr lang="pl-PL" sz="2400" b="1" dirty="0" smtClean="0">
                <a:solidFill>
                  <a:schemeClr val="bg1"/>
                </a:solidFill>
              </a:rPr>
              <a:t> of </a:t>
            </a:r>
            <a:r>
              <a:rPr lang="pl-PL" sz="2400" b="1" dirty="0" err="1" smtClean="0">
                <a:solidFill>
                  <a:schemeClr val="bg1"/>
                </a:solidFill>
              </a:rPr>
              <a:t>photovoltaic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cells</a:t>
            </a:r>
            <a:r>
              <a:rPr lang="pl-PL" sz="2400" b="1" dirty="0" smtClean="0">
                <a:solidFill>
                  <a:schemeClr val="bg1"/>
                </a:solidFill>
              </a:rPr>
              <a:t> in Poland </a:t>
            </a:r>
            <a:r>
              <a:rPr lang="pl-PL" sz="2400" b="1" dirty="0" err="1" smtClean="0">
                <a:solidFill>
                  <a:schemeClr val="bg1"/>
                </a:solidFill>
              </a:rPr>
              <a:t>at</a:t>
            </a:r>
            <a:r>
              <a:rPr lang="pl-PL" sz="2400" b="1" dirty="0" smtClean="0">
                <a:solidFill>
                  <a:schemeClr val="bg1"/>
                </a:solidFill>
              </a:rPr>
              <a:t> the end of 2011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was </a:t>
            </a:r>
            <a:r>
              <a:rPr lang="pl-PL" sz="2400" b="1" dirty="0" err="1" smtClean="0">
                <a:solidFill>
                  <a:schemeClr val="bg1"/>
                </a:solidFill>
              </a:rPr>
              <a:t>about</a:t>
            </a:r>
            <a:r>
              <a:rPr lang="pl-PL" sz="2400" b="1" dirty="0" smtClean="0">
                <a:solidFill>
                  <a:schemeClr val="bg1"/>
                </a:solidFill>
              </a:rPr>
              <a:t> 2 MW.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cdn19.mowimyjak.smcloud.net/t/photos/thumbnails/3320/prawidlowy_montaz_kolektorow_slonecznych_620x0_roz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22768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bg1"/>
                </a:solidFill>
              </a:rPr>
              <a:t>Because</a:t>
            </a:r>
            <a:r>
              <a:rPr lang="pl-PL" sz="2400" b="1" dirty="0" smtClean="0">
                <a:solidFill>
                  <a:schemeClr val="bg1"/>
                </a:solidFill>
              </a:rPr>
              <a:t> of </a:t>
            </a:r>
            <a:r>
              <a:rPr lang="pl-PL" sz="2400" b="1" dirty="0" err="1" smtClean="0">
                <a:solidFill>
                  <a:schemeClr val="bg1"/>
                </a:solidFill>
              </a:rPr>
              <a:t>this</a:t>
            </a:r>
            <a:r>
              <a:rPr lang="pl-PL" sz="2400" b="1" dirty="0" smtClean="0">
                <a:solidFill>
                  <a:schemeClr val="bg1"/>
                </a:solidFill>
              </a:rPr>
              <a:t>, Poland </a:t>
            </a:r>
            <a:r>
              <a:rPr lang="pl-PL" sz="2400" b="1" dirty="0" err="1" smtClean="0">
                <a:solidFill>
                  <a:schemeClr val="bg1"/>
                </a:solidFill>
              </a:rPr>
              <a:t>became</a:t>
            </a:r>
            <a:r>
              <a:rPr lang="pl-PL" sz="2400" b="1" dirty="0" smtClean="0">
                <a:solidFill>
                  <a:schemeClr val="bg1"/>
                </a:solidFill>
              </a:rPr>
              <a:t> the </a:t>
            </a:r>
            <a:r>
              <a:rPr lang="pl-PL" sz="2400" b="1" dirty="0" err="1" smtClean="0">
                <a:solidFill>
                  <a:schemeClr val="bg1"/>
                </a:solidFill>
              </a:rPr>
              <a:t>seventh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solar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energy</a:t>
            </a:r>
            <a:r>
              <a:rPr lang="pl-PL" sz="2400" b="1" dirty="0" smtClean="0">
                <a:solidFill>
                  <a:schemeClr val="bg1"/>
                </a:solidFill>
              </a:rPr>
              <a:t> market in EU. </a:t>
            </a:r>
            <a:r>
              <a:rPr lang="pl-PL" sz="2400" b="1" dirty="0" err="1" smtClean="0">
                <a:solidFill>
                  <a:schemeClr val="bg1"/>
                </a:solidFill>
              </a:rPr>
              <a:t>National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manufacturers</a:t>
            </a:r>
            <a:r>
              <a:rPr lang="pl-PL" sz="2400" b="1" dirty="0" smtClean="0">
                <a:solidFill>
                  <a:schemeClr val="bg1"/>
                </a:solidFill>
              </a:rPr>
              <a:t> of </a:t>
            </a:r>
            <a:r>
              <a:rPr lang="pl-PL" sz="2400" b="1" dirty="0" err="1" smtClean="0">
                <a:solidFill>
                  <a:schemeClr val="bg1"/>
                </a:solidFill>
              </a:rPr>
              <a:t>solar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collectors</a:t>
            </a:r>
            <a:r>
              <a:rPr lang="pl-PL" sz="2400" b="1" dirty="0" smtClean="0">
                <a:solidFill>
                  <a:schemeClr val="bg1"/>
                </a:solidFill>
              </a:rPr>
              <a:t> export </a:t>
            </a:r>
            <a:r>
              <a:rPr lang="pl-PL" sz="2400" b="1" dirty="0" err="1" smtClean="0">
                <a:solidFill>
                  <a:schemeClr val="bg1"/>
                </a:solidFill>
              </a:rPr>
              <a:t>over</a:t>
            </a:r>
            <a:r>
              <a:rPr lang="pl-PL" sz="2400" b="1" dirty="0" smtClean="0">
                <a:solidFill>
                  <a:schemeClr val="bg1"/>
                </a:solidFill>
              </a:rPr>
              <a:t> 50 % of </a:t>
            </a:r>
            <a:r>
              <a:rPr lang="pl-PL" sz="2400" b="1" dirty="0" err="1" smtClean="0">
                <a:solidFill>
                  <a:schemeClr val="bg1"/>
                </a:solidFill>
              </a:rPr>
              <a:t>these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appliances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abroad</a:t>
            </a:r>
            <a:r>
              <a:rPr lang="pl-PL" sz="2400" b="1" dirty="0" smtClean="0">
                <a:solidFill>
                  <a:schemeClr val="bg1"/>
                </a:solidFill>
              </a:rPr>
              <a:t>.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200" dirty="0" err="1" smtClean="0">
                <a:solidFill>
                  <a:schemeClr val="bg1"/>
                </a:solidFill>
              </a:rPr>
              <a:t>is</a:t>
            </a:r>
            <a:r>
              <a:rPr lang="pl-PL" sz="2200" dirty="0" smtClean="0">
                <a:solidFill>
                  <a:schemeClr val="bg1"/>
                </a:solidFill>
              </a:rPr>
              <a:t> one of the fast developing </a:t>
            </a:r>
            <a:r>
              <a:rPr lang="pl-PL" sz="2200" dirty="0" err="1" smtClean="0">
                <a:solidFill>
                  <a:schemeClr val="bg1"/>
                </a:solidFill>
              </a:rPr>
              <a:t>sectors</a:t>
            </a:r>
            <a:r>
              <a:rPr lang="pl-PL" sz="2200" dirty="0" smtClean="0">
                <a:solidFill>
                  <a:schemeClr val="bg1"/>
                </a:solidFill>
              </a:rPr>
              <a:t> of </a:t>
            </a:r>
            <a:r>
              <a:rPr lang="pl-PL" sz="2200" dirty="0" err="1" smtClean="0">
                <a:solidFill>
                  <a:schemeClr val="bg1"/>
                </a:solidFill>
              </a:rPr>
              <a:t>renewable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energy</a:t>
            </a:r>
            <a:r>
              <a:rPr lang="pl-PL" sz="2200" dirty="0" smtClean="0">
                <a:solidFill>
                  <a:schemeClr val="bg1"/>
                </a:solidFill>
              </a:rPr>
              <a:t> in Poland and in EU; the </a:t>
            </a:r>
            <a:r>
              <a:rPr lang="pl-PL" sz="2200" dirty="0" err="1" smtClean="0">
                <a:solidFill>
                  <a:schemeClr val="bg1"/>
                </a:solidFill>
              </a:rPr>
              <a:t>avarage</a:t>
            </a:r>
            <a:r>
              <a:rPr lang="pl-PL" sz="2200" dirty="0" smtClean="0">
                <a:solidFill>
                  <a:schemeClr val="bg1"/>
                </a:solidFill>
              </a:rPr>
              <a:t>  </a:t>
            </a:r>
            <a:r>
              <a:rPr lang="pl-PL" sz="2200" dirty="0" err="1" smtClean="0">
                <a:solidFill>
                  <a:schemeClr val="bg1"/>
                </a:solidFill>
              </a:rPr>
              <a:t>annual</a:t>
            </a:r>
            <a:r>
              <a:rPr lang="pl-PL" sz="2200" dirty="0" smtClean="0">
                <a:solidFill>
                  <a:schemeClr val="bg1"/>
                </a:solidFill>
              </a:rPr>
              <a:t> pace of </a:t>
            </a:r>
            <a:r>
              <a:rPr lang="pl-PL" sz="2200" dirty="0" err="1" smtClean="0">
                <a:solidFill>
                  <a:schemeClr val="bg1"/>
                </a:solidFill>
              </a:rPr>
              <a:t>growth</a:t>
            </a:r>
            <a:r>
              <a:rPr lang="pl-PL" sz="2200" dirty="0" smtClean="0">
                <a:solidFill>
                  <a:schemeClr val="bg1"/>
                </a:solidFill>
              </a:rPr>
              <a:t> in </a:t>
            </a:r>
            <a:r>
              <a:rPr lang="pl-PL" sz="2200" dirty="0" err="1" smtClean="0">
                <a:solidFill>
                  <a:schemeClr val="bg1"/>
                </a:solidFill>
              </a:rPr>
              <a:t>years</a:t>
            </a:r>
            <a:r>
              <a:rPr lang="pl-PL" sz="2200" dirty="0" smtClean="0">
                <a:solidFill>
                  <a:schemeClr val="bg1"/>
                </a:solidFill>
              </a:rPr>
              <a:t> of 2001-2012 was </a:t>
            </a:r>
            <a:r>
              <a:rPr lang="pl-PL" sz="2200" dirty="0" err="1" smtClean="0">
                <a:solidFill>
                  <a:schemeClr val="bg1"/>
                </a:solidFill>
              </a:rPr>
              <a:t>over</a:t>
            </a:r>
            <a:r>
              <a:rPr lang="pl-PL" sz="2200" dirty="0" smtClean="0">
                <a:solidFill>
                  <a:schemeClr val="bg1"/>
                </a:solidFill>
              </a:rPr>
              <a:t> 43%. </a:t>
            </a:r>
            <a:endParaRPr lang="pl-PL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1520" y="5301208"/>
            <a:ext cx="87129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b="1" dirty="0" err="1" smtClean="0">
                <a:solidFill>
                  <a:schemeClr val="bg1"/>
                </a:solidFill>
              </a:rPr>
              <a:t>Currently</a:t>
            </a:r>
            <a:r>
              <a:rPr lang="pl-PL" sz="2100" b="1" dirty="0" smtClean="0">
                <a:solidFill>
                  <a:schemeClr val="bg1"/>
                </a:solidFill>
              </a:rPr>
              <a:t> in Poland </a:t>
            </a:r>
            <a:r>
              <a:rPr lang="pl-PL" sz="2100" b="1" dirty="0" err="1" smtClean="0">
                <a:solidFill>
                  <a:schemeClr val="bg1"/>
                </a:solidFill>
              </a:rPr>
              <a:t>there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are</a:t>
            </a:r>
            <a:r>
              <a:rPr lang="pl-PL" sz="2100" b="1" dirty="0" smtClean="0">
                <a:solidFill>
                  <a:schemeClr val="bg1"/>
                </a:solidFill>
              </a:rPr>
              <a:t> 74 </a:t>
            </a:r>
            <a:r>
              <a:rPr lang="pl-PL" sz="2100" b="1" dirty="0" err="1" smtClean="0">
                <a:solidFill>
                  <a:schemeClr val="bg1"/>
                </a:solidFill>
              </a:rPr>
              <a:t>companies</a:t>
            </a:r>
            <a:r>
              <a:rPr lang="pl-PL" sz="2100" b="1" dirty="0" smtClean="0">
                <a:solidFill>
                  <a:schemeClr val="bg1"/>
                </a:solidFill>
              </a:rPr>
              <a:t>  </a:t>
            </a:r>
            <a:r>
              <a:rPr lang="pl-PL" sz="2100" b="1" dirty="0" err="1" smtClean="0">
                <a:solidFill>
                  <a:schemeClr val="bg1"/>
                </a:solidFill>
              </a:rPr>
              <a:t>that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produce</a:t>
            </a:r>
            <a:r>
              <a:rPr lang="pl-PL" sz="2100" b="1" dirty="0" smtClean="0">
                <a:solidFill>
                  <a:schemeClr val="bg1"/>
                </a:solidFill>
              </a:rPr>
              <a:t> and </a:t>
            </a:r>
            <a:r>
              <a:rPr lang="pl-PL" sz="2100" b="1" dirty="0" err="1" smtClean="0">
                <a:solidFill>
                  <a:schemeClr val="bg1"/>
                </a:solidFill>
              </a:rPr>
              <a:t>distribute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solar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collectors</a:t>
            </a:r>
            <a:r>
              <a:rPr lang="pl-PL" sz="2100" b="1" dirty="0" smtClean="0">
                <a:solidFill>
                  <a:schemeClr val="bg1"/>
                </a:solidFill>
              </a:rPr>
              <a:t>. </a:t>
            </a:r>
            <a:r>
              <a:rPr lang="pl-PL" sz="2100" b="1" dirty="0" err="1" smtClean="0">
                <a:solidFill>
                  <a:schemeClr val="bg1"/>
                </a:solidFill>
              </a:rPr>
              <a:t>According</a:t>
            </a:r>
            <a:r>
              <a:rPr lang="pl-PL" sz="2100" b="1" dirty="0" smtClean="0">
                <a:solidFill>
                  <a:schemeClr val="bg1"/>
                </a:solidFill>
              </a:rPr>
              <a:t> to IEO, on </a:t>
            </a:r>
            <a:r>
              <a:rPr lang="pl-PL" sz="2100" b="1" dirty="0" err="1" smtClean="0">
                <a:solidFill>
                  <a:schemeClr val="bg1"/>
                </a:solidFill>
              </a:rPr>
              <a:t>Polish</a:t>
            </a:r>
            <a:r>
              <a:rPr lang="pl-PL" sz="2100" b="1" dirty="0" smtClean="0">
                <a:solidFill>
                  <a:schemeClr val="bg1"/>
                </a:solidFill>
              </a:rPr>
              <a:t> market </a:t>
            </a:r>
            <a:r>
              <a:rPr lang="pl-PL" sz="2100" b="1" dirty="0" err="1" smtClean="0">
                <a:solidFill>
                  <a:schemeClr val="bg1"/>
                </a:solidFill>
              </a:rPr>
              <a:t>there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are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over</a:t>
            </a:r>
            <a:r>
              <a:rPr lang="pl-PL" sz="2100" b="1" dirty="0" smtClean="0">
                <a:solidFill>
                  <a:schemeClr val="bg1"/>
                </a:solidFill>
              </a:rPr>
              <a:t> 440 </a:t>
            </a:r>
            <a:r>
              <a:rPr lang="pl-PL" sz="2100" b="1" dirty="0" err="1" smtClean="0">
                <a:solidFill>
                  <a:schemeClr val="bg1"/>
                </a:solidFill>
              </a:rPr>
              <a:t>types</a:t>
            </a:r>
            <a:r>
              <a:rPr lang="pl-PL" sz="2100" b="1" dirty="0" smtClean="0">
                <a:solidFill>
                  <a:schemeClr val="bg1"/>
                </a:solidFill>
              </a:rPr>
              <a:t> of </a:t>
            </a:r>
            <a:r>
              <a:rPr lang="pl-PL" sz="2100" b="1" dirty="0" err="1" smtClean="0">
                <a:solidFill>
                  <a:schemeClr val="bg1"/>
                </a:solidFill>
              </a:rPr>
              <a:t>solar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b="1" dirty="0" err="1" smtClean="0">
                <a:solidFill>
                  <a:schemeClr val="bg1"/>
                </a:solidFill>
              </a:rPr>
              <a:t>collectors</a:t>
            </a:r>
            <a:r>
              <a:rPr lang="pl-PL" sz="2100" b="1" dirty="0" smtClean="0">
                <a:solidFill>
                  <a:schemeClr val="bg1"/>
                </a:solidFill>
              </a:rPr>
              <a:t>. </a:t>
            </a:r>
            <a:endParaRPr lang="pl-PL" sz="21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://gramwzielone.pl/uploads/pictures/11ef6ecb98895f1463159fd98b503c96.jpg"/>
          <p:cNvPicPr>
            <a:picLocks noChangeAspect="1" noChangeArrowheads="1"/>
          </p:cNvPicPr>
          <p:nvPr/>
        </p:nvPicPr>
        <p:blipFill>
          <a:blip r:embed="rId2" cstate="print"/>
          <a:srcRect t="9818" b="44576"/>
          <a:stretch>
            <a:fillRect/>
          </a:stretch>
        </p:blipFill>
        <p:spPr bwMode="auto">
          <a:xfrm>
            <a:off x="395536" y="2924944"/>
            <a:ext cx="3816424" cy="2016224"/>
          </a:xfrm>
          <a:prstGeom prst="rect">
            <a:avLst/>
          </a:prstGeom>
          <a:noFill/>
        </p:spPr>
      </p:pic>
      <p:pic>
        <p:nvPicPr>
          <p:cNvPr id="7172" name="Picture 4" descr="http://s3.egospodarka.pl/grafika/energia-solarna/Kolektory-sloneczne-fakty-i-mity-ACgn3z.jpg"/>
          <p:cNvPicPr>
            <a:picLocks noChangeAspect="1" noChangeArrowheads="1"/>
          </p:cNvPicPr>
          <p:nvPr/>
        </p:nvPicPr>
        <p:blipFill>
          <a:blip r:embed="rId3" cstate="print"/>
          <a:srcRect b="32666"/>
          <a:stretch>
            <a:fillRect/>
          </a:stretch>
        </p:blipFill>
        <p:spPr bwMode="auto">
          <a:xfrm>
            <a:off x="4644008" y="2924944"/>
            <a:ext cx="4032448" cy="208823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distributors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Poland: 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340768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ACV, </a:t>
            </a:r>
            <a:r>
              <a:rPr lang="pl-PL" sz="2100" dirty="0" err="1" smtClean="0">
                <a:solidFill>
                  <a:schemeClr val="bg1"/>
                </a:solidFill>
              </a:rPr>
              <a:t>Ariston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Biawar</a:t>
            </a:r>
            <a:r>
              <a:rPr lang="pl-PL" sz="2100" dirty="0" smtClean="0">
                <a:solidFill>
                  <a:schemeClr val="bg1"/>
                </a:solidFill>
              </a:rPr>
              <a:t>, Bachus, </a:t>
            </a:r>
            <a:r>
              <a:rPr lang="pl-PL" sz="2100" dirty="0" err="1" smtClean="0">
                <a:solidFill>
                  <a:schemeClr val="bg1"/>
                </a:solidFill>
              </a:rPr>
              <a:t>Caldoris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Domapol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Ecojura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Ensol</a:t>
            </a:r>
            <a:r>
              <a:rPr lang="pl-PL" sz="2100" dirty="0" smtClean="0">
                <a:solidFill>
                  <a:schemeClr val="bg1"/>
                </a:solidFill>
              </a:rPr>
              <a:t>, </a:t>
            </a:r>
            <a:r>
              <a:rPr lang="pl-PL" sz="2100" dirty="0" err="1" smtClean="0">
                <a:solidFill>
                  <a:schemeClr val="bg1"/>
                </a:solidFill>
              </a:rPr>
              <a:t>Hewalex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Immergas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Skorut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SolarPolska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pl-PL" sz="2100" dirty="0" err="1" smtClean="0">
                <a:solidFill>
                  <a:schemeClr val="bg1"/>
                </a:solidFill>
              </a:rPr>
              <a:t>Solar-Tech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Solver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Stiebel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 err="1" smtClean="0">
                <a:solidFill>
                  <a:schemeClr val="bg1"/>
                </a:solidFill>
              </a:rPr>
              <a:t>Eltron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Suneko</a:t>
            </a:r>
            <a:r>
              <a:rPr lang="pl-PL" sz="2100" dirty="0" smtClean="0">
                <a:solidFill>
                  <a:schemeClr val="bg1"/>
                </a:solidFill>
              </a:rPr>
              <a:t>, </a:t>
            </a:r>
            <a:r>
              <a:rPr lang="pl-PL" sz="2100" dirty="0" err="1" smtClean="0">
                <a:solidFill>
                  <a:schemeClr val="bg1"/>
                </a:solidFill>
              </a:rPr>
              <a:t>Tehaco</a:t>
            </a:r>
            <a:r>
              <a:rPr lang="pl-PL" sz="2100" dirty="0" smtClean="0">
                <a:solidFill>
                  <a:schemeClr val="bg1"/>
                </a:solidFill>
              </a:rPr>
              <a:t>, Ulrich, Watt,  Viessmann. </a:t>
            </a:r>
            <a:endParaRPr lang="pl-PL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501</Words>
  <Application>Microsoft Office PowerPoint</Application>
  <PresentationFormat>Pokaz na ekranie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Wierzchołek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wera</dc:creator>
  <cp:lastModifiedBy>Agusia</cp:lastModifiedBy>
  <cp:revision>23</cp:revision>
  <dcterms:created xsi:type="dcterms:W3CDTF">2013-02-22T15:55:43Z</dcterms:created>
  <dcterms:modified xsi:type="dcterms:W3CDTF">2013-04-09T18:56:23Z</dcterms:modified>
</cp:coreProperties>
</file>