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9" r:id="rId3"/>
    <p:sldId id="261" r:id="rId4"/>
    <p:sldId id="266" r:id="rId5"/>
    <p:sldId id="258" r:id="rId6"/>
    <p:sldId id="267" r:id="rId7"/>
    <p:sldId id="271" r:id="rId8"/>
    <p:sldId id="257" r:id="rId9"/>
    <p:sldId id="270" r:id="rId10"/>
    <p:sldId id="268" r:id="rId11"/>
    <p:sldId id="263" r:id="rId12"/>
    <p:sldId id="265" r:id="rId13"/>
    <p:sldId id="264" r:id="rId14"/>
    <p:sldId id="269"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p:scale>
          <a:sx n="88" d="100"/>
          <a:sy n="88" d="100"/>
        </p:scale>
        <p:origin x="-72" y="-42"/>
      </p:cViewPr>
      <p:guideLst>
        <p:guide orient="horz" pos="2160"/>
        <p:guide pos="2880"/>
      </p:guideLst>
    </p:cSldViewPr>
  </p:slideViewPr>
  <p:outlineViewPr>
    <p:cViewPr>
      <p:scale>
        <a:sx n="33" d="100"/>
        <a:sy n="33" d="100"/>
      </p:scale>
      <p:origin x="0" y="66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title>
      <c:layout/>
    </c:title>
    <c:plotArea>
      <c:layout/>
      <c:barChart>
        <c:barDir val="bar"/>
        <c:grouping val="clustered"/>
        <c:ser>
          <c:idx val="0"/>
          <c:order val="0"/>
          <c:tx>
            <c:strRef>
              <c:f>Arkusz1!$B$2</c:f>
              <c:strCache>
                <c:ptCount val="1"/>
              </c:strCache>
            </c:strRef>
          </c:tx>
          <c:dLbls>
            <c:showVal val="1"/>
          </c:dLbls>
          <c:cat>
            <c:strRef>
              <c:f>Arkusz1!$A$3:$A$30</c:f>
              <c:strCache>
                <c:ptCount val="28"/>
                <c:pt idx="0">
                  <c:v>Malta</c:v>
                </c:pt>
                <c:pt idx="1">
                  <c:v>Luksemburg</c:v>
                </c:pt>
                <c:pt idx="2">
                  <c:v>Wlk. Brytania</c:v>
                </c:pt>
                <c:pt idx="3">
                  <c:v>Holandia</c:v>
                </c:pt>
                <c:pt idx="4">
                  <c:v>Cypr</c:v>
                </c:pt>
                <c:pt idx="5">
                  <c:v>Belgia</c:v>
                </c:pt>
                <c:pt idx="6">
                  <c:v>Irlandia</c:v>
                </c:pt>
                <c:pt idx="7">
                  <c:v>Węgry</c:v>
                </c:pt>
                <c:pt idx="8">
                  <c:v>Czechy</c:v>
                </c:pt>
                <c:pt idx="9">
                  <c:v>Grecja</c:v>
                </c:pt>
                <c:pt idx="10">
                  <c:v>Polska</c:v>
                </c:pt>
                <c:pt idx="11">
                  <c:v>Słowacja</c:v>
                </c:pt>
                <c:pt idx="12">
                  <c:v>Włochy</c:v>
                </c:pt>
                <c:pt idx="13">
                  <c:v>Niemcy</c:v>
                </c:pt>
                <c:pt idx="14">
                  <c:v>UE-27</c:v>
                </c:pt>
                <c:pt idx="15">
                  <c:v>Francja</c:v>
                </c:pt>
                <c:pt idx="16">
                  <c:v>Bułgaria</c:v>
                </c:pt>
                <c:pt idx="17">
                  <c:v>Hiszpania</c:v>
                </c:pt>
                <c:pt idx="18">
                  <c:v>Litwa</c:v>
                </c:pt>
                <c:pt idx="19">
                  <c:v>Słowenia</c:v>
                </c:pt>
                <c:pt idx="20">
                  <c:v>Dania</c:v>
                </c:pt>
                <c:pt idx="21">
                  <c:v>Rumunia</c:v>
                </c:pt>
                <c:pt idx="22">
                  <c:v>Estonia</c:v>
                </c:pt>
                <c:pt idx="23">
                  <c:v>Portugalia</c:v>
                </c:pt>
                <c:pt idx="24">
                  <c:v>Austria</c:v>
                </c:pt>
                <c:pt idx="25">
                  <c:v>Finlandia</c:v>
                </c:pt>
                <c:pt idx="26">
                  <c:v>Łotwa</c:v>
                </c:pt>
                <c:pt idx="27">
                  <c:v>Szwecja</c:v>
                </c:pt>
              </c:strCache>
            </c:strRef>
          </c:cat>
          <c:val>
            <c:numRef>
              <c:f>Arkusz1!$B$3:$B$30</c:f>
              <c:numCache>
                <c:formatCode>General</c:formatCode>
                <c:ptCount val="28"/>
                <c:pt idx="0">
                  <c:v>0.4</c:v>
                </c:pt>
                <c:pt idx="1">
                  <c:v>2.8</c:v>
                </c:pt>
                <c:pt idx="2">
                  <c:v>3.2</c:v>
                </c:pt>
                <c:pt idx="3">
                  <c:v>3.8</c:v>
                </c:pt>
                <c:pt idx="4">
                  <c:v>4.8</c:v>
                </c:pt>
                <c:pt idx="5">
                  <c:v>5.0999999999999996</c:v>
                </c:pt>
                <c:pt idx="6">
                  <c:v>5.5</c:v>
                </c:pt>
                <c:pt idx="7">
                  <c:v>8.7000000000000011</c:v>
                </c:pt>
                <c:pt idx="8">
                  <c:v>9.2000000000000011</c:v>
                </c:pt>
                <c:pt idx="9">
                  <c:v>9.2000000000000011</c:v>
                </c:pt>
                <c:pt idx="10">
                  <c:v>9.4</c:v>
                </c:pt>
                <c:pt idx="11">
                  <c:v>9.8000000000000007</c:v>
                </c:pt>
                <c:pt idx="12">
                  <c:v>10.1</c:v>
                </c:pt>
                <c:pt idx="13">
                  <c:v>11</c:v>
                </c:pt>
                <c:pt idx="14">
                  <c:v>12.5</c:v>
                </c:pt>
                <c:pt idx="15">
                  <c:v>12.9</c:v>
                </c:pt>
                <c:pt idx="16">
                  <c:v>13.8</c:v>
                </c:pt>
                <c:pt idx="17">
                  <c:v>13.8</c:v>
                </c:pt>
                <c:pt idx="18">
                  <c:v>19.7</c:v>
                </c:pt>
                <c:pt idx="19">
                  <c:v>19.8</c:v>
                </c:pt>
                <c:pt idx="20">
                  <c:v>22.2</c:v>
                </c:pt>
                <c:pt idx="21">
                  <c:v>23.4</c:v>
                </c:pt>
                <c:pt idx="22">
                  <c:v>24.3</c:v>
                </c:pt>
                <c:pt idx="23">
                  <c:v>24.6</c:v>
                </c:pt>
                <c:pt idx="24">
                  <c:v>30.1</c:v>
                </c:pt>
                <c:pt idx="25">
                  <c:v>32.200000000000003</c:v>
                </c:pt>
                <c:pt idx="26">
                  <c:v>32.6</c:v>
                </c:pt>
                <c:pt idx="27">
                  <c:v>47.9</c:v>
                </c:pt>
              </c:numCache>
            </c:numRef>
          </c:val>
          <c:bubble3D val="1"/>
        </c:ser>
        <c:axId val="77860224"/>
        <c:axId val="77862016"/>
      </c:barChart>
      <c:catAx>
        <c:axId val="77860224"/>
        <c:scaling>
          <c:orientation val="minMax"/>
        </c:scaling>
        <c:axPos val="l"/>
        <c:numFmt formatCode="General" sourceLinked="1"/>
        <c:tickLblPos val="nextTo"/>
        <c:crossAx val="77862016"/>
        <c:crosses val="autoZero"/>
        <c:auto val="1"/>
        <c:lblAlgn val="ctr"/>
        <c:lblOffset val="100"/>
      </c:catAx>
      <c:valAx>
        <c:axId val="77862016"/>
        <c:scaling>
          <c:orientation val="minMax"/>
        </c:scaling>
        <c:axPos val="b"/>
        <c:majorGridlines/>
        <c:numFmt formatCode="General" sourceLinked="1"/>
        <c:tickLblPos val="nextTo"/>
        <c:crossAx val="77860224"/>
        <c:crosses val="autoZero"/>
        <c:crossBetween val="between"/>
      </c:valAx>
    </c:plotArea>
    <c:legend>
      <c:legendPos val="r"/>
      <c:layout/>
    </c:legend>
    <c:plotVisOnly val="1"/>
  </c:chart>
  <c:spPr>
    <a:solidFill>
      <a:sysClr val="window" lastClr="FFFFFF"/>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EE646-A4A4-4876-B6C8-4CA37D6F7D89}" type="datetimeFigureOut">
              <a:rPr lang="pl-PL" smtClean="0"/>
              <a:pPr/>
              <a:t>2013-04-09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FF05E0-F192-425B-BBAA-195F0854ACAE}"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AFF05E0-F192-425B-BBAA-195F0854ACAE}" type="slidenum">
              <a:rPr lang="pl-PL" smtClean="0"/>
              <a:pPr/>
              <a:t>13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213284D7-89EB-473D-9037-9FAF986D4979}" type="datetimeFigureOut">
              <a:rPr lang="pl-PL" smtClean="0"/>
              <a:pPr/>
              <a:t>2013-04-09</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25F9556E-23A6-4CF5-A536-E9B7FBFA29F9}" type="slidenum">
              <a:rPr lang="pl-PL" smtClean="0"/>
              <a:pPr/>
              <a:t>‹#›</a:t>
            </a:fld>
            <a:endParaRPr lang="pl-PL"/>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213284D7-89EB-473D-9037-9FAF986D4979}" type="datetimeFigureOut">
              <a:rPr lang="pl-PL" smtClean="0"/>
              <a:pPr/>
              <a:t>2013-04-09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5F9556E-23A6-4CF5-A536-E9B7FBFA29F9}" type="slidenum">
              <a:rPr lang="pl-PL" smtClean="0"/>
              <a:pPr/>
              <a:t>‹#›</a:t>
            </a:fld>
            <a:endParaRPr lang="pl-PL"/>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213284D7-89EB-473D-9037-9FAF986D4979}" type="datetimeFigureOut">
              <a:rPr lang="pl-PL" smtClean="0"/>
              <a:pPr/>
              <a:t>2013-04-09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5F9556E-23A6-4CF5-A536-E9B7FBFA29F9}" type="slidenum">
              <a:rPr lang="pl-PL" smtClean="0"/>
              <a:pPr/>
              <a:t>‹#›</a:t>
            </a:fld>
            <a:endParaRPr lang="pl-PL"/>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213284D7-89EB-473D-9037-9FAF986D4979}" type="datetimeFigureOut">
              <a:rPr lang="pl-PL" smtClean="0"/>
              <a:pPr/>
              <a:t>2013-04-09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5F9556E-23A6-4CF5-A536-E9B7FBFA29F9}"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213284D7-89EB-473D-9037-9FAF986D4979}" type="datetimeFigureOut">
              <a:rPr lang="pl-PL" smtClean="0"/>
              <a:pPr/>
              <a:t>2013-04-09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5F9556E-23A6-4CF5-A536-E9B7FBFA29F9}"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213284D7-89EB-473D-9037-9FAF986D4979}" type="datetimeFigureOut">
              <a:rPr lang="pl-PL" smtClean="0"/>
              <a:pPr/>
              <a:t>2013-04-09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5F9556E-23A6-4CF5-A536-E9B7FBFA29F9}"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213284D7-89EB-473D-9037-9FAF986D4979}" type="datetimeFigureOut">
              <a:rPr lang="pl-PL" smtClean="0"/>
              <a:pPr/>
              <a:t>2013-04-09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25F9556E-23A6-4CF5-A536-E9B7FBFA29F9}"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213284D7-89EB-473D-9037-9FAF986D4979}" type="datetimeFigureOut">
              <a:rPr lang="pl-PL" smtClean="0"/>
              <a:pPr/>
              <a:t>2013-04-09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25F9556E-23A6-4CF5-A536-E9B7FBFA29F9}"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213284D7-89EB-473D-9037-9FAF986D4979}" type="datetimeFigureOut">
              <a:rPr lang="pl-PL" smtClean="0"/>
              <a:pPr/>
              <a:t>2013-04-09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25F9556E-23A6-4CF5-A536-E9B7FBFA29F9}" type="slidenum">
              <a:rPr lang="pl-PL" smtClean="0"/>
              <a:pPr/>
              <a:t>‹#›</a:t>
            </a:fld>
            <a:endParaRPr lang="pl-PL"/>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213284D7-89EB-473D-9037-9FAF986D4979}" type="datetimeFigureOut">
              <a:rPr lang="pl-PL" smtClean="0"/>
              <a:pPr/>
              <a:t>2013-04-09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5F9556E-23A6-4CF5-A536-E9B7FBFA29F9}"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213284D7-89EB-473D-9037-9FAF986D4979}" type="datetimeFigureOut">
              <a:rPr lang="pl-PL" smtClean="0"/>
              <a:pPr/>
              <a:t>2013-04-09</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25F9556E-23A6-4CF5-A536-E9B7FBFA29F9}"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13284D7-89EB-473D-9037-9FAF986D4979}" type="datetimeFigureOut">
              <a:rPr lang="pl-PL" smtClean="0"/>
              <a:pPr/>
              <a:t>2013-04-09</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F9556E-23A6-4CF5-A536-E9B7FBFA29F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scene3d>
              <a:camera prst="orthographicFront"/>
              <a:lightRig rig="soft" dir="t"/>
            </a:scene3d>
            <a:sp3d prstMaterial="softEdge">
              <a:bevelT w="25400" h="25400"/>
            </a:sp3d>
          </a:bodyPr>
          <a:lstStyle/>
          <a:p>
            <a:r>
              <a:rPr lang="pl-PL" sz="6000" dirty="0" smtClean="0">
                <a:latin typeface="Constantia" pitchFamily="18" charset="0"/>
              </a:rPr>
              <a:t>Solar energy</a:t>
            </a:r>
            <a:endParaRPr lang="pl-PL" sz="6000" dirty="0">
              <a:latin typeface="Constantia" pitchFamily="18" charset="0"/>
            </a:endParaRPr>
          </a:p>
        </p:txBody>
      </p:sp>
      <p:sp>
        <p:nvSpPr>
          <p:cNvPr id="3" name="Podtytuł 2"/>
          <p:cNvSpPr>
            <a:spLocks noGrp="1"/>
          </p:cNvSpPr>
          <p:nvPr>
            <p:ph type="subTitle" idx="1"/>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pl-PL" sz="3200" dirty="0" err="1" smtClean="0">
                <a:effectLst>
                  <a:outerShdw blurRad="38100" dist="38100" dir="2700000" algn="tl">
                    <a:srgbClr val="000000">
                      <a:alpha val="43137"/>
                    </a:srgbClr>
                  </a:outerShdw>
                </a:effectLst>
                <a:latin typeface="Constantia" pitchFamily="18" charset="0"/>
              </a:rPr>
              <a:t>Inexhaustible</a:t>
            </a:r>
            <a:r>
              <a:rPr lang="pl-PL" sz="3200" dirty="0" smtClean="0">
                <a:effectLst>
                  <a:outerShdw blurRad="38100" dist="38100" dir="2700000" algn="tl">
                    <a:srgbClr val="000000">
                      <a:alpha val="43137"/>
                    </a:srgbClr>
                  </a:outerShdw>
                </a:effectLst>
                <a:latin typeface="Constantia" pitchFamily="18" charset="0"/>
              </a:rPr>
              <a:t> </a:t>
            </a:r>
            <a:r>
              <a:rPr lang="pl-PL" sz="3200" dirty="0" err="1" smtClean="0">
                <a:effectLst>
                  <a:outerShdw blurRad="38100" dist="38100" dir="2700000" algn="tl">
                    <a:srgbClr val="000000">
                      <a:alpha val="43137"/>
                    </a:srgbClr>
                  </a:outerShdw>
                </a:effectLst>
                <a:latin typeface="Constantia" pitchFamily="18" charset="0"/>
              </a:rPr>
              <a:t>source</a:t>
            </a:r>
            <a:r>
              <a:rPr lang="pl-PL" sz="3200" dirty="0" smtClean="0">
                <a:effectLst>
                  <a:outerShdw blurRad="38100" dist="38100" dir="2700000" algn="tl">
                    <a:srgbClr val="000000">
                      <a:alpha val="43137"/>
                    </a:srgbClr>
                  </a:outerShdw>
                </a:effectLst>
                <a:latin typeface="Constantia" pitchFamily="18" charset="0"/>
              </a:rPr>
              <a:t> of energy</a:t>
            </a:r>
            <a:endParaRPr lang="pl-PL" sz="3200" dirty="0">
              <a:effectLst>
                <a:outerShdw blurRad="38100" dist="38100" dir="2700000" algn="tl">
                  <a:srgbClr val="000000">
                    <a:alpha val="43137"/>
                  </a:srgbClr>
                </a:outerShdw>
              </a:effectLst>
              <a:latin typeface="Constantia" pitchFamily="18"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r>
              <a:rPr lang="pl-PL" dirty="0" smtClean="0"/>
              <a:t>	</a:t>
            </a:r>
            <a:endParaRPr lang="pl-PL" dirty="0"/>
          </a:p>
        </p:txBody>
      </p:sp>
      <p:sp>
        <p:nvSpPr>
          <p:cNvPr id="3" name="Tytuł 2"/>
          <p:cNvSpPr>
            <a:spLocks noGrp="1"/>
          </p:cNvSpPr>
          <p:nvPr>
            <p:ph type="title"/>
          </p:nvPr>
        </p:nvSpPr>
        <p:spPr>
          <a:xfrm>
            <a:off x="4786314" y="1071546"/>
            <a:ext cx="4357686" cy="486887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scene3d>
              <a:camera prst="orthographicFront"/>
              <a:lightRig rig="soft" dir="t"/>
            </a:scene3d>
            <a:sp3d prstMaterial="softEdge">
              <a:bevelT w="25400" h="25400"/>
            </a:sp3d>
          </a:bodyPr>
          <a:lstStyle/>
          <a:p>
            <a:pPr algn="ctr"/>
            <a:r>
              <a:rPr lang="en-US" dirty="0" smtClean="0">
                <a:latin typeface="Constantia" pitchFamily="18" charset="0"/>
              </a:rPr>
              <a:t>The table shows the total power of photovoltaic cells in the various countries in MW</a:t>
            </a:r>
            <a:endParaRPr lang="pl-PL" dirty="0">
              <a:latin typeface="Constantia"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0" y="-19050"/>
            <a:ext cx="4876800" cy="687705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4282" y="1500174"/>
            <a:ext cx="8686800" cy="487663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lnSpcReduction="10000"/>
          </a:bodyPr>
          <a:lstStyle/>
          <a:p>
            <a:pPr algn="ctr">
              <a:buNone/>
            </a:pPr>
            <a:r>
              <a:rPr lang="pl-PL" dirty="0" smtClean="0">
                <a:effectLst>
                  <a:outerShdw blurRad="38100" dist="38100" dir="2700000" algn="tl">
                    <a:srgbClr val="000000">
                      <a:alpha val="43137"/>
                    </a:srgbClr>
                  </a:outerShdw>
                </a:effectLst>
                <a:latin typeface="Constantia" pitchFamily="18" charset="0"/>
              </a:rPr>
              <a:t>	</a:t>
            </a:r>
            <a:r>
              <a:rPr lang="en-US" dirty="0" smtClean="0">
                <a:effectLst>
                  <a:outerShdw blurRad="38100" dist="38100" dir="2700000" algn="tl">
                    <a:srgbClr val="000000">
                      <a:alpha val="43137"/>
                    </a:srgbClr>
                  </a:outerShdw>
                </a:effectLst>
                <a:latin typeface="Constantia" pitchFamily="18" charset="0"/>
              </a:rPr>
              <a:t>In 1981 solar plane Solar Challenger flew over British Channel using only solar energy. The wings of the plane were covered with solar batteries which supplied electric engine.</a:t>
            </a:r>
            <a:endParaRPr lang="pl-PL" dirty="0" smtClean="0">
              <a:effectLst>
                <a:outerShdw blurRad="38100" dist="38100" dir="2700000" algn="tl">
                  <a:srgbClr val="000000">
                    <a:alpha val="43137"/>
                  </a:srgbClr>
                </a:outerShdw>
              </a:effectLst>
              <a:latin typeface="Constantia" pitchFamily="18" charset="0"/>
            </a:endParaRPr>
          </a:p>
          <a:p>
            <a:pPr algn="ctr"/>
            <a:endParaRPr lang="en-US" dirty="0" smtClean="0">
              <a:effectLst>
                <a:outerShdw blurRad="38100" dist="38100" dir="2700000" algn="tl">
                  <a:srgbClr val="000000">
                    <a:alpha val="43137"/>
                  </a:srgbClr>
                </a:outerShdw>
              </a:effectLst>
              <a:latin typeface="Constantia" pitchFamily="18" charset="0"/>
            </a:endParaRPr>
          </a:p>
          <a:p>
            <a:pPr algn="ctr">
              <a:buNone/>
            </a:pPr>
            <a:r>
              <a:rPr lang="pl-PL" dirty="0" smtClean="0">
                <a:effectLst>
                  <a:outerShdw blurRad="38100" dist="38100" dir="2700000" algn="tl">
                    <a:srgbClr val="000000">
                      <a:alpha val="43137"/>
                    </a:srgbClr>
                  </a:outerShdw>
                </a:effectLst>
                <a:latin typeface="Constantia" pitchFamily="18" charset="0"/>
              </a:rPr>
              <a:t>	</a:t>
            </a:r>
            <a:r>
              <a:rPr lang="en-US" dirty="0" smtClean="0">
                <a:effectLst>
                  <a:outerShdw blurRad="38100" dist="38100" dir="2700000" algn="tl">
                    <a:srgbClr val="000000">
                      <a:alpha val="43137"/>
                    </a:srgbClr>
                  </a:outerShdw>
                </a:effectLst>
                <a:latin typeface="Constantia" pitchFamily="18" charset="0"/>
              </a:rPr>
              <a:t>In Florida, The USA, public phones are supplied by solar batteries installed on the roofs above them.</a:t>
            </a:r>
            <a:endParaRPr lang="pl-PL" dirty="0" smtClean="0">
              <a:effectLst>
                <a:outerShdw blurRad="38100" dist="38100" dir="2700000" algn="tl">
                  <a:srgbClr val="000000">
                    <a:alpha val="43137"/>
                  </a:srgbClr>
                </a:outerShdw>
              </a:effectLst>
              <a:latin typeface="Constantia" pitchFamily="18" charset="0"/>
            </a:endParaRPr>
          </a:p>
          <a:p>
            <a:pPr algn="ctr"/>
            <a:endParaRPr lang="en-US" dirty="0" smtClean="0">
              <a:effectLst>
                <a:outerShdw blurRad="38100" dist="38100" dir="2700000" algn="tl">
                  <a:srgbClr val="000000">
                    <a:alpha val="43137"/>
                  </a:srgbClr>
                </a:outerShdw>
              </a:effectLst>
              <a:latin typeface="Constantia" pitchFamily="18" charset="0"/>
            </a:endParaRPr>
          </a:p>
          <a:p>
            <a:pPr algn="ctr">
              <a:buNone/>
            </a:pPr>
            <a:r>
              <a:rPr lang="en-US" dirty="0" smtClean="0">
                <a:effectLst>
                  <a:outerShdw blurRad="38100" dist="38100" dir="2700000" algn="tl">
                    <a:srgbClr val="000000">
                      <a:alpha val="43137"/>
                    </a:srgbClr>
                  </a:outerShdw>
                </a:effectLst>
                <a:latin typeface="Constantia" pitchFamily="18" charset="0"/>
              </a:rPr>
              <a:t>Focusing of the solar radiation is used in furnaces. Curved concentrator focuses solar beams on products. Some furnaces instead of curved reflector use flat reflectors placed at the right angle.</a:t>
            </a:r>
          </a:p>
          <a:p>
            <a:pPr algn="ctr">
              <a:buNone/>
            </a:pPr>
            <a:endParaRPr lang="pl-PL" dirty="0">
              <a:latin typeface="Constantia" pitchFamily="18" charset="0"/>
            </a:endParaRPr>
          </a:p>
        </p:txBody>
      </p:sp>
      <p:sp>
        <p:nvSpPr>
          <p:cNvPr id="3" name="Tytuł 2"/>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scene3d>
              <a:camera prst="orthographicFront"/>
              <a:lightRig rig="soft" dir="t"/>
            </a:scene3d>
            <a:sp3d prstMaterial="softEdge">
              <a:bevelT w="25400" h="25400"/>
            </a:sp3d>
          </a:bodyPr>
          <a:lstStyle/>
          <a:p>
            <a:pPr algn="ctr"/>
            <a:r>
              <a:rPr lang="pl-PL" sz="4800" dirty="0" err="1" smtClean="0">
                <a:latin typeface="Constantia" pitchFamily="18" charset="0"/>
              </a:rPr>
              <a:t>Curiosities</a:t>
            </a:r>
            <a:endParaRPr lang="pl-PL" sz="4800" dirty="0">
              <a:latin typeface="Constantia" pitchFamily="18" charset="0"/>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endParaRPr lang="pl-PL"/>
          </a:p>
        </p:txBody>
      </p:sp>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0648"/>
            <a:ext cx="82296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pl-PL" sz="4800" dirty="0" err="1" smtClean="0">
                <a:latin typeface="Constantia" pitchFamily="18" charset="0"/>
              </a:rPr>
              <a:t>The</a:t>
            </a:r>
            <a:r>
              <a:rPr lang="pl-PL" sz="4800" dirty="0" smtClean="0">
                <a:latin typeface="Constantia" pitchFamily="18" charset="0"/>
              </a:rPr>
              <a:t> </a:t>
            </a:r>
            <a:r>
              <a:rPr lang="pl-PL" sz="4800" dirty="0" err="1" smtClean="0">
                <a:latin typeface="Constantia" pitchFamily="18" charset="0"/>
              </a:rPr>
              <a:t>end</a:t>
            </a:r>
            <a:endParaRPr lang="pl-PL" sz="4800" dirty="0">
              <a:latin typeface="Constantia" pitchFamily="18" charset="0"/>
            </a:endParaRPr>
          </a:p>
        </p:txBody>
      </p:sp>
      <p:sp>
        <p:nvSpPr>
          <p:cNvPr id="3" name="Symbol zastępczy zawartości 2"/>
          <p:cNvSpPr>
            <a:spLocks noGrp="1"/>
          </p:cNvSpPr>
          <p:nvPr>
            <p:ph idx="1"/>
          </p:nvPr>
        </p:nvSpPr>
        <p:spPr>
          <a:xfrm>
            <a:off x="467544" y="1412776"/>
            <a:ext cx="8229600" cy="518457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buNone/>
            </a:pPr>
            <a:r>
              <a:rPr lang="pl-PL" dirty="0" smtClean="0"/>
              <a:t>	</a:t>
            </a:r>
          </a:p>
          <a:p>
            <a:pPr algn="ctr">
              <a:buNone/>
            </a:pPr>
            <a:r>
              <a:rPr lang="en-US" sz="3600" dirty="0" smtClean="0">
                <a:latin typeface="Constantia" pitchFamily="18" charset="0"/>
              </a:rPr>
              <a:t>Thank you for watching the presentation.</a:t>
            </a:r>
            <a:br>
              <a:rPr lang="en-US" sz="3600" dirty="0" smtClean="0">
                <a:latin typeface="Constantia" pitchFamily="18" charset="0"/>
              </a:rPr>
            </a:br>
            <a:r>
              <a:rPr lang="en-US" sz="3600" dirty="0" smtClean="0">
                <a:latin typeface="Constantia" pitchFamily="18" charset="0"/>
              </a:rPr>
              <a:t>Prepared by Patryk Skrzypacz</a:t>
            </a:r>
            <a:endParaRPr lang="pl-PL" sz="3600" dirty="0" smtClean="0">
              <a:latin typeface="Constantia" pitchFamily="18" charset="0"/>
            </a:endParaRPr>
          </a:p>
          <a:p>
            <a:pPr algn="ctr">
              <a:buNone/>
            </a:pPr>
            <a:r>
              <a:rPr lang="pl-PL" sz="3600" dirty="0" smtClean="0">
                <a:latin typeface="Constantia" pitchFamily="18" charset="0"/>
              </a:rPr>
              <a:t>Ip</a:t>
            </a:r>
          </a:p>
          <a:p>
            <a:pPr algn="ctr">
              <a:buNone/>
            </a:pPr>
            <a:r>
              <a:rPr lang="pl-PL" sz="3600" dirty="0" smtClean="0">
                <a:latin typeface="Constantia" pitchFamily="18" charset="0"/>
              </a:rPr>
              <a:t>20.02.2013r.</a:t>
            </a:r>
          </a:p>
          <a:p>
            <a:pPr algn="ctr">
              <a:buNone/>
            </a:pPr>
            <a:endParaRPr lang="pl-PL" sz="3200" dirty="0" smtClean="0">
              <a:latin typeface="Constantia" pitchFamily="18" charset="0"/>
            </a:endParaRPr>
          </a:p>
          <a:p>
            <a:pPr algn="ctr">
              <a:buNone/>
            </a:pPr>
            <a:endParaRPr lang="pl-PL" sz="2800" dirty="0">
              <a:latin typeface="Constantia" pitchFamily="18" charset="0"/>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buFont typeface="Arial" pitchFamily="34" charset="0"/>
              <a:buChar char="•"/>
            </a:pPr>
            <a:r>
              <a:rPr lang="pl-PL" dirty="0" smtClean="0">
                <a:latin typeface="Constantia" pitchFamily="18" charset="0"/>
              </a:rPr>
              <a:t>http://pl.wikipedia.org/wiki/Energetyka_s%C5%82oneczna</a:t>
            </a:r>
          </a:p>
          <a:p>
            <a:pPr algn="ctr">
              <a:buFont typeface="Arial" pitchFamily="34" charset="0"/>
              <a:buChar char="•"/>
            </a:pPr>
            <a:r>
              <a:rPr lang="pl-PL" dirty="0" smtClean="0">
                <a:latin typeface="Constantia" pitchFamily="18" charset="0"/>
              </a:rPr>
              <a:t>http://www.solarid.pl/</a:t>
            </a:r>
          </a:p>
          <a:p>
            <a:pPr algn="ctr">
              <a:buFont typeface="Arial" pitchFamily="34" charset="0"/>
              <a:buChar char="•"/>
            </a:pPr>
            <a:r>
              <a:rPr lang="pl-PL" dirty="0" smtClean="0">
                <a:latin typeface="Constantia" pitchFamily="18" charset="0"/>
              </a:rPr>
              <a:t>http://www.sciaga.pl/tekst/54377-55-rola_energii_slonecznej_na_ziemi</a:t>
            </a:r>
          </a:p>
          <a:p>
            <a:pPr algn="ctr">
              <a:buFont typeface="Arial" pitchFamily="34" charset="0"/>
              <a:buChar char="•"/>
            </a:pPr>
            <a:r>
              <a:rPr lang="pl-PL" dirty="0" smtClean="0">
                <a:latin typeface="Constantia" pitchFamily="18" charset="0"/>
              </a:rPr>
              <a:t>http://www.google.pl/search?um=1&amp;hl=pl&amp;q=kolektor%20s%C5%82oneczny%20budowa</a:t>
            </a:r>
          </a:p>
          <a:p>
            <a:pPr>
              <a:buNone/>
            </a:pPr>
            <a:endParaRPr lang="pl-PL" dirty="0"/>
          </a:p>
        </p:txBody>
      </p:sp>
      <p:sp>
        <p:nvSpPr>
          <p:cNvPr id="3" name="Tytuł 2"/>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scene3d>
              <a:camera prst="orthographicFront"/>
              <a:lightRig rig="soft" dir="t"/>
            </a:scene3d>
            <a:sp3d prstMaterial="softEdge">
              <a:bevelT w="25400" h="25400"/>
            </a:sp3d>
          </a:bodyPr>
          <a:lstStyle/>
          <a:p>
            <a:pPr algn="ctr"/>
            <a:r>
              <a:rPr lang="pl-PL" sz="4800" dirty="0" err="1" smtClean="0">
                <a:latin typeface="Constantia" pitchFamily="18" charset="0"/>
              </a:rPr>
              <a:t>Sources</a:t>
            </a:r>
            <a:endParaRPr lang="pl-PL" sz="4800" dirty="0">
              <a:latin typeface="Constantia" pitchFamily="18"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285860"/>
            <a:ext cx="6929454" cy="557214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55000" lnSpcReduction="20000"/>
          </a:bodyPr>
          <a:lstStyle/>
          <a:p>
            <a:pPr algn="ctr">
              <a:buNone/>
            </a:pPr>
            <a:r>
              <a:rPr lang="pl-PL" sz="3200" dirty="0" smtClean="0"/>
              <a:t>	</a:t>
            </a:r>
            <a:r>
              <a:rPr lang="en-US" sz="3200" dirty="0" smtClean="0">
                <a:effectLst>
                  <a:outerShdw blurRad="38100" dist="38100" dir="2700000" algn="tl">
                    <a:srgbClr val="000000">
                      <a:alpha val="43137"/>
                    </a:srgbClr>
                  </a:outerShdw>
                </a:effectLst>
                <a:latin typeface="Constantia" pitchFamily="18" charset="0"/>
              </a:rPr>
              <a:t>Solar energy is the safest, the most inexhaustible and the biggest source of energy. The power of solar energy is 27*1.000.000.000 MW. Its advantage is also that it is the most ecological as well as free.</a:t>
            </a:r>
            <a:endParaRPr lang="pl-PL" sz="3200" dirty="0" smtClean="0">
              <a:effectLst>
                <a:outerShdw blurRad="38100" dist="38100" dir="2700000" algn="tl">
                  <a:srgbClr val="000000">
                    <a:alpha val="43137"/>
                  </a:srgbClr>
                </a:outerShdw>
              </a:effectLst>
              <a:latin typeface="Constantia" pitchFamily="18" charset="0"/>
            </a:endParaRPr>
          </a:p>
          <a:p>
            <a:pPr>
              <a:buNone/>
            </a:pPr>
            <a:endParaRPr lang="en-US" sz="3200" dirty="0" smtClean="0">
              <a:effectLst>
                <a:outerShdw blurRad="38100" dist="38100" dir="2700000" algn="tl">
                  <a:srgbClr val="000000">
                    <a:alpha val="43137"/>
                  </a:srgbClr>
                </a:outerShdw>
              </a:effectLst>
              <a:latin typeface="Constantia" pitchFamily="18" charset="0"/>
            </a:endParaRPr>
          </a:p>
          <a:p>
            <a:pPr algn="ctr">
              <a:buNone/>
            </a:pPr>
            <a:r>
              <a:rPr lang="pl-PL" sz="3200" dirty="0" smtClean="0">
                <a:effectLst>
                  <a:outerShdw blurRad="38100" dist="38100" dir="2700000" algn="tl">
                    <a:srgbClr val="000000">
                      <a:alpha val="43137"/>
                    </a:srgbClr>
                  </a:outerShdw>
                </a:effectLst>
                <a:latin typeface="Constantia" pitchFamily="18" charset="0"/>
              </a:rPr>
              <a:t>	</a:t>
            </a:r>
            <a:r>
              <a:rPr lang="en-US" sz="3200" dirty="0" smtClean="0">
                <a:effectLst>
                  <a:outerShdw blurRad="38100" dist="38100" dir="2700000" algn="tl">
                    <a:srgbClr val="000000">
                      <a:alpha val="43137"/>
                    </a:srgbClr>
                  </a:outerShdw>
                </a:effectLst>
                <a:latin typeface="Constantia" pitchFamily="18" charset="0"/>
              </a:rPr>
              <a:t>Although only half of the solar radiation comes to Earth, only two weeks is enough to have enough energy needed for all people throughout the year. The radiation that reaches the Earth is called direct radiation. Reflected and absorbed and later </a:t>
            </a:r>
            <a:r>
              <a:rPr lang="en-US" sz="3200" dirty="0" err="1" smtClean="0">
                <a:effectLst>
                  <a:outerShdw blurRad="38100" dist="38100" dir="2700000" algn="tl">
                    <a:srgbClr val="000000">
                      <a:alpha val="43137"/>
                    </a:srgbClr>
                  </a:outerShdw>
                </a:effectLst>
                <a:latin typeface="Constantia" pitchFamily="18" charset="0"/>
              </a:rPr>
              <a:t>emited</a:t>
            </a:r>
            <a:r>
              <a:rPr lang="en-US" sz="3200" dirty="0" smtClean="0">
                <a:effectLst>
                  <a:outerShdw blurRad="38100" dist="38100" dir="2700000" algn="tl">
                    <a:srgbClr val="000000">
                      <a:alpha val="43137"/>
                    </a:srgbClr>
                  </a:outerShdw>
                </a:effectLst>
                <a:latin typeface="Constantia" pitchFamily="18" charset="0"/>
              </a:rPr>
              <a:t> by particles of gases and dust is called diffused radiation. The sum of direct ad diffused </a:t>
            </a:r>
            <a:r>
              <a:rPr lang="en-US" sz="3200" dirty="0" err="1" smtClean="0">
                <a:effectLst>
                  <a:outerShdw blurRad="38100" dist="38100" dir="2700000" algn="tl">
                    <a:srgbClr val="000000">
                      <a:alpha val="43137"/>
                    </a:srgbClr>
                  </a:outerShdw>
                </a:effectLst>
                <a:latin typeface="Constantia" pitchFamily="18" charset="0"/>
              </a:rPr>
              <a:t>radiotion</a:t>
            </a:r>
            <a:r>
              <a:rPr lang="en-US" sz="3200" dirty="0" smtClean="0">
                <a:effectLst>
                  <a:outerShdw blurRad="38100" dist="38100" dir="2700000" algn="tl">
                    <a:srgbClr val="000000">
                      <a:alpha val="43137"/>
                    </a:srgbClr>
                  </a:outerShdw>
                </a:effectLst>
                <a:latin typeface="Constantia" pitchFamily="18" charset="0"/>
              </a:rPr>
              <a:t> is total solar radiation. If we add to it the reflected radiation coming in a particular unit of time we come up with </a:t>
            </a:r>
            <a:r>
              <a:rPr lang="en-US" sz="3200" dirty="0" err="1" smtClean="0">
                <a:effectLst>
                  <a:outerShdw blurRad="38100" dist="38100" dir="2700000" algn="tl">
                    <a:srgbClr val="000000">
                      <a:alpha val="43137"/>
                    </a:srgbClr>
                  </a:outerShdw>
                </a:effectLst>
                <a:latin typeface="Constantia" pitchFamily="18" charset="0"/>
              </a:rPr>
              <a:t>insolation</a:t>
            </a:r>
            <a:r>
              <a:rPr lang="en-US" sz="3200" dirty="0" smtClean="0">
                <a:effectLst>
                  <a:outerShdw blurRad="38100" dist="38100" dir="2700000" algn="tl">
                    <a:srgbClr val="000000">
                      <a:alpha val="43137"/>
                    </a:srgbClr>
                  </a:outerShdw>
                </a:effectLst>
                <a:latin typeface="Constantia" pitchFamily="18" charset="0"/>
              </a:rPr>
              <a:t>.</a:t>
            </a:r>
            <a:endParaRPr lang="pl-PL" sz="3200" dirty="0" smtClean="0">
              <a:effectLst>
                <a:outerShdw blurRad="38100" dist="38100" dir="2700000" algn="tl">
                  <a:srgbClr val="000000">
                    <a:alpha val="43137"/>
                  </a:srgbClr>
                </a:outerShdw>
              </a:effectLst>
              <a:latin typeface="Constantia" pitchFamily="18" charset="0"/>
            </a:endParaRPr>
          </a:p>
          <a:p>
            <a:pPr>
              <a:buNone/>
            </a:pPr>
            <a:endParaRPr lang="en-US" sz="3200" dirty="0" smtClean="0">
              <a:effectLst>
                <a:outerShdw blurRad="38100" dist="38100" dir="2700000" algn="tl">
                  <a:srgbClr val="000000">
                    <a:alpha val="43137"/>
                  </a:srgbClr>
                </a:outerShdw>
              </a:effectLst>
              <a:latin typeface="Constantia" pitchFamily="18" charset="0"/>
            </a:endParaRPr>
          </a:p>
          <a:p>
            <a:pPr algn="ctr">
              <a:buNone/>
            </a:pPr>
            <a:r>
              <a:rPr lang="pl-PL" sz="3200" dirty="0" smtClean="0">
                <a:effectLst>
                  <a:outerShdw blurRad="38100" dist="38100" dir="2700000" algn="tl">
                    <a:srgbClr val="000000">
                      <a:alpha val="43137"/>
                    </a:srgbClr>
                  </a:outerShdw>
                </a:effectLst>
                <a:latin typeface="Constantia" pitchFamily="18" charset="0"/>
              </a:rPr>
              <a:t>	</a:t>
            </a:r>
            <a:r>
              <a:rPr lang="en-US" sz="3200" dirty="0" smtClean="0">
                <a:effectLst>
                  <a:outerShdw blurRad="38100" dist="38100" dir="2700000" algn="tl">
                    <a:srgbClr val="000000">
                      <a:alpha val="43137"/>
                    </a:srgbClr>
                  </a:outerShdw>
                </a:effectLst>
                <a:latin typeface="Constantia" pitchFamily="18" charset="0"/>
              </a:rPr>
              <a:t>It can be used in an indirect and direct way. To make it in a direct way we need solar panels (getting thermal energy), solar cells (production of electricity), solar driers, cookers and ovens. We can use solar energy indirectly, for example in house building by caring about well thermoregulation. Its example may be putting large windows facing south.</a:t>
            </a:r>
          </a:p>
          <a:p>
            <a:pPr>
              <a:buNone/>
            </a:pPr>
            <a:endParaRPr lang="pl-PL" sz="2900" dirty="0" smtClean="0">
              <a:latin typeface="Constantia" pitchFamily="18" charset="0"/>
            </a:endParaRPr>
          </a:p>
          <a:p>
            <a:pPr>
              <a:buNone/>
            </a:pPr>
            <a:endParaRPr lang="pl-PL" dirty="0"/>
          </a:p>
        </p:txBody>
      </p:sp>
      <p:sp>
        <p:nvSpPr>
          <p:cNvPr id="2" name="Tytuł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scene3d>
              <a:camera prst="orthographicFront"/>
              <a:lightRig rig="soft" dir="t"/>
            </a:scene3d>
            <a:sp3d prstMaterial="softEdge">
              <a:bevelT w="25400" h="25400"/>
            </a:sp3d>
          </a:bodyPr>
          <a:lstStyle/>
          <a:p>
            <a:pPr algn="ctr"/>
            <a:r>
              <a:rPr lang="en-US" sz="5400" dirty="0" smtClean="0">
                <a:latin typeface="Constantia" pitchFamily="18" charset="0"/>
              </a:rPr>
              <a:t>What is this solar energy</a:t>
            </a:r>
            <a:r>
              <a:rPr lang="pl-PL" sz="5400" dirty="0" smtClean="0">
                <a:latin typeface="Constantia" pitchFamily="18" charset="0"/>
              </a:rPr>
              <a:t>?</a:t>
            </a:r>
            <a:endParaRPr lang="pl-PL" sz="5400" dirty="0">
              <a:latin typeface="Constantia" pitchFamily="18" charset="0"/>
            </a:endParaRPr>
          </a:p>
        </p:txBody>
      </p:sp>
      <p:sp>
        <p:nvSpPr>
          <p:cNvPr id="13318" name="AutoShape 6" descr="data:image/jpeg;base64,/9j/4AAQSkZJRgABAQAAAQABAAD/2wCEAAkGBhMREBUUEhQUFBQWFxUXFxcYGBoXFxkaIBgYFRcWGBYeHSYhGRkkHBcbIC8gIycrLCwsGB4xNTAqNSYrLCoBCQoKDgwOGg8PGi8kHyUsLC0uLjQsLCwsKiktKiwpKSwsLzIsKSwsLC8pLC0sNCwwLCwqKS8sLCksLC0sLCwsLP/AABEIAOgA2QMBIgACEQEDEQH/xAAcAAEAAgMAAwAAAAAAAAAAAAAABgcDBAUBAgj/xABPEAACAQMDAgQDBQIJBgsJAAABAgMABBEFEiEGMQcTIkEyUWEUI0JxgQhSFTORkpOhsdHSFyQ0VHOzFhhDYmRypMHh4/AlNVN0lKKjwtP/xAAbAQEAAgMBAQAAAAAAAAAAAAAAAwQBAgYFB//EAD0RAAEDAgMECAQEAwkBAAAAAAEAAgMEERIhMQVBUWEGEzJxgZGh0SJSscEjcuHwFILxFiRCU2JzkqLSFf/aAAwDAQACEQMRAD8AvGlKURKUpREpSlESlKURKVTVp182la7c2VwT9jmmMiNIdvktL96zK2APJLswI9u+eG3XDb3CyIroysrAMrKQykEZBBHBBHuKIslKUoiVEvE7rL+DdPklUjzn+7hHHxn8eCDkKMtjGDgDjOaltVB1zM171HZWqN6LRVuJMA8NnzMMCQDlREAQOPNPfsIZ5hDE6V2gBPksgXNlOfDjqX7fpsE7Nuk27Jfhz5i+lshfhzjcBxwynHNSaqi8FbvyL3UbAsCsczSJ2X8RjcrH8vgyc8en51btbseHtDhoRdYOSUpSt0SlK5PUHVNtZBPPk2tISscagvJI37qRqCWOSB8ssozyKIutSlKIlKUoiUpSiJSlKIlKUoiUpSiJSlKIlKUoiovrrTI7nqY28pASa12ZOPi2MUK8j1BwpAB5xj3rY8OOsptLvP4IvsFA22CX4Qu71AZON0bE8HuGJHOfTteMf+batpd3uAG4xtuGEUK6ksWyMcSt/Mz866Xih0L/AAjbAxAfaYsmPnbuBxujJPHOOM4wfcAnPP1m0P4KuYJD+G8W7iDr6i/6KVrMTctVaFKqLwa8SJZn/g68UiaJSEdt29tnDJIGyd4HOeOBjGRzbte+DfMKJY55NqM3yBPy7DPeqO8Grl7y9vr2Ugs5Uc8kbiWABxwoChcD5CrC8XOoUtNJuNxXfNG8Eak4LFxsbHB+FWZvl6cZGajPgtoBt9OEjhd1w5lyO+zAWME+/ZmHy3/PNc/0jnEdC5t83EAedz6BSwi7lzOuJv4N1yy1AYWOT7qc+xGNjE+oZPlsCM8Axqee1XUjggEEEEZBHIP1B+VV34tdJi805mAJkiHmx4GSSB60xgk7lzwPfb8q6/hT1H9t0qBycyIPJkySTuT05JIGSy7W4z8WM8VNsORxphE/tMy8Dm091liQZ3Cl9KVC/ETxDSwRYYcS3kx2RRKw3KWBCyNkEBd2OD3/ACBx7RIAuVGs3W/iBHZAQwAXF9IdsVupycns8gB9CDOecZ9vciFTaPOLmxS6maW9uriKSZ1QFFht/vhEgGNiBymSAMksT2ArqdD9FPExvb/7zUJSzO+7IQMANgC4QEKMZA47A4rrdN2Pn6vc3WUK28SWigD1bzieQkn5bgBjvuYe3PMx7S/j68QQn8NlyT8xGnhex5qYswtudVOaUpXTqFKUpREpSlESlKURKUpREpmlQjxilnj0qSW2lkieJ43YxsysybtjLuU8D1hie2Foim9Kqsda31jbQ3LbtRs5VVmbYI7iIMo2/CoDp29TKDnOTyMT7pzqm2v4vNtZVkXsRyGU/JkPKn8xz3GRVenqY6huOM33dx4HgskEarrUpSrCwqq/aMP/ALMh/wDmk/3M9TfTb1JEjlQ7kdVdTgjKsAwODgjIPY1G/HeFW0WQkAlZISpI5B3hSR8jtYj8ia2+hblZNNtGQ5HkRL2I5VAjDn5MpH6Vx3Sm7WwyjUE924/ZWIN4XE8T/DYzlbyx3JeIVKlCEL4IxliQFdRyGznAwc8Y7nhl1+uoweXKSt7CNs8bLtJIO3zAO2CeCPwtxgZGZRazAjY36f3VCuo+h2W5F3p7JbXaEk8fdTqcnZMo75P4u/PzC4mo9qRwxteT+E7L/bdbNp/07xw000w5hJtv+qjvjdG99f2OnRZywaV+F2hSxQPuzn0rHKSPyxkkYsWytFijSNfhRVUfkBgdvyqJ9J6LcSXtxqF9CsM8gSJIg6yBEVFBYOCfiI7cdj3yKmVc90i2g2qnEcZu1u8bydfZSwswi5Wx5QkhZSM9+D2I9x9feqx8LpRp2sXumEjY/wB9CScE+lX2AdmOx/Yf8kx/KzbSUKTntioV1T0tcSX9rf2bRCaDKssmVV4yGBG8Kx7My9vxEggivQ2VtOKHqnSOtdpY7lhN2HyNv6LV7Cb2Xf616xNoFhtkFxey/wAVB9B8UkhyNkYHuSMnj5kRzozoVrdmuL5xc3jkHzWyxjG3bsRmJ7ZIyMZGK6+i9OmOeS6uJPOupQFZ8bVRBgiGJfwxg888ngkk813AM1V2ztx9UTBTn4PV36ct62jiw5lJBtXceBzye2Bjmo94Nqzab57oqvczTzttxhtznB7k+2ACc4Arb8SrrydMuSADiBxg/wDOGwn+vNdPofTPs+m2sWwoVgi3Kc5DlQ0gOeQd5bj2r3tg0QppJhwwt8Q27vUqKV1wF3KUpXUKBKVxOous7Ow2/aZgjP8AAgDPI3sNsagsRnjOMZqu4uvdT1a8+yWkD2USsrTyt/GrEQCQcjCOwPAX1ZxyACaxcXsit+lBSsolKUoiUpSiJXpNEGUqwyCCCPmDwRXvSiKluluo10q9n0u7YxxI7G1dwNvlsS4UsO+d2QTnncpOcCu9rPhvG0/2qykazuwSweP4GbBHrjORg++Bzk5Bya5n7QnTm6CK+jH3kDKjEAfAxypJ+SvgDvzJ+dd3w26oN9p8UrurTLlZcYyGDEAsB2LKA3y9XFcTtumfQTCtpnFuI2dbj3aZ7771ZjIcMJWnbeKs1lIsOsW5iJKKlzD64H7qztkgp8O7ABODyoxVh6fqkVwgeGRJUOPUjBhyAR27cEVqXdrDdRtFMisGBUgjgg8f99V3eeC0cEglsLiezlDFlZWLpye2Mg4xkYJ5B5zXrQ7ZjEYklzb8zQbD8wzLT5g7iozGb2Cl3inHu0e8AGT5ROMZ7EHNcXws/wDdFr/1G/3j1jeTV44JIJ1g1GORXj3JJ9ln2spBLAoYwBkjg55U/Ouh4f6W8GnW0TBg6x+pSu0gklmUj6EkZ98Z968jpDWQVdMwQODjiGQ10O7VSRNLSbrv177Wb2JrZW1VRlz+lHv/AGUDFeE3ZzKdt62TBe3wjNx7xu8VLjJ7IXhNPJHJxXt9kQd2rWknZu5rHR1bs+LKGnxc3OOfgMkwvOpW2LZD2esUtvjswP8AbWGlVZaunkZYQBp4gu+hutg0jelZbb4x+dYq9kfBz8qp0zxHMx50BB8iskXCjnindKbYQMcfapoLUHGcb3G4j2yFDEZ44qd1W3XiLHNYXbJLJ9nuWLCNWkO1onLegDk7o0AJwBn61r6t1Nq9/mC1tXsIyxV7iZh5gjOQGjQY2vgHO0sQSMEfFX0XZVdAKd9RI8NLnOJufAAccrKo9pvYKZ9TdcWWnbftcwjL52qFZ2IHc7VBIX6nio3F1XqGoP8A5rCbK1K/x1wgM7HHPlw7iF75DNkZX37Vq9N+FtrbOJpd11cZDGWb1evJYsqnODk5ycn65qYahdJbxNJKyoqjcxbgKo9yao1nSJ8oc2iGQ1cR5WHEnS/lktmxW7Sr290qHRo/PAkvr+dxFE8rbpHdj6V5PABA7eok9+eJv0B0n9htiZDuuZ2M1w+c5kbuobGSi8gZz3Y+9cTozRXv7hNVugyABhZ253Dy0OR50gPBkcH2427eTxtsKvc2XRyQs6yoN5HanhwHhyUb3Amw0SlKV66jSlKURKVyOp+qINPh8643iPcFJVS2Cc4yB2HGKgUv7Q1mu0ta3q7huXKRjcuSNy5k5GQRkfI1i6K1KVWFl+0Nprkh1uIhjgsisD9PQzGu3a+Mekuob7Wq5z6XV1Yc45G2sopbe2aTRvHIoZHUqykAggjBBBqjvDuA6TrF1YTttEgBhZjtV8HMZVeQWZGPvwUK8nirbh66091DC9tcEAjM0annnlSwIP0Iqv8Axls47i2h1KyKzS20qhpIWVwIwC53uhzhW29jx5hPbkU66lFVTvhO8euo9Vs12E3Vh1kScjjuPka09PvFmhjkUgrIiuCOxDAMCM+3NbFfIGSSQuu0kHT9D7L0LAr3RNxwKzeYEGF5b3P/AHCsCyEDj3r1qzFVCBt4h8Zv8Xyjg3gefgLarUtvrovLMScnmvFKVRc4uNyblbJSlKwspSlKIlKUoiUpSiLatowo3t+lQi/sBrd75Rz9itJMzEMCs8wAIgG1gQIwwLHnk4wO9bXiHd3n2JkskeSV/RlcAopB3ODuGGxwCOxOa5tn1ZdWUa29locwt4wAm6eONvmxZQr8k553EnvXebGdSljHFwa1ugJAJfbNxz3aNHiqsmJWeBSqsPW2vSyN5WmwQpgYE0hY/X1B1B55+EcVrWk3Uz5Dy2cXHBKq2fy2q39ddK/alGzWVvmCocDuCtysN3eJEheV1jQYyzkKoyQBljgDkgfrVQwdA6tM+681aZcbRiBnGV5J7FFVue+1v6sVDta6WspJXt7D7TqV/IzFnZ/RHgnfI7gAOc+5OMkc9g0UW16aeTq4SXnkDYd5Nh++KGMgXK+hrHXradtsM8MrAZKpIjkDIGcKScZI5+orfqB+HHhPBparI+JbsrhpPwpnusQPYY43dzz2B21PK9VaLV1LS4rmJop40kjburAEf19j9RyKoyW8vump0hmzNprPIUKgM3OSF3nbtkBwSDwcsR9L9rT1XSIbqIxXEayxtjKsMjg5B/PPvVeppoqmMxyi4/eY5rIJBuFENK/g/U4xcpFBOGOGZo0LggAbX3AkEDHB9iPbFYLrwk0iQDNuUx+4zKf1wear7qXo696enN3Yuz2hYF1xuCrkbUmH4hliA45HzBIq0+m+p7e/hEtu4YYG5cjehOfS691PB/PGRkVw1ZDVbGdiiOKM6XvlyNiPDceCtNLZNdVwz4IaR7LJ/SSf31ktvCDS4skQCTP77O2PyyeKl1VD4x9e3dpcpb20hiUxK7MANxJdsYJGVxs9jzmq8FbV7Sk6iM4Sc743/wDo/RZLWsFz9la2n2EcEaxRDaiDCrknA+QyScfT2rYJr5Ym8Q9RdSpu58EYPqx/WOa5N3rE8y7ZZpZFBzh3ZxnkZwSeeTz9att6KTON5JR5E+y168bgvq6/1+2gYLNcQxMRkCSREJHbIDEZFcL/ACq6X/rafzZP8FUh0t4XahqAVooSkTHHmyehMe5GfUw9vSDzxU8s/wBmx9pM16iHPGyIuuOOSWdec54xV6PonAB8cjj3WHutTOdwVh2/XOnuoYXltg9syop/VWII/UV17a7SVQ8bq6sMhlIZSPmCODVE9Q+A91bRvJHPbzKhJxvETbBk7yXIQYAyfVxzyaryC8lt3by5GjblSY3xnB7bkOGGR7EiopeiTLfhynxF/ZZE/EL6+pXzPZ+LepxIqC43BRgF0R2/VipJ/Ws3+WbVP/jp/RR/4a809Fay+Tm+Z9lv17V9JVp6hrEFvjz5oot2ceY6pn543EZ71853Pi3qjgg3JXIx6URT3ByCF4PGPyqKXV28rl5HZ3PdmJZjxjknk8CrNP0UlJ/GkAHLP62WpnG4L6MvPGTTI22+cz/VEYr+WTio9qX7QMCtiC2kkGWBLuI+PwkAK5Oee+McfpB+lvB3UL4I4j8mF1LrLKcAj8OEGX57g4wRznGMzOf9m8BTs1BS+OA0IVSfqRKSB+hr2oujNCztAu7z7WUZmctf/jD/APQf+0f+TT/jD/8AQf8AtH/k1FOrvCC80+JpmaKaJcbmjYkrn3KEA7QeM/UVBqsf2f2d/l/9ne6x1r+K+hNL8c7CWTbIssAI+NwCv5HYSR/JVgW1ykiB42V0YZDKQykfMEcGvjurq8AtWuHE0B9VvGAy8cq7MfSD3wQGOMHke2eef2x0fhp4TPAbWtcE+GXO6ljlJNirfrJOUhjaSZgiKCxycAADJJPsMVq631Db6fA0s7AY/UlvZUHdmz7D+odoPH0dd65Ms+oO0VgHEkFsAFkdeQvm/uZAB9zh2A2ZyINmbEbIbuIcfNreR+Z3K9hvvocvksvTWLy611lh07zbey3HzbsgqjqONsI4Z/UCDgjJGDgVPukejLbTYBFboAcDfIQPMkPzZv7B2HtXZt7dY0VEUKigKqgYAAGAAPYAVkruaWljpmYIx38/35DQZKs5xOqUpSrS1SlKURek0KupVgGVgQQRkEHggg9wR7VUfUHhjd6fc/bNFJIJJltSQFPPwoPSpTB7E7hjIYkgCW9R+Lem2QG6dZmyRsgIlYY4O7B2r+pB+WcGq7u/GbVNQPl6ZZlATgSbfNYeoAEsQI0HBBLAjk8jGahmEZYRLbDvvosi98lO+kOtIdQQ7cxzJ/GwPkSR8kc5AyDjOR8xnB4qDeO/TCGBLxEPmK6pIwBOUIwpY5woDAKOO7j9et0T4ZXcd5/CF/cNJcENlQcg5Ux+tzwwC4woGAQOeOZT1tpK3On3ETY5jYgnOAy/eKePkyg/pXzgmLZ+0WPpyerJG46E2IHzAcf6q5m9ljqvlGrV6fsrHRrCK8vYlury5VXt7ZsFUjJysjfEBkYO4jPIUDO/FV1nv9QknffK7SNgDLHJwAFUfQAAACvpqpKc6/446ncM3lyC2jJ4SJRuAByPvSCxPbJBAPyHaodf6/cz586eWQMdxDuzAnOc7Scd659KIvOa8UpRFnsbJ5pUijXc7sqKvHLE4AyeByferU0/wAkaHdNcBJCM+WiBwOAdpYsOc5HHH1rj+Btpu1TdtyEikOcfCThQc+xILD9TX0Ma4zb22ailnEMBtkCTkdd2asRRhwuV8czRFGKsMFSQR8iOCKnfhrpttFHPqV7taK1wsULYxNOytsTBBzgc8DgjJwFOeN4jaM1rqdwhTYrOZI8AhSjEspXgcdwcdirD2qP/AGp9mzc2zO7bk7c9t23tnHvXWwSiaNsg3gHzUBFjZTzq/wAa7699EbfZYf3Iidx4wd0vBI5PACjtwSM1X+a8UqZYXnNeKUoi8quTge9fV3TegiwskhiUMyJk4wvmSY5JOPc8ZI4GPlXzh0BaNLqloq4yJ43544RhI364U19U1w3SuoOKOEaZk/QfdWYBqVXFp1BBa3om1uGVLj/kJGjWS2hUFjiIxlju3EethvO5OFA5tPSdct7pN9vNHMvYlGDYOAcHB9JwRweea5t3aJKjRyKrowwysMqR8iKr3X/CFVIl0uV7SYc7Q77GwSw5yWU5x81wO3zm2Z0jgDGwzNwWyuOz7j1WHwnUK4qVSWleNt3ZFYdWtH4wvnKrIzDhQ5RsB87XOQRn2AxVodLdbWeoputZQxABaM+mRO3xIecZONwyuc4JrsWva8Ymm4Vdd2lKVsirXW/GmIXBtrCL7XNz6vMWKEEAE/eMecDOe3IA5zWhedP6zfjF1qEdvE2QY7VTgqU2/GcMQcnKkke/yxK+sfC+x1IEyxiObnE0fpfJxy3tIOB8WffBGTVdal4L6nZozadfSPyv3QdoGKjgerdsJGTwdoxn8q8+tiq5B/d5A3+W/rf7LdpaNQpL0/4NaZbENIr3Lcfxp3KDgg+gAKQc9iGxgYxU7hkjjG2OMKB2HYD37fnVKxeLl9p7eRqloTJjIPEbFcld2ACrDKt6lwDip/o3iJp91gRXCBicBH+7fONxG1sZ/MZHBwTXGVr9q02b23t/iAxepuW+isN6s6KUy3DN3P6VhYZHNeaVy0s0kz8cjiTxKnAA0XyJrdk0NzNE2N0csiHHbKsVOOBxx8q0asDxk6Ta1vmnVfubglwRuwHPMiknjJbL4z2bgDFV/X2GiqG1EDJWnUDz3+q89wsbJSlKtrVKUra03S5bhxHBG8rn8KKWP1PHtWHODRcmwRW7+z9opC3F0SNpIhA98jbIxP8AOUD9flzcVR/oXpoWFjFDgB8bpDxzI2C2SO+OFHfhRUgr5DtWqFVVvkGl7DuGQXoRtwtAVSePPTTSRxXaLny/u5MDnaeVYkD4QcjntuHzqka+tEuA08trKS25PMXcAAyMWR4xgDOwgc98SLn5mi+rfB68tpSbdDcQsx2GPl1HcB078dsjI49s4rrej+02Mj/hZ3AEZtJ0IOfp+9FXlZniCr+lS208KdUlXctqwGcYdo4z/NdgcfXFakvh3qSsVNnOSCRwhYcccMMgj6jiunFdTE2Ejb/mHuocJ4KO0qQf5P8AUf8AU7j+jb+6unoPhNqFzJtaFoEGNzyjaAOfhXu547D6ZIzmsPrqZjS50jbDmEwk7ls+DOiSTanHKo9EGXdvYZVlVfzPP80/Kvo4CuH0h0nFp1sIYvVyWZyAGYn3OPkOB9BWl151Fc2UKywxLJHkiZ8FmiBxiQRgjeo5yNw9uRkkfONo1J2rWgR6dltza48ePsFcY3A3NS9bcfiYD6dzWG5uII8b5Que2cLn54zioNd9F6nqCLLHrCrE4DIIIWiXGMdw+8++QxODngYxWnafs6wEqbm7nlwPUAAozj8JO4gZx/JXSQ9HRgs9rB/ycfPE0ellCZlINY610tVcTXFu4U4ZMiVs5248tQxJ55wOOfrVadR6pocpIs4rkTbMh7NGiHv6WRtvGcEnZn4efarS0Hwa0u1yfIE7HPM583AOOAhAT277c8nmpTpmh29sCLeCKEHJIjRUznGfhA+Q/kFXaPYEdM7E2R9+RsPL9Vq6Uu3Kn/DjrfWVVI5bK5vInYhJpMoVHI9UpTBAbuWJwOB2Aq1Pt19/qsH/ANUf/wCFdnFea6JQpSlKItW+0uGdSk0UcqnGVdFcHByMggg881XmueAGnzszRGW2ZjnCENGOOQEYcDPPf8sCrNqL+IPXUWl2rSOQZmDCCPuXfHGRkegEgsc9u3JAJFBNUTUNChVpL+2u4hnEU4dJ2POEhK72fk92OBgDgVO9DvpJ7eOSWEwO4yYmYMy8nbkgDkjBxjIzg8iq16F0C81m5XUNT+8iQHyI2AVCd24MEHHlj653EDuBVtOADxzXznpGKcPHUsAzzcMrngNxtvNsjYXVuG+8rG8YbuAfzGajV/4Z6ZMQXtIgQMejMQ+fIjKgn6mpPSuainlhN43FvcSFOQDqoPeeDOluuFhaM5zlJHz78eosMfp7Vov4HaaMZM4ycDMoHPsPh71JNZ6qlhZ0isLudl+FlEYibgHh95YDn932qLdO3NzearjUZEhktQHis0PBLLjz92SHwDjuSMnhRnd7cE9eY3SGYhoF+1cnwuTqRmbAKIhl7WW3beCGmqwJWZwPwtJ6T+e0A/yGpPpvTkFhC4s7dFbaTtBw0hGSqtK2T3OAWJAzXZpXlzV9TMLSvLhwJNvJSBoGgXC0K/ijIge6We5fzHY785IIDBU3ERqOMRjsATz6jXU1DUooIzJM6xooJLMcDtn9TgdhzXI1noGxutxlt4w7EkyIPLkyRjcXXBY859WRXFt/BnTlcMVlkA52vISp4xyBj+2pQKSQ43vcDvGEehxC3lksfENFo9N6tNquow3SxyQQ28c6sWDBZhIzCNV4G4BVRyT+IduAasivWOMKAAAABgAcAD2AHsK9qr1U7ZnDA3C0CwGthcnXfmSstFlzdf1tLODzpOIw8Sse20PIsZY8Hgbs/pW7BcJIoZGV1PZlIYH24I4Nc3qjXIbW2d5trDadsRxulPA8tVPxEkgYwe9Vbongc81qHmme2nYlgmA6opOQGX0ndjPAPHH1FW6akgkh6yZ+DOwNr4vDI5bznqFq5xBsM1dFecVHOleilsefPuLhguxDNIWEaenKRp2UEov80D2qR158rWNdZjsQ42stxzSvSeBXVkdQysCrKwBBBGCCDwQQcYr2t50fJDbgCRlcHkHBH5ggjFYrrXLOMlZJ443GMq0iK3zzgmrNPRvmF2uAI3E2OS1LrKtLmG96emee0H2jTpH3ywYOYv3iuBtQYxhvoAR6c1anTPVdtqEPm20m9c4YYwyn91lPIP8AUfbNcubqSyIwLmAg9wZY/wDFVe3nSDwXH2zp+eMMpHm26ygxvzwMZK4IJ9LEYxlSDiu12ZtpzPwKzdo/d4n7+arvj3tV20qv+kvF+3uGEF4psrtR60l9CE4z6Xbt6cNhsHnjd3M/BzyK60EEXCrrzSlKyiUpXC6u60ttNh8y4fBbPlxjmSQj8KL+o5PAyMmiLX6767g0q282X1SNkRRA4aRv/wBVGRlvb6kgGrulOgbrWLz+ENWz5RAZIicZXJKptz93EO+O7bs+5J2H6blv7gX+uSJbwAjybVnCqqn1BXYkBT2yPiYg5wABUku/FvTIFCCcMB6dsSMwGOPYYx8scVzVbtcuf1VK0vtqWg+QO7mdw0z0mbHvcps8gUbIwFUccccD2/KsNVjJ4/WfO2C5PfHEYB+X4+P5K29H8R7+5AZNIlEWAxlabZGEPO8M8IDLjngniuVm2XtOreXuj7hdoAHAC4yU4exu9WHSuZ03r6X1qlxGrKkm7AbG70uyHOCR3U+9dOvAex0bixwsQbHvClBulRLr/oz7bEJICY7yHJhlVtjdj92XHIU5/Q+4BOZbSt4J3wSCRhzH7t3IRcWKrPo7xQdZfseqr5FwuAJGwqt6c/eZ4ViOdw9Jz7cZsqOQMAykEEAgg5BB5BB9xUe6v6CtdSUeepDrwsiEBwM525IIK/Qg4ycYzVVXeh63o+Etnklg3ll8pDIvsTvj2koD7jt359z7YpqXaJxQuEb97T2T+U/ZRXczXMK+KVQaePl8AAYbYnA52yc/XiTFelz4837KQsduhOMMFckc/JnI+nI962HRquvoPNOuar/qt+sfGm3tS0Vsv2iZSVJziJTg/i7uQccLx39Qqro+qdY1AmKOW5lyRkRAqBnKjcUAwvJ+I4/kqZdG+BjbxJqBXZjiFGOSc49bjgDHOFPOe4wQbbdkUlBd9fIDwaNT9D9BzWvWOdk0LW8N9Gn1bUDqN4VeOJuAwJBfHoRF7KqZDe/IHBySLwr0ggVFVEAVVAVVAwAAMAAewA9qyAV4VfWurZQ4Ns0CzWjcFKxuELxXswxx7+/91ZAuzk/F7fT6n61hqvJH1LcLu0dRwHufQd+WQbqodV6Qs5OpPs9whEd1F5iCJimJPVuZgB+IxuflznvUyPgHpX7k39Ka4fjbZSC3t7uHIktZgwcfgBwd2O3xpHz7frVldI6+L6yguRgeYgLAEEBuzr3OMMDwTn5819O2HU/xFEw7x8J8P0sqUos5RD/IFpX7k39Kf7q58v7OdiWJWe5QE5CgxnH0yUyf1q16V7SjVSn9nCy/1m6//H/gqZdGdNz6fvtzM89sqp5DSEb48ZDREADK9iD7AhcDbzKKURKUpREqrepfBWW7vWul1KdH/BlNzxjn0o6yJhRk4AHuc5JJNpUrBAIsUVQ2/wCzvE7M95e3M7nbhlCo3Ax6i5kLcYxyMY9/bv6d4HaVFtJheUqOTJIxDcYyyjC/yAVP6UAAFgi4mjdE2No2+3toY3/eCjcOCOGOSOCRwfeor4ydXPb26WduCbm8+7XB5VSQrHsSS2dox2yT7DM71TUUt4JJpDhI0Z2P0Ayaqfw50J9UvpNYu1OGdvsyFgQqDMYPH7uNo4HO5u5BqCpm6plxm45AcSdPc8ACVkC6mvSfTYsbCGAMX2AjccDJJZ2OB2G5jgfL3PeunWa6lBOB2HArn6jqcVvGZJpEjReSzEAf+J+g5NfJq7C+oIj+I7z8zt5HedOSvtyGa2qVFemPES21C6lggz92iuGII3jcVYquOFGU5JBO/txUqqrNBJA7BK2x4HmtgQdEpSgFQ6rK0rzRLeZt0sMUjAYBeNXOOTjLAnGSePrWD/grZ/6rbf0Mf+Guwtux9j/ZWRbFvyr0oqWueAI2Pt3G3stC5u9ayoAMDgDgD2rzW6LNR8Tf2Cn2hF+EZ/8AXzqz/wDHdHnVSNj8bu8gtesv2RdYYrNj34H1r2aRU4Xk/vf3VjmuWbv2+VYjWj6unpxho25/Odf5Ro3v17lkNJ7S9YZlflWVuWGQQRkEqwJ+YIIP1FZHjI7jFU90bpN1Pe6u1nO0U0N3vSNj9xJma43LKu0k5CAAgjGfyxK9L8VvJkW21aB7KY7RluYW9tySc4XPvkgfvcE16bujrw3ESSCLgjO35m6+IvbWyj65SjWNMS5t5IZPhkRkOMZGRjIyCMjuOO4FVb4Ga/Na302mXBIB3bFY/BIhO8Jkjhhk4A52g/PNxMqkZRgR8s/2fOqg8T9MOnX9tq0GeJUEqDIyRnJL8hQ6ZQ8fXnJqfo9OaSoNNIRZ+hBuLjgef2AWJRiFwr1pWCyuxLEki52uquM8HBAYZHscGs9d+qqUpSiJSlKIlKUoiUpXP1/Wo7O1luJThIkLHsM/JRkjLMSFA9yQKIqy6/1B9T1iHS0B+zwFJrrJKhxhZNhAYZXayAe+589lzVhq6Qw7RtRFUZxhVVQO3yAAH6YqmOlesIbYz3s482/vXZkt4gzuqcsgOfgVjgjuduwgEcDu/wDAnVtaKvfv9htfa3QkyMpBILrnhsHad/PB9A9+TrKaq2hVER/DGBhxHn2sI330vpZTtLWNz1Wv1h4tM0q2ukhZ53YoZApYA5KhYwcBznnccrj55yO70Z4TllW51gtdXW5XVHkLJFjGFIB2uxwM919IAzjJlnSvh/ZacP8ANogHIUNIxLyNgYzuPw5ychQBz2ru3dyscbO5wqKWY4JwANxOByeB7V7dDsynom2jGfE6nxUbnl2qpPw/Ly9Sak+MovnQhlUBFVZ0jhTgYH3cWB8whPzq3LlcOfzqnv2ddu67OD8UHPsR97gAY4I79/ccDHNx3fxmuO6QgOdK/eHsb4YCfv6KxFuWGtOz1eGZ5Y45Ed4WCyKDkqSMgH/13BHcECH+IviL9kxa2g829lwqqo3eXu4UlfxSHI2pz3BPGA0V6H36VrTWtzKS1zFEXLHAM7gSBcgkM25mTdnkk/PFebT7FmlpH1TsrC7Rx4nutpxW5kAdhVzhiPnXnefmazXKcK3zHP51r151THJTvMZcbZEcwRcehW4IIuuZ1H1BHY27Ty52KYw2O+GdY8ge+N2cfIGuhp9wkyq8bhkcAqwOQQexB+VQrq/Zc6tplkx4Mj3DrwykRo7KrIfZtjLn5Fq4d1NL0zeCNi8um3DFk4O6Bs5IGBgkd9o+Ic4BHPuUuw3TUTalou65OHi3Sw55HzUTpbOsrWkjKnBr1NbKSiaMMpBOAc/MYzn9e9a1eNXUrYHgxm7HZtPLgeY0Kka6+qq/wnuJI+odUhOVVzNIVK4JIuB5bZIzjbMx+RDA88VbuqaJBcrtuIY5V54dQ2O2cZ7dh2+QqotE8yHrCQZAWeJiQOcp5SsAcjg7ogePl9auqvq9C/rKaN3Fo+iouyJVUal4W3tiZZNFuTGjLn7LJh1yMECNpNwBPq5bHfGfcRy88QcpJp+u2zRMV2GRQCASOJdvqAIyGDJuGew9qvqtW/0uGdds0aSLgjDqGGDww5HGaiqdm01QcTm2driGTr9/vdZDyFX/AIF9SG4sXgeUSvbSmNT68mIgGNiW9s7wBxgKoIHvZVQ7pvwwttPvHubVpU8wOGiJBiwSGAUYBAUjjJNTGvQC0SlKURKUpREpSlESop4hdIzanAtuk6wwl1ab0szsAQQq+oDHvyDyF+VSulEUY6O8O7PTF+4TMh+KVzukbv79lHOMKB9cnmpPSlESuX1T/oNz/sJ/921dSuX1T/oNz/sJ/wDdtRFVf7PvFlMTnHn5/wDsTOKmXiB1alhbSTbl8wgiJT+N8YHA5IHc/Qdxmo14JOBpAJIAEspJPAA4965NrCNe11W2GbT7QEZ5MTN35zgHcwHA7qgzkVwTad1ftGWFw+APxH+UWA8VavhYDvWx4JeH7Of4TvPvHk3GEOCWyTzOS3cnnaeeDnPbGT9oDSmia01GLIkhcIzAFsYbzYiQcqMNv9ud4znFXIqgDA4FRbxP6dN9pdxEoLSBfMjABJLp6woAIyWAKj6t2OK7stBGG2SqrqaZdCe2VlzhlV1z3wRuAIz3wcViZsAk9hUV8HdWL6ZCGILRl4XHuu1iFDA8htpU/rXnxa1T7NpdyVZQzgRLn33sFYL/AM7YXI/LPtXzOsp+vdHEO213VHuv8B8r+SutNrnxUc8Lb9b/AF++vB2SMJGOD6crGGz7EiLPH75q1eo9AivraS3mGUkUjOASp9nXIOGB5BqAfs+6D5OmtcHG65kYjBzhEJiAIwMHcH9zxt+oq0a+lQxNijbG3QAAeCpk3N1R+iavedOTi2vwZLNnKwTrghfpyfSvOShwVwSMjvakV7HMqyRFWRgCrKQVI+YI9q3dc0OG8geCdA8bjBHuPkyn2YHkH2qoniuOmrnaRJNpUrDDnDNCx7jg5/lADe3IOea21sd08RdT63xFvE7yOB+vepo5LHNedZV4erLJ1b+ORVIx+HEkbDn547irrqmOoSJOoNInjKvDICEdSCGwWY4/R1/l+hq569TYxJoYr8LeRIUcnaKUpSvVWiUpSiJSlKIlKUoiUpSiJSlKIlKUoiVy+qf9Buf9hP8A7tq6lc/qGBntLhEBZmhlVQO5JRgAPzJoioLp3WGXQUs4Az3V5LLFEinHBKh2LZAUYOOe+T7A4u7ojpGPTLNLePDEeqR8bTI57uRk/IADPAAqG+D/AIYPZItzd5NwVKxxnkQIx3HHykb3x2BI9zVo1UpqVsBeRq5xcfH9FsXXSlKVbWqo/o2+ksNevNPlbcs8jyp3I3EecDtBIXdGef8Aqrn2FbHj1dMLOCIDPmTD88qpwB+e6un43dMviDU7dQZrRlL9zmNXDqdvuFYknt6WYngcYb68XUr/AEXZnymaS6LLyVMShgjcYC7wEOQDz7GuVq6C21oZ2jJ1797Qft9FO134ZCsXpLTDbWFtC3eOGNDxjkKAePY5rrUFK6pQJWvqGnxzxPFKgeNwVZW5BB9q2KURUJrHTFxo1/ZEBJLBLsNDKxOYfM2pIkr+kKPxAnIOwcj1Cr7rwyg9+a81q1oboP2USlKVsiUpSiJSlKIlKUoiUpSiJSlKIlKUoiUpSiJSlKIlKUoiwX9kk0TxSDckiMjD5qwKsP1BNU54Q6FLbaxdW0zuRZo6xKTldsro24ccBgqtgYGSTjk0pWCAdUV1UpSsolKUoiUpSiJSlKIlKUoiUpSiJSlKI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3320" name="AutoShape 8" descr="data:image/jpeg;base64,/9j/4AAQSkZJRgABAQAAAQABAAD/2wCEAAkGBhMREBUUEhQUFBQWFxUXFxcYGBoXFxkaIBgYFRcWGBYeHSYhGRkkHBcbIC8gIycrLCwsGB4xNTAqNSYrLCoBCQoKDgwOGg8PGi8kHyUsLC0uLjQsLCwsKiktKiwpKSwsLzIsKSwsLC8pLC0sNCwwLCwqKS8sLCksLC0sLCwsLP/AABEIAOgA2QMBIgACEQEDEQH/xAAcAAEAAgMAAwAAAAAAAAAAAAAABgcDBAUBAgj/xABPEAACAQMDAgQDBQIJBgsJAAABAgMABBEFEiEGMQcTIkEyUWEUI0JxgQhSFTORkpOhsdHSFyQ0VHOzFhhDYmRypMHh4/AlNVN0lKKjwtP/xAAbAQEAAgMBAQAAAAAAAAAAAAAAAwQBAgYFB//EAD0RAAEDAgMECAQEAwkBAAAAAAEAAgMEERIhMQVBUWEGEzJxgZGh0SJSscEjcuHwFILxFiRCU2JzkqLSFf/aAAwDAQACEQMRAD8AvGlKURKUpREpSlESlKURKVTVp182la7c2VwT9jmmMiNIdvktL96zK2APJLswI9u+eG3XDb3CyIroysrAMrKQykEZBBHBBHuKIslKUoiVEvE7rL+DdPklUjzn+7hHHxn8eCDkKMtjGDgDjOaltVB1zM171HZWqN6LRVuJMA8NnzMMCQDlREAQOPNPfsIZ5hDE6V2gBPksgXNlOfDjqX7fpsE7Nuk27Jfhz5i+lshfhzjcBxwynHNSaqi8FbvyL3UbAsCsczSJ2X8RjcrH8vgyc8en51btbseHtDhoRdYOSUpSt0SlK5PUHVNtZBPPk2tISscagvJI37qRqCWOSB8ssozyKIutSlKIlKUoiUpSiJSlKIlKUoiUpSiJSlKIlKUoiovrrTI7nqY28pASa12ZOPi2MUK8j1BwpAB5xj3rY8OOsptLvP4IvsFA22CX4Qu71AZON0bE8HuGJHOfTteMf+batpd3uAG4xtuGEUK6ksWyMcSt/Mz866Xih0L/AAjbAxAfaYsmPnbuBxujJPHOOM4wfcAnPP1m0P4KuYJD+G8W7iDr6i/6KVrMTctVaFKqLwa8SJZn/g68UiaJSEdt29tnDJIGyd4HOeOBjGRzbte+DfMKJY55NqM3yBPy7DPeqO8Grl7y9vr2Ugs5Uc8kbiWABxwoChcD5CrC8XOoUtNJuNxXfNG8Eak4LFxsbHB+FWZvl6cZGajPgtoBt9OEjhd1w5lyO+zAWME+/ZmHy3/PNc/0jnEdC5t83EAedz6BSwi7lzOuJv4N1yy1AYWOT7qc+xGNjE+oZPlsCM8Axqee1XUjggEEEEZBHIP1B+VV34tdJi805mAJkiHmx4GSSB60xgk7lzwPfb8q6/hT1H9t0qBycyIPJkySTuT05JIGSy7W4z8WM8VNsORxphE/tMy8Dm091liQZ3Cl9KVC/ETxDSwRYYcS3kx2RRKw3KWBCyNkEBd2OD3/ACBx7RIAuVGs3W/iBHZAQwAXF9IdsVupycns8gB9CDOecZ9vciFTaPOLmxS6maW9uriKSZ1QFFht/vhEgGNiBymSAMksT2ArqdD9FPExvb/7zUJSzO+7IQMANgC4QEKMZA47A4rrdN2Pn6vc3WUK28SWigD1bzieQkn5bgBjvuYe3PMx7S/j68QQn8NlyT8xGnhex5qYswtudVOaUpXTqFKUpREpSlESlKURKUpREpmlQjxilnj0qSW2lkieJ43YxsysybtjLuU8D1hie2Foim9Kqsda31jbQ3LbtRs5VVmbYI7iIMo2/CoDp29TKDnOTyMT7pzqm2v4vNtZVkXsRyGU/JkPKn8xz3GRVenqY6huOM33dx4HgskEarrUpSrCwqq/aMP/ALMh/wDmk/3M9TfTb1JEjlQ7kdVdTgjKsAwODgjIPY1G/HeFW0WQkAlZISpI5B3hSR8jtYj8ia2+hblZNNtGQ5HkRL2I5VAjDn5MpH6Vx3Sm7WwyjUE924/ZWIN4XE8T/DYzlbyx3JeIVKlCEL4IxliQFdRyGznAwc8Y7nhl1+uoweXKSt7CNs8bLtJIO3zAO2CeCPwtxgZGZRazAjY36f3VCuo+h2W5F3p7JbXaEk8fdTqcnZMo75P4u/PzC4mo9qRwxteT+E7L/bdbNp/07xw000w5hJtv+qjvjdG99f2OnRZywaV+F2hSxQPuzn0rHKSPyxkkYsWytFijSNfhRVUfkBgdvyqJ9J6LcSXtxqF9CsM8gSJIg6yBEVFBYOCfiI7cdj3yKmVc90i2g2qnEcZu1u8bydfZSwswi5Wx5QkhZSM9+D2I9x9feqx8LpRp2sXumEjY/wB9CScE+lX2AdmOx/Yf8kx/KzbSUKTntioV1T0tcSX9rf2bRCaDKssmVV4yGBG8Kx7My9vxEggivQ2VtOKHqnSOtdpY7lhN2HyNv6LV7Cb2Xf616xNoFhtkFxey/wAVB9B8UkhyNkYHuSMnj5kRzozoVrdmuL5xc3jkHzWyxjG3bsRmJ7ZIyMZGK6+i9OmOeS6uJPOupQFZ8bVRBgiGJfwxg888ngkk813AM1V2ztx9UTBTn4PV36ct62jiw5lJBtXceBzye2Bjmo94Nqzab57oqvczTzttxhtznB7k+2ACc4Arb8SrrydMuSADiBxg/wDOGwn+vNdPofTPs+m2sWwoVgi3Kc5DlQ0gOeQd5bj2r3tg0QppJhwwt8Q27vUqKV1wF3KUpXUKBKVxOous7Ow2/aZgjP8AAgDPI3sNsagsRnjOMZqu4uvdT1a8+yWkD2USsrTyt/GrEQCQcjCOwPAX1ZxyACaxcXsit+lBSsolKUoiUpSiJXpNEGUqwyCCCPmDwRXvSiKluluo10q9n0u7YxxI7G1dwNvlsS4UsO+d2QTnncpOcCu9rPhvG0/2qykazuwSweP4GbBHrjORg++Bzk5Bya5n7QnTm6CK+jH3kDKjEAfAxypJ+SvgDvzJ+dd3w26oN9p8UrurTLlZcYyGDEAsB2LKA3y9XFcTtumfQTCtpnFuI2dbj3aZ7771ZjIcMJWnbeKs1lIsOsW5iJKKlzD64H7qztkgp8O7ABODyoxVh6fqkVwgeGRJUOPUjBhyAR27cEVqXdrDdRtFMisGBUgjgg8f99V3eeC0cEglsLiezlDFlZWLpye2Mg4xkYJ5B5zXrQ7ZjEYklzb8zQbD8wzLT5g7iozGb2Cl3inHu0e8AGT5ROMZ7EHNcXws/wDdFr/1G/3j1jeTV44JIJ1g1GORXj3JJ9ln2spBLAoYwBkjg55U/Ouh4f6W8GnW0TBg6x+pSu0gklmUj6EkZ98Z968jpDWQVdMwQODjiGQ10O7VSRNLSbrv177Wb2JrZW1VRlz+lHv/AGUDFeE3ZzKdt62TBe3wjNx7xu8VLjJ7IXhNPJHJxXt9kQd2rWknZu5rHR1bs+LKGnxc3OOfgMkwvOpW2LZD2esUtvjswP8AbWGlVZaunkZYQBp4gu+hutg0jelZbb4x+dYq9kfBz8qp0zxHMx50BB8iskXCjnindKbYQMcfapoLUHGcb3G4j2yFDEZ44qd1W3XiLHNYXbJLJ9nuWLCNWkO1onLegDk7o0AJwBn61r6t1Nq9/mC1tXsIyxV7iZh5gjOQGjQY2vgHO0sQSMEfFX0XZVdAKd9RI8NLnOJufAAccrKo9pvYKZ9TdcWWnbftcwjL52qFZ2IHc7VBIX6nio3F1XqGoP8A5rCbK1K/x1wgM7HHPlw7iF75DNkZX37Vq9N+FtrbOJpd11cZDGWb1evJYsqnODk5ycn65qYahdJbxNJKyoqjcxbgKo9yao1nSJ8oc2iGQ1cR5WHEnS/lktmxW7Sr290qHRo/PAkvr+dxFE8rbpHdj6V5PABA7eok9+eJv0B0n9htiZDuuZ2M1w+c5kbuobGSi8gZz3Y+9cTozRXv7hNVugyABhZ253Dy0OR50gPBkcH2427eTxtsKvc2XRyQs6yoN5HanhwHhyUb3Amw0SlKV66jSlKURKVyOp+qINPh8643iPcFJVS2Cc4yB2HGKgUv7Q1mu0ta3q7huXKRjcuSNy5k5GQRkfI1i6K1KVWFl+0Nprkh1uIhjgsisD9PQzGu3a+Mekuob7Wq5z6XV1Yc45G2sopbe2aTRvHIoZHUqykAggjBBBqjvDuA6TrF1YTttEgBhZjtV8HMZVeQWZGPvwUK8nirbh66091DC9tcEAjM0annnlSwIP0Iqv8Axls47i2h1KyKzS20qhpIWVwIwC53uhzhW29jx5hPbkU66lFVTvhO8euo9Vs12E3Vh1kScjjuPka09PvFmhjkUgrIiuCOxDAMCM+3NbFfIGSSQuu0kHT9D7L0LAr3RNxwKzeYEGF5b3P/AHCsCyEDj3r1qzFVCBt4h8Zv8Xyjg3gefgLarUtvrovLMScnmvFKVRc4uNyblbJSlKwspSlKIlKUoiUpSiLatowo3t+lQi/sBrd75Rz9itJMzEMCs8wAIgG1gQIwwLHnk4wO9bXiHd3n2JkskeSV/RlcAopB3ODuGGxwCOxOa5tn1ZdWUa29locwt4wAm6eONvmxZQr8k553EnvXebGdSljHFwa1ugJAJfbNxz3aNHiqsmJWeBSqsPW2vSyN5WmwQpgYE0hY/X1B1B55+EcVrWk3Uz5Dy2cXHBKq2fy2q39ddK/alGzWVvmCocDuCtysN3eJEheV1jQYyzkKoyQBljgDkgfrVQwdA6tM+681aZcbRiBnGV5J7FFVue+1v6sVDta6WspJXt7D7TqV/IzFnZ/RHgnfI7gAOc+5OMkc9g0UW16aeTq4SXnkDYd5Nh++KGMgXK+hrHXradtsM8MrAZKpIjkDIGcKScZI5+orfqB+HHhPBparI+JbsrhpPwpnusQPYY43dzz2B21PK9VaLV1LS4rmJop40kjburAEf19j9RyKoyW8vump0hmzNprPIUKgM3OSF3nbtkBwSDwcsR9L9rT1XSIbqIxXEayxtjKsMjg5B/PPvVeppoqmMxyi4/eY5rIJBuFENK/g/U4xcpFBOGOGZo0LggAbX3AkEDHB9iPbFYLrwk0iQDNuUx+4zKf1wear7qXo696enN3Yuz2hYF1xuCrkbUmH4hliA45HzBIq0+m+p7e/hEtu4YYG5cjehOfS691PB/PGRkVw1ZDVbGdiiOKM6XvlyNiPDceCtNLZNdVwz4IaR7LJ/SSf31ktvCDS4skQCTP77O2PyyeKl1VD4x9e3dpcpb20hiUxK7MANxJdsYJGVxs9jzmq8FbV7Sk6iM4Sc743/wDo/RZLWsFz9la2n2EcEaxRDaiDCrknA+QyScfT2rYJr5Ym8Q9RdSpu58EYPqx/WOa5N3rE8y7ZZpZFBzh3ZxnkZwSeeTz9att6KTON5JR5E+y168bgvq6/1+2gYLNcQxMRkCSREJHbIDEZFcL/ACq6X/rafzZP8FUh0t4XahqAVooSkTHHmyehMe5GfUw9vSDzxU8s/wBmx9pM16iHPGyIuuOOSWdec54xV6PonAB8cjj3WHutTOdwVh2/XOnuoYXltg9syop/VWII/UV17a7SVQ8bq6sMhlIZSPmCODVE9Q+A91bRvJHPbzKhJxvETbBk7yXIQYAyfVxzyaryC8lt3by5GjblSY3xnB7bkOGGR7EiopeiTLfhynxF/ZZE/EL6+pXzPZ+LepxIqC43BRgF0R2/VipJ/Ws3+WbVP/jp/RR/4a809Fay+Tm+Z9lv17V9JVp6hrEFvjz5oot2ceY6pn543EZ71853Pi3qjgg3JXIx6URT3ByCF4PGPyqKXV28rl5HZ3PdmJZjxjknk8CrNP0UlJ/GkAHLP62WpnG4L6MvPGTTI22+cz/VEYr+WTio9qX7QMCtiC2kkGWBLuI+PwkAK5Oee+McfpB+lvB3UL4I4j8mF1LrLKcAj8OEGX57g4wRznGMzOf9m8BTs1BS+OA0IVSfqRKSB+hr2oujNCztAu7z7WUZmctf/jD/APQf+0f+TT/jD/8AQf8AtH/k1FOrvCC80+JpmaKaJcbmjYkrn3KEA7QeM/UVBqsf2f2d/l/9ne6x1r+K+hNL8c7CWTbIssAI+NwCv5HYSR/JVgW1ykiB42V0YZDKQykfMEcGvjurq8AtWuHE0B9VvGAy8cq7MfSD3wQGOMHke2eef2x0fhp4TPAbWtcE+GXO6ljlJNirfrJOUhjaSZgiKCxycAADJJPsMVq631Db6fA0s7AY/UlvZUHdmz7D+odoPH0dd65Ms+oO0VgHEkFsAFkdeQvm/uZAB9zh2A2ZyINmbEbIbuIcfNreR+Z3K9hvvocvksvTWLy611lh07zbey3HzbsgqjqONsI4Z/UCDgjJGDgVPukejLbTYBFboAcDfIQPMkPzZv7B2HtXZt7dY0VEUKigKqgYAAGAAPYAVkruaWljpmYIx38/35DQZKs5xOqUpSrS1SlKURek0KupVgGVgQQRkEHggg9wR7VUfUHhjd6fc/bNFJIJJltSQFPPwoPSpTB7E7hjIYkgCW9R+Lem2QG6dZmyRsgIlYY4O7B2r+pB+WcGq7u/GbVNQPl6ZZlATgSbfNYeoAEsQI0HBBLAjk8jGahmEZYRLbDvvosi98lO+kOtIdQQ7cxzJ/GwPkSR8kc5AyDjOR8xnB4qDeO/TCGBLxEPmK6pIwBOUIwpY5woDAKOO7j9et0T4ZXcd5/CF/cNJcENlQcg5Ux+tzwwC4woGAQOeOZT1tpK3On3ETY5jYgnOAy/eKePkyg/pXzgmLZ+0WPpyerJG46E2IHzAcf6q5m9ljqvlGrV6fsrHRrCK8vYlury5VXt7ZsFUjJysjfEBkYO4jPIUDO/FV1nv9QknffK7SNgDLHJwAFUfQAAACvpqpKc6/446ncM3lyC2jJ4SJRuAByPvSCxPbJBAPyHaodf6/cz586eWQMdxDuzAnOc7Scd659KIvOa8UpRFnsbJ5pUijXc7sqKvHLE4AyeByferU0/wAkaHdNcBJCM+WiBwOAdpYsOc5HHH1rj+Btpu1TdtyEikOcfCThQc+xILD9TX0Ma4zb22ailnEMBtkCTkdd2asRRhwuV8czRFGKsMFSQR8iOCKnfhrpttFHPqV7taK1wsULYxNOytsTBBzgc8DgjJwFOeN4jaM1rqdwhTYrOZI8AhSjEspXgcdwcdirD2qP/AGp9mzc2zO7bk7c9t23tnHvXWwSiaNsg3gHzUBFjZTzq/wAa7699EbfZYf3Iidx4wd0vBI5PACjtwSM1X+a8UqZYXnNeKUoi8quTge9fV3TegiwskhiUMyJk4wvmSY5JOPc8ZI4GPlXzh0BaNLqloq4yJ43544RhI364U19U1w3SuoOKOEaZk/QfdWYBqVXFp1BBa3om1uGVLj/kJGjWS2hUFjiIxlju3EethvO5OFA5tPSdct7pN9vNHMvYlGDYOAcHB9JwRweea5t3aJKjRyKrowwysMqR8iKr3X/CFVIl0uV7SYc7Q77GwSw5yWU5x81wO3zm2Z0jgDGwzNwWyuOz7j1WHwnUK4qVSWleNt3ZFYdWtH4wvnKrIzDhQ5RsB87XOQRn2AxVodLdbWeoputZQxABaM+mRO3xIecZONwyuc4JrsWva8Ymm4Vdd2lKVsirXW/GmIXBtrCL7XNz6vMWKEEAE/eMecDOe3IA5zWhedP6zfjF1qEdvE2QY7VTgqU2/GcMQcnKkke/yxK+sfC+x1IEyxiObnE0fpfJxy3tIOB8WffBGTVdal4L6nZozadfSPyv3QdoGKjgerdsJGTwdoxn8q8+tiq5B/d5A3+W/rf7LdpaNQpL0/4NaZbENIr3Lcfxp3KDgg+gAKQc9iGxgYxU7hkjjG2OMKB2HYD37fnVKxeLl9p7eRqloTJjIPEbFcld2ACrDKt6lwDip/o3iJp91gRXCBicBH+7fONxG1sZ/MZHBwTXGVr9q02b23t/iAxepuW+isN6s6KUy3DN3P6VhYZHNeaVy0s0kz8cjiTxKnAA0XyJrdk0NzNE2N0csiHHbKsVOOBxx8q0asDxk6Ta1vmnVfubglwRuwHPMiknjJbL4z2bgDFV/X2GiqG1EDJWnUDz3+q89wsbJSlKtrVKUra03S5bhxHBG8rn8KKWP1PHtWHODRcmwRW7+z9opC3F0SNpIhA98jbIxP8AOUD9flzcVR/oXpoWFjFDgB8bpDxzI2C2SO+OFHfhRUgr5DtWqFVVvkGl7DuGQXoRtwtAVSePPTTSRxXaLny/u5MDnaeVYkD4QcjntuHzqka+tEuA08trKS25PMXcAAyMWR4xgDOwgc98SLn5mi+rfB68tpSbdDcQsx2GPl1HcB078dsjI49s4rrej+02Mj/hZ3AEZtJ0IOfp+9FXlZniCr+lS208KdUlXctqwGcYdo4z/NdgcfXFakvh3qSsVNnOSCRwhYcccMMgj6jiunFdTE2Ejb/mHuocJ4KO0qQf5P8AUf8AU7j+jb+6unoPhNqFzJtaFoEGNzyjaAOfhXu547D6ZIzmsPrqZjS50jbDmEwk7ls+DOiSTanHKo9EGXdvYZVlVfzPP80/Kvo4CuH0h0nFp1sIYvVyWZyAGYn3OPkOB9BWl151Fc2UKywxLJHkiZ8FmiBxiQRgjeo5yNw9uRkkfONo1J2rWgR6dltza48ePsFcY3A3NS9bcfiYD6dzWG5uII8b5Que2cLn54zioNd9F6nqCLLHrCrE4DIIIWiXGMdw+8++QxODngYxWnafs6wEqbm7nlwPUAAozj8JO4gZx/JXSQ9HRgs9rB/ycfPE0ellCZlINY610tVcTXFu4U4ZMiVs5248tQxJ55wOOfrVadR6pocpIs4rkTbMh7NGiHv6WRtvGcEnZn4efarS0Hwa0u1yfIE7HPM583AOOAhAT277c8nmpTpmh29sCLeCKEHJIjRUznGfhA+Q/kFXaPYEdM7E2R9+RsPL9Vq6Uu3Kn/DjrfWVVI5bK5vInYhJpMoVHI9UpTBAbuWJwOB2Aq1Pt19/qsH/ANUf/wCFdnFea6JQpSlKItW+0uGdSk0UcqnGVdFcHByMggg881XmueAGnzszRGW2ZjnCENGOOQEYcDPPf8sCrNqL+IPXUWl2rSOQZmDCCPuXfHGRkegEgsc9u3JAJFBNUTUNChVpL+2u4hnEU4dJ2POEhK72fk92OBgDgVO9DvpJ7eOSWEwO4yYmYMy8nbkgDkjBxjIzg8iq16F0C81m5XUNT+8iQHyI2AVCd24MEHHlj653EDuBVtOADxzXznpGKcPHUsAzzcMrngNxtvNsjYXVuG+8rG8YbuAfzGajV/4Z6ZMQXtIgQMejMQ+fIjKgn6mpPSuainlhN43FvcSFOQDqoPeeDOluuFhaM5zlJHz78eosMfp7Vov4HaaMZM4ycDMoHPsPh71JNZ6qlhZ0isLudl+FlEYibgHh95YDn932qLdO3NzearjUZEhktQHis0PBLLjz92SHwDjuSMnhRnd7cE9eY3SGYhoF+1cnwuTqRmbAKIhl7WW3beCGmqwJWZwPwtJ6T+e0A/yGpPpvTkFhC4s7dFbaTtBw0hGSqtK2T3OAWJAzXZpXlzV9TMLSvLhwJNvJSBoGgXC0K/ijIge6We5fzHY785IIDBU3ERqOMRjsATz6jXU1DUooIzJM6xooJLMcDtn9TgdhzXI1noGxutxlt4w7EkyIPLkyRjcXXBY859WRXFt/BnTlcMVlkA52vISp4xyBj+2pQKSQ43vcDvGEehxC3lksfENFo9N6tNquow3SxyQQ28c6sWDBZhIzCNV4G4BVRyT+IduAasivWOMKAAAABgAcAD2AHsK9qr1U7ZnDA3C0CwGthcnXfmSstFlzdf1tLODzpOIw8Sse20PIsZY8Hgbs/pW7BcJIoZGV1PZlIYH24I4Nc3qjXIbW2d5trDadsRxulPA8tVPxEkgYwe9Vbongc81qHmme2nYlgmA6opOQGX0ndjPAPHH1FW6akgkh6yZ+DOwNr4vDI5bznqFq5xBsM1dFecVHOleilsefPuLhguxDNIWEaenKRp2UEov80D2qR158rWNdZjsQ42stxzSvSeBXVkdQysCrKwBBBGCCDwQQcYr2t50fJDbgCRlcHkHBH5ggjFYrrXLOMlZJ443GMq0iK3zzgmrNPRvmF2uAI3E2OS1LrKtLmG96emee0H2jTpH3ywYOYv3iuBtQYxhvoAR6c1anTPVdtqEPm20m9c4YYwyn91lPIP8AUfbNcubqSyIwLmAg9wZY/wDFVe3nSDwXH2zp+eMMpHm26ygxvzwMZK4IJ9LEYxlSDiu12ZtpzPwKzdo/d4n7+arvj3tV20qv+kvF+3uGEF4psrtR60l9CE4z6Xbt6cNhsHnjd3M/BzyK60EEXCrrzSlKyiUpXC6u60ttNh8y4fBbPlxjmSQj8KL+o5PAyMmiLX6767g0q282X1SNkRRA4aRv/wBVGRlvb6kgGrulOgbrWLz+ENWz5RAZIicZXJKptz93EO+O7bs+5J2H6blv7gX+uSJbwAjybVnCqqn1BXYkBT2yPiYg5wABUku/FvTIFCCcMB6dsSMwGOPYYx8scVzVbtcuf1VK0vtqWg+QO7mdw0z0mbHvcps8gUbIwFUccccD2/KsNVjJ4/WfO2C5PfHEYB+X4+P5K29H8R7+5AZNIlEWAxlabZGEPO8M8IDLjngniuVm2XtOreXuj7hdoAHAC4yU4exu9WHSuZ03r6X1qlxGrKkm7AbG70uyHOCR3U+9dOvAex0bixwsQbHvClBulRLr/oz7bEJICY7yHJhlVtjdj92XHIU5/Q+4BOZbSt4J3wSCRhzH7t3IRcWKrPo7xQdZfseqr5FwuAJGwqt6c/eZ4ViOdw9Jz7cZsqOQMAykEEAgg5BB5BB9xUe6v6CtdSUeepDrwsiEBwM525IIK/Qg4ycYzVVXeh63o+Etnklg3ll8pDIvsTvj2koD7jt359z7YpqXaJxQuEb97T2T+U/ZRXczXMK+KVQaePl8AAYbYnA52yc/XiTFelz4837KQsduhOMMFckc/JnI+nI962HRquvoPNOuar/qt+sfGm3tS0Vsv2iZSVJziJTg/i7uQccLx39Qqro+qdY1AmKOW5lyRkRAqBnKjcUAwvJ+I4/kqZdG+BjbxJqBXZjiFGOSc49bjgDHOFPOe4wQbbdkUlBd9fIDwaNT9D9BzWvWOdk0LW8N9Gn1bUDqN4VeOJuAwJBfHoRF7KqZDe/IHBySLwr0ggVFVEAVVAVVAwAAMAAewA9qyAV4VfWurZQ4Ns0CzWjcFKxuELxXswxx7+/91ZAuzk/F7fT6n61hqvJH1LcLu0dRwHufQd+WQbqodV6Qs5OpPs9whEd1F5iCJimJPVuZgB+IxuflznvUyPgHpX7k39Ka4fjbZSC3t7uHIktZgwcfgBwd2O3xpHz7frVldI6+L6yguRgeYgLAEEBuzr3OMMDwTn5819O2HU/xFEw7x8J8P0sqUos5RD/IFpX7k39Kf7q58v7OdiWJWe5QE5CgxnH0yUyf1q16V7SjVSn9nCy/1m6//H/gqZdGdNz6fvtzM89sqp5DSEb48ZDREADK9iD7AhcDbzKKURKUpREqrepfBWW7vWul1KdH/BlNzxjn0o6yJhRk4AHuc5JJNpUrBAIsUVQ2/wCzvE7M95e3M7nbhlCo3Ax6i5kLcYxyMY9/bv6d4HaVFtJheUqOTJIxDcYyyjC/yAVP6UAAFgi4mjdE2No2+3toY3/eCjcOCOGOSOCRwfeor4ydXPb26WduCbm8+7XB5VSQrHsSS2dox2yT7DM71TUUt4JJpDhI0Z2P0Ayaqfw50J9UvpNYu1OGdvsyFgQqDMYPH7uNo4HO5u5BqCpm6plxm45AcSdPc8ACVkC6mvSfTYsbCGAMX2AjccDJJZ2OB2G5jgfL3PeunWa6lBOB2HArn6jqcVvGZJpEjReSzEAf+J+g5NfJq7C+oIj+I7z8zt5HedOSvtyGa2qVFemPES21C6lggz92iuGII3jcVYquOFGU5JBO/txUqqrNBJA7BK2x4HmtgQdEpSgFQ6rK0rzRLeZt0sMUjAYBeNXOOTjLAnGSePrWD/grZ/6rbf0Mf+Guwtux9j/ZWRbFvyr0oqWueAI2Pt3G3stC5u9ayoAMDgDgD2rzW6LNR8Tf2Cn2hF+EZ/8AXzqz/wDHdHnVSNj8bu8gtesv2RdYYrNj34H1r2aRU4Xk/vf3VjmuWbv2+VYjWj6unpxho25/Odf5Ro3v17lkNJ7S9YZlflWVuWGQQRkEqwJ+YIIP1FZHjI7jFU90bpN1Pe6u1nO0U0N3vSNj9xJma43LKu0k5CAAgjGfyxK9L8VvJkW21aB7KY7RluYW9tySc4XPvkgfvcE16bujrw3ESSCLgjO35m6+IvbWyj65SjWNMS5t5IZPhkRkOMZGRjIyCMjuOO4FVb4Ga/Na302mXBIB3bFY/BIhO8Jkjhhk4A52g/PNxMqkZRgR8s/2fOqg8T9MOnX9tq0GeJUEqDIyRnJL8hQ6ZQ8fXnJqfo9OaSoNNIRZ+hBuLjgef2AWJRiFwr1pWCyuxLEki52uquM8HBAYZHscGs9d+qqUpSiJSlKIlKUoiUpXP1/Wo7O1luJThIkLHsM/JRkjLMSFA9yQKIqy6/1B9T1iHS0B+zwFJrrJKhxhZNhAYZXayAe+589lzVhq6Qw7RtRFUZxhVVQO3yAAH6YqmOlesIbYz3s482/vXZkt4gzuqcsgOfgVjgjuduwgEcDu/wDAnVtaKvfv9htfa3QkyMpBILrnhsHad/PB9A9+TrKaq2hVER/DGBhxHn2sI330vpZTtLWNz1Wv1h4tM0q2ukhZ53YoZApYA5KhYwcBznnccrj55yO70Z4TllW51gtdXW5XVHkLJFjGFIB2uxwM919IAzjJlnSvh/ZacP8ANogHIUNIxLyNgYzuPw5ychQBz2ru3dyscbO5wqKWY4JwANxOByeB7V7dDsynom2jGfE6nxUbnl2qpPw/Ly9Sak+MovnQhlUBFVZ0jhTgYH3cWB8whPzq3LlcOfzqnv2ddu67OD8UHPsR97gAY4I79/ccDHNx3fxmuO6QgOdK/eHsb4YCfv6KxFuWGtOz1eGZ5Y45Ed4WCyKDkqSMgH/13BHcECH+IviL9kxa2g829lwqqo3eXu4UlfxSHI2pz3BPGA0V6H36VrTWtzKS1zFEXLHAM7gSBcgkM25mTdnkk/PFebT7FmlpH1TsrC7Rx4nutpxW5kAdhVzhiPnXnefmazXKcK3zHP51r151THJTvMZcbZEcwRcehW4IIuuZ1H1BHY27Ty52KYw2O+GdY8ge+N2cfIGuhp9wkyq8bhkcAqwOQQexB+VQrq/Zc6tplkx4Mj3DrwykRo7KrIfZtjLn5Fq4d1NL0zeCNi8um3DFk4O6Bs5IGBgkd9o+Ic4BHPuUuw3TUTalou65OHi3Sw55HzUTpbOsrWkjKnBr1NbKSiaMMpBOAc/MYzn9e9a1eNXUrYHgxm7HZtPLgeY0Kka6+qq/wnuJI+odUhOVVzNIVK4JIuB5bZIzjbMx+RDA88VbuqaJBcrtuIY5V54dQ2O2cZ7dh2+QqotE8yHrCQZAWeJiQOcp5SsAcjg7ogePl9auqvq9C/rKaN3Fo+iouyJVUal4W3tiZZNFuTGjLn7LJh1yMECNpNwBPq5bHfGfcRy88QcpJp+u2zRMV2GRQCASOJdvqAIyGDJuGew9qvqtW/0uGdds0aSLgjDqGGDww5HGaiqdm01QcTm2driGTr9/vdZDyFX/AIF9SG4sXgeUSvbSmNT68mIgGNiW9s7wBxgKoIHvZVQ7pvwwttPvHubVpU8wOGiJBiwSGAUYBAUjjJNTGvQC0SlKURKUpREpSlESop4hdIzanAtuk6wwl1ab0szsAQQq+oDHvyDyF+VSulEUY6O8O7PTF+4TMh+KVzukbv79lHOMKB9cnmpPSlESuX1T/oNz/sJ/921dSuX1T/oNz/sJ/wDdtRFVf7PvFlMTnHn5/wDsTOKmXiB1alhbSTbl8wgiJT+N8YHA5IHc/Qdxmo14JOBpAJIAEspJPAA4965NrCNe11W2GbT7QEZ5MTN35zgHcwHA7qgzkVwTad1ftGWFw+APxH+UWA8VavhYDvWx4JeH7Of4TvPvHk3GEOCWyTzOS3cnnaeeDnPbGT9oDSmia01GLIkhcIzAFsYbzYiQcqMNv9ud4znFXIqgDA4FRbxP6dN9pdxEoLSBfMjABJLp6woAIyWAKj6t2OK7stBGG2SqrqaZdCe2VlzhlV1z3wRuAIz3wcViZsAk9hUV8HdWL6ZCGILRl4XHuu1iFDA8htpU/rXnxa1T7NpdyVZQzgRLn33sFYL/AM7YXI/LPtXzOsp+vdHEO213VHuv8B8r+SutNrnxUc8Lb9b/AF++vB2SMJGOD6crGGz7EiLPH75q1eo9AivraS3mGUkUjOASp9nXIOGB5BqAfs+6D5OmtcHG65kYjBzhEJiAIwMHcH9zxt+oq0a+lQxNijbG3QAAeCpk3N1R+iavedOTi2vwZLNnKwTrghfpyfSvOShwVwSMjvakV7HMqyRFWRgCrKQVI+YI9q3dc0OG8geCdA8bjBHuPkyn2YHkH2qoniuOmrnaRJNpUrDDnDNCx7jg5/lADe3IOea21sd08RdT63xFvE7yOB+vepo5LHNedZV4erLJ1b+ORVIx+HEkbDn547irrqmOoSJOoNInjKvDICEdSCGwWY4/R1/l+hq569TYxJoYr8LeRIUcnaKUpSvVWiUpSiJSlKIlKUoiUpSiJSlKIlKUoiVy+qf9Buf9hP8A7tq6lc/qGBntLhEBZmhlVQO5JRgAPzJoioLp3WGXQUs4Az3V5LLFEinHBKh2LZAUYOOe+T7A4u7ojpGPTLNLePDEeqR8bTI57uRk/IADPAAqG+D/AIYPZItzd5NwVKxxnkQIx3HHykb3x2BI9zVo1UpqVsBeRq5xcfH9FsXXSlKVbWqo/o2+ksNevNPlbcs8jyp3I3EecDtBIXdGef8Aqrn2FbHj1dMLOCIDPmTD88qpwB+e6un43dMviDU7dQZrRlL9zmNXDqdvuFYknt6WYngcYb68XUr/AEXZnymaS6LLyVMShgjcYC7wEOQDz7GuVq6C21oZ2jJ1797Qft9FO134ZCsXpLTDbWFtC3eOGNDxjkKAePY5rrUFK6pQJWvqGnxzxPFKgeNwVZW5BB9q2KURUJrHTFxo1/ZEBJLBLsNDKxOYfM2pIkr+kKPxAnIOwcj1Cr7rwyg9+a81q1oboP2USlKVsiUpSiJSlKIlKUoiUpSiJSlKIlKUoiUpSiJSlKIlKUoiwX9kk0TxSDckiMjD5qwKsP1BNU54Q6FLbaxdW0zuRZo6xKTldsro24ccBgqtgYGSTjk0pWCAdUV1UpSsolKUoiUpSiJSlKIlKUoiUpSiJSlKI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3322" name="Picture 10" descr="http://1.bp.blogspot.com/-A_5YSlYqauo/T_oR6hSZSzI/AAAAAAAABQw/SnBCd_HqyXA/s1600/sloneczki1222222222222222222222.gif"/>
          <p:cNvPicPr>
            <a:picLocks noChangeAspect="1" noChangeArrowheads="1"/>
          </p:cNvPicPr>
          <p:nvPr/>
        </p:nvPicPr>
        <p:blipFill>
          <a:blip r:embed="rId2" cstate="print"/>
          <a:srcRect/>
          <a:stretch>
            <a:fillRect/>
          </a:stretch>
        </p:blipFill>
        <p:spPr bwMode="auto">
          <a:xfrm>
            <a:off x="6739002" y="2071678"/>
            <a:ext cx="2404998" cy="25717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endParaRPr lang="pl-PL" dirty="0"/>
          </a:p>
        </p:txBody>
      </p:sp>
      <p:graphicFrame>
        <p:nvGraphicFramePr>
          <p:cNvPr id="8" name="Wykres 7"/>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ytuł 2"/>
          <p:cNvSpPr>
            <a:spLocks noGrp="1"/>
          </p:cNvSpPr>
          <p:nvPr>
            <p:ph type="title"/>
          </p:nvPr>
        </p:nvSpPr>
        <p:spPr>
          <a:xfrm>
            <a:off x="500034" y="-214338"/>
            <a:ext cx="82296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scene3d>
              <a:camera prst="orthographicFront"/>
              <a:lightRig rig="soft" dir="t"/>
            </a:scene3d>
            <a:sp3d prstMaterial="softEdge">
              <a:bevelT w="25400" h="25400"/>
            </a:sp3d>
          </a:bodyPr>
          <a:lstStyle/>
          <a:p>
            <a:pPr algn="ctr"/>
            <a:r>
              <a:rPr lang="en-US" sz="1800" dirty="0" smtClean="0">
                <a:latin typeface="Constantia" pitchFamily="18" charset="0"/>
              </a:rPr>
              <a:t>Renewable energy in the EU - The share of renewable energy in total energy consumption in 2010.</a:t>
            </a:r>
            <a:endParaRPr lang="pl-PL" sz="1800" dirty="0">
              <a:latin typeface="Constantia" pitchFamily="18"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buNone/>
            </a:pPr>
            <a:r>
              <a:rPr lang="pl-PL" sz="2400" dirty="0" smtClean="0">
                <a:effectLst>
                  <a:outerShdw blurRad="38100" dist="38100" dir="2700000" algn="tl">
                    <a:srgbClr val="000000">
                      <a:alpha val="43137"/>
                    </a:srgbClr>
                  </a:outerShdw>
                </a:effectLst>
                <a:latin typeface="Constantia" pitchFamily="18" charset="0"/>
              </a:rPr>
              <a:t>	</a:t>
            </a:r>
            <a:r>
              <a:rPr lang="pl-PL" sz="3200" dirty="0" smtClean="0">
                <a:effectLst>
                  <a:outerShdw blurRad="38100" dist="38100" dir="2700000" algn="tl">
                    <a:srgbClr val="000000">
                      <a:alpha val="43137"/>
                    </a:srgbClr>
                  </a:outerShdw>
                </a:effectLst>
                <a:latin typeface="Constantia" pitchFamily="18" charset="0"/>
              </a:rPr>
              <a:t>In Poland </a:t>
            </a:r>
            <a:r>
              <a:rPr lang="pl-PL" sz="3200" dirty="0" err="1" smtClean="0">
                <a:effectLst>
                  <a:outerShdw blurRad="38100" dist="38100" dir="2700000" algn="tl">
                    <a:srgbClr val="000000">
                      <a:alpha val="43137"/>
                    </a:srgbClr>
                  </a:outerShdw>
                </a:effectLst>
                <a:latin typeface="Constantia" pitchFamily="18" charset="0"/>
              </a:rPr>
              <a:t>the</a:t>
            </a:r>
            <a:r>
              <a:rPr lang="pl-PL" sz="3200" dirty="0" smtClean="0">
                <a:effectLst>
                  <a:outerShdw blurRad="38100" dist="38100" dir="2700000" algn="tl">
                    <a:srgbClr val="000000">
                      <a:alpha val="43137"/>
                    </a:srgbClr>
                  </a:outerShdw>
                </a:effectLst>
                <a:latin typeface="Constantia" pitchFamily="18" charset="0"/>
              </a:rPr>
              <a:t> most popular </a:t>
            </a:r>
            <a:r>
              <a:rPr lang="pl-PL" sz="3200" dirty="0" err="1" smtClean="0">
                <a:effectLst>
                  <a:outerShdw blurRad="38100" dist="38100" dir="2700000" algn="tl">
                    <a:srgbClr val="000000">
                      <a:alpha val="43137"/>
                    </a:srgbClr>
                  </a:outerShdw>
                </a:effectLst>
                <a:latin typeface="Constantia" pitchFamily="18" charset="0"/>
              </a:rPr>
              <a:t>use</a:t>
            </a:r>
            <a:r>
              <a:rPr lang="pl-PL" sz="3200" dirty="0" smtClean="0">
                <a:effectLst>
                  <a:outerShdw blurRad="38100" dist="38100" dir="2700000" algn="tl">
                    <a:srgbClr val="000000">
                      <a:alpha val="43137"/>
                    </a:srgbClr>
                  </a:outerShdw>
                </a:effectLst>
                <a:latin typeface="Constantia" pitchFamily="18" charset="0"/>
              </a:rPr>
              <a:t> of </a:t>
            </a:r>
            <a:r>
              <a:rPr lang="pl-PL" sz="3200" dirty="0" err="1" smtClean="0">
                <a:effectLst>
                  <a:outerShdw blurRad="38100" dist="38100" dir="2700000" algn="tl">
                    <a:srgbClr val="000000">
                      <a:alpha val="43137"/>
                    </a:srgbClr>
                  </a:outerShdw>
                </a:effectLst>
                <a:latin typeface="Constantia" pitchFamily="18" charset="0"/>
              </a:rPr>
              <a:t>solar</a:t>
            </a:r>
            <a:r>
              <a:rPr lang="pl-PL" sz="3200" dirty="0" smtClean="0">
                <a:effectLst>
                  <a:outerShdw blurRad="38100" dist="38100" dir="2700000" algn="tl">
                    <a:srgbClr val="000000">
                      <a:alpha val="43137"/>
                    </a:srgbClr>
                  </a:outerShdw>
                </a:effectLst>
                <a:latin typeface="Constantia" pitchFamily="18" charset="0"/>
              </a:rPr>
              <a:t> energy </a:t>
            </a:r>
            <a:r>
              <a:rPr lang="pl-PL" sz="3200" dirty="0" err="1" smtClean="0">
                <a:effectLst>
                  <a:outerShdw blurRad="38100" dist="38100" dir="2700000" algn="tl">
                    <a:srgbClr val="000000">
                      <a:alpha val="43137"/>
                    </a:srgbClr>
                  </a:outerShdw>
                </a:effectLst>
                <a:latin typeface="Constantia" pitchFamily="18" charset="0"/>
              </a:rPr>
              <a:t>is</a:t>
            </a:r>
            <a:r>
              <a:rPr lang="pl-PL" sz="3200" dirty="0" smtClean="0">
                <a:effectLst>
                  <a:outerShdw blurRad="38100" dist="38100" dir="2700000" algn="tl">
                    <a:srgbClr val="000000">
                      <a:alpha val="43137"/>
                    </a:srgbClr>
                  </a:outerShdw>
                </a:effectLst>
                <a:latin typeface="Constantia" pitchFamily="18" charset="0"/>
              </a:rPr>
              <a:t> </a:t>
            </a:r>
            <a:r>
              <a:rPr lang="pl-PL" sz="3200" dirty="0" err="1" smtClean="0">
                <a:effectLst>
                  <a:outerShdw blurRad="38100" dist="38100" dir="2700000" algn="tl">
                    <a:srgbClr val="000000">
                      <a:alpha val="43137"/>
                    </a:srgbClr>
                  </a:outerShdw>
                </a:effectLst>
                <a:latin typeface="Constantia" pitchFamily="18" charset="0"/>
              </a:rPr>
              <a:t>the</a:t>
            </a:r>
            <a:r>
              <a:rPr lang="pl-PL" sz="3200" dirty="0" smtClean="0">
                <a:effectLst>
                  <a:outerShdw blurRad="38100" dist="38100" dir="2700000" algn="tl">
                    <a:srgbClr val="000000">
                      <a:alpha val="43137"/>
                    </a:srgbClr>
                  </a:outerShdw>
                </a:effectLst>
                <a:latin typeface="Constantia" pitchFamily="18" charset="0"/>
              </a:rPr>
              <a:t> </a:t>
            </a:r>
            <a:r>
              <a:rPr lang="pl-PL" sz="3200" dirty="0" err="1" smtClean="0">
                <a:effectLst>
                  <a:outerShdw blurRad="38100" dist="38100" dir="2700000" algn="tl">
                    <a:srgbClr val="000000">
                      <a:alpha val="43137"/>
                    </a:srgbClr>
                  </a:outerShdw>
                </a:effectLst>
                <a:latin typeface="Constantia" pitchFamily="18" charset="0"/>
              </a:rPr>
              <a:t>use</a:t>
            </a:r>
            <a:r>
              <a:rPr lang="pl-PL" sz="3200" dirty="0" smtClean="0">
                <a:effectLst>
                  <a:outerShdw blurRad="38100" dist="38100" dir="2700000" algn="tl">
                    <a:srgbClr val="000000">
                      <a:alpha val="43137"/>
                    </a:srgbClr>
                  </a:outerShdw>
                </a:effectLst>
                <a:latin typeface="Constantia" pitchFamily="18" charset="0"/>
              </a:rPr>
              <a:t> of </a:t>
            </a:r>
            <a:r>
              <a:rPr lang="pl-PL" sz="3200" dirty="0" err="1" smtClean="0">
                <a:effectLst>
                  <a:outerShdw blurRad="38100" dist="38100" dir="2700000" algn="tl">
                    <a:srgbClr val="000000">
                      <a:alpha val="43137"/>
                    </a:srgbClr>
                  </a:outerShdw>
                </a:effectLst>
                <a:latin typeface="Constantia" pitchFamily="18" charset="0"/>
              </a:rPr>
              <a:t>solar</a:t>
            </a:r>
            <a:r>
              <a:rPr lang="pl-PL" sz="3200" dirty="0" smtClean="0">
                <a:effectLst>
                  <a:outerShdw blurRad="38100" dist="38100" dir="2700000" algn="tl">
                    <a:srgbClr val="000000">
                      <a:alpha val="43137"/>
                    </a:srgbClr>
                  </a:outerShdw>
                </a:effectLst>
                <a:latin typeface="Constantia" pitchFamily="18" charset="0"/>
              </a:rPr>
              <a:t> </a:t>
            </a:r>
            <a:r>
              <a:rPr lang="pl-PL" sz="3200" dirty="0" err="1" smtClean="0">
                <a:effectLst>
                  <a:outerShdw blurRad="38100" dist="38100" dir="2700000" algn="tl">
                    <a:srgbClr val="000000">
                      <a:alpha val="43137"/>
                    </a:srgbClr>
                  </a:outerShdw>
                </a:effectLst>
                <a:latin typeface="Constantia" pitchFamily="18" charset="0"/>
              </a:rPr>
              <a:t>panels</a:t>
            </a:r>
            <a:r>
              <a:rPr lang="pl-PL" sz="3200" dirty="0" smtClean="0">
                <a:effectLst>
                  <a:outerShdw blurRad="38100" dist="38100" dir="2700000" algn="tl">
                    <a:srgbClr val="000000">
                      <a:alpha val="43137"/>
                    </a:srgbClr>
                  </a:outerShdw>
                </a:effectLst>
                <a:latin typeface="Constantia" pitchFamily="18" charset="0"/>
              </a:rPr>
              <a:t> and </a:t>
            </a:r>
            <a:r>
              <a:rPr lang="pl-PL" sz="3200" dirty="0" err="1" smtClean="0">
                <a:effectLst>
                  <a:outerShdw blurRad="38100" dist="38100" dir="2700000" algn="tl">
                    <a:srgbClr val="000000">
                      <a:alpha val="43137"/>
                    </a:srgbClr>
                  </a:outerShdw>
                </a:effectLst>
                <a:latin typeface="Constantia" pitchFamily="18" charset="0"/>
              </a:rPr>
              <a:t>photovoltaic</a:t>
            </a:r>
            <a:r>
              <a:rPr lang="pl-PL" sz="3200" dirty="0" smtClean="0">
                <a:effectLst>
                  <a:outerShdw blurRad="38100" dist="38100" dir="2700000" algn="tl">
                    <a:srgbClr val="000000">
                      <a:alpha val="43137"/>
                    </a:srgbClr>
                  </a:outerShdw>
                </a:effectLst>
                <a:latin typeface="Constantia" pitchFamily="18" charset="0"/>
              </a:rPr>
              <a:t> </a:t>
            </a:r>
            <a:r>
              <a:rPr lang="pl-PL" sz="3200" dirty="0" err="1" smtClean="0">
                <a:effectLst>
                  <a:outerShdw blurRad="38100" dist="38100" dir="2700000" algn="tl">
                    <a:srgbClr val="000000">
                      <a:alpha val="43137"/>
                    </a:srgbClr>
                  </a:outerShdw>
                </a:effectLst>
                <a:latin typeface="Constantia" pitchFamily="18" charset="0"/>
              </a:rPr>
              <a:t>cells</a:t>
            </a:r>
            <a:r>
              <a:rPr lang="pl-PL" sz="3200" dirty="0" smtClean="0">
                <a:effectLst>
                  <a:outerShdw blurRad="38100" dist="38100" dir="2700000" algn="tl">
                    <a:srgbClr val="000000">
                      <a:alpha val="43137"/>
                    </a:srgbClr>
                  </a:outerShdw>
                </a:effectLst>
                <a:latin typeface="Constantia" pitchFamily="18" charset="0"/>
              </a:rPr>
              <a:t>.</a:t>
            </a:r>
            <a:endParaRPr lang="pl-PL" sz="3200" dirty="0">
              <a:effectLst>
                <a:outerShdw blurRad="38100" dist="38100" dir="2700000" algn="tl">
                  <a:srgbClr val="000000">
                    <a:alpha val="43137"/>
                  </a:srgbClr>
                </a:outerShdw>
              </a:effectLst>
              <a:latin typeface="Constantia" pitchFamily="18" charset="0"/>
            </a:endParaRPr>
          </a:p>
        </p:txBody>
      </p:sp>
      <p:sp>
        <p:nvSpPr>
          <p:cNvPr id="3" name="Tytuł 2"/>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scene3d>
              <a:camera prst="orthographicFront"/>
              <a:lightRig rig="soft" dir="t"/>
            </a:scene3d>
            <a:sp3d prstMaterial="softEdge">
              <a:bevelT w="25400" h="25400"/>
            </a:sp3d>
          </a:bodyPr>
          <a:lstStyle/>
          <a:p>
            <a:pPr algn="ctr"/>
            <a:r>
              <a:rPr lang="en-US" sz="4800" dirty="0" smtClean="0">
                <a:latin typeface="Constantia" pitchFamily="18" charset="0"/>
              </a:rPr>
              <a:t>The use of solar energy</a:t>
            </a:r>
            <a:endParaRPr lang="pl-PL" sz="4800" dirty="0">
              <a:latin typeface="Constantia" pitchFamily="18" charset="0"/>
            </a:endParaRPr>
          </a:p>
        </p:txBody>
      </p:sp>
      <p:sp>
        <p:nvSpPr>
          <p:cNvPr id="6" name="Symbol zastępczy zawartości 2"/>
          <p:cNvSpPr txBox="1">
            <a:spLocks/>
          </p:cNvSpPr>
          <p:nvPr/>
        </p:nvSpPr>
        <p:spPr>
          <a:xfrm>
            <a:off x="0" y="3000372"/>
            <a:ext cx="3000396" cy="50006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a:normAutofit/>
          </a:bodyPr>
          <a:lstStyle/>
          <a:p>
            <a:pPr marL="365760" lvl="0" indent="-256032" algn="ctr">
              <a:spcBef>
                <a:spcPts val="400"/>
              </a:spcBef>
              <a:buClr>
                <a:schemeClr val="accent1"/>
              </a:buClr>
              <a:buSzPct val="68000"/>
              <a:defRPr/>
            </a:pPr>
            <a:r>
              <a:rPr lang="pl-PL" sz="2000" dirty="0" smtClean="0">
                <a:effectLst>
                  <a:outerShdw blurRad="38100" dist="38100" dir="2700000" algn="tl">
                    <a:srgbClr val="000000">
                      <a:alpha val="43137"/>
                    </a:srgbClr>
                  </a:outerShdw>
                </a:effectLst>
                <a:latin typeface="Constantia" pitchFamily="18" charset="0"/>
              </a:rPr>
              <a:t>Photovoltaic </a:t>
            </a:r>
            <a:r>
              <a:rPr lang="pl-PL" sz="2000" dirty="0" err="1" smtClean="0">
                <a:effectLst>
                  <a:outerShdw blurRad="38100" dist="38100" dir="2700000" algn="tl">
                    <a:srgbClr val="000000">
                      <a:alpha val="43137"/>
                    </a:srgbClr>
                  </a:outerShdw>
                </a:effectLst>
                <a:latin typeface="Constantia" pitchFamily="18" charset="0"/>
              </a:rPr>
              <a:t>cell</a:t>
            </a:r>
            <a:endParaRPr kumimoji="0" lang="pl-PL"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onstantia" pitchFamily="18" charset="0"/>
            </a:endParaRPr>
          </a:p>
        </p:txBody>
      </p:sp>
      <p:sp>
        <p:nvSpPr>
          <p:cNvPr id="7" name="Symbol zastępczy zawartości 2"/>
          <p:cNvSpPr txBox="1">
            <a:spLocks/>
          </p:cNvSpPr>
          <p:nvPr/>
        </p:nvSpPr>
        <p:spPr>
          <a:xfrm>
            <a:off x="6000760" y="3071810"/>
            <a:ext cx="3000396" cy="50006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a:normAutofit/>
          </a:bodyPr>
          <a:lstStyle/>
          <a:p>
            <a:pPr marL="365760" lvl="0" indent="-256032" algn="ctr">
              <a:spcBef>
                <a:spcPts val="400"/>
              </a:spcBef>
              <a:buClr>
                <a:schemeClr val="accent1"/>
              </a:buClr>
              <a:buSzPct val="68000"/>
              <a:defRPr/>
            </a:pPr>
            <a:r>
              <a:rPr lang="pl-PL" sz="2000" dirty="0" smtClean="0">
                <a:effectLst>
                  <a:outerShdw blurRad="38100" dist="38100" dir="2700000" algn="tl">
                    <a:srgbClr val="000000">
                      <a:alpha val="43137"/>
                    </a:srgbClr>
                  </a:outerShdw>
                </a:effectLst>
                <a:latin typeface="Constantia" pitchFamily="18" charset="0"/>
              </a:rPr>
              <a:t>Solar </a:t>
            </a:r>
            <a:r>
              <a:rPr lang="pl-PL" sz="2000" dirty="0" err="1" smtClean="0">
                <a:effectLst>
                  <a:outerShdw blurRad="38100" dist="38100" dir="2700000" algn="tl">
                    <a:srgbClr val="000000">
                      <a:alpha val="43137"/>
                    </a:srgbClr>
                  </a:outerShdw>
                </a:effectLst>
                <a:latin typeface="Constantia" pitchFamily="18" charset="0"/>
              </a:rPr>
              <a:t>collector</a:t>
            </a:r>
            <a:endParaRPr kumimoji="0" lang="pl-PL"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onstant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3429000"/>
            <a:ext cx="3143240" cy="3429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210175" y="3514725"/>
            <a:ext cx="3933825" cy="334327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28728" y="1481328"/>
            <a:ext cx="7715272" cy="509094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62500" lnSpcReduction="20000"/>
          </a:bodyPr>
          <a:lstStyle/>
          <a:p>
            <a:pPr>
              <a:buNone/>
            </a:pPr>
            <a:r>
              <a:rPr lang="en-US" sz="2600" b="1" dirty="0" err="1" smtClean="0">
                <a:effectLst>
                  <a:outerShdw blurRad="38100" dist="38100" dir="2700000" algn="tl">
                    <a:srgbClr val="000000">
                      <a:alpha val="43137"/>
                    </a:srgbClr>
                  </a:outerShdw>
                </a:effectLst>
                <a:latin typeface="Constantia" pitchFamily="18" charset="0"/>
              </a:rPr>
              <a:t>Photovoltaics</a:t>
            </a:r>
            <a:r>
              <a:rPr lang="en-US" sz="2600" b="1" dirty="0" smtClean="0">
                <a:effectLst>
                  <a:outerShdw blurRad="38100" dist="38100" dir="2700000" algn="tl">
                    <a:srgbClr val="000000">
                      <a:alpha val="43137"/>
                    </a:srgbClr>
                  </a:outerShdw>
                </a:effectLst>
                <a:latin typeface="Constantia" pitchFamily="18" charset="0"/>
              </a:rPr>
              <a:t>:</a:t>
            </a:r>
            <a:r>
              <a:rPr lang="en-US" sz="2600" dirty="0" smtClean="0">
                <a:effectLst>
                  <a:outerShdw blurRad="38100" dist="38100" dir="2700000" algn="tl">
                    <a:srgbClr val="000000">
                      <a:alpha val="43137"/>
                    </a:srgbClr>
                  </a:outerShdw>
                </a:effectLst>
                <a:latin typeface="Constantia" pitchFamily="18" charset="0"/>
              </a:rPr>
              <a:t/>
            </a:r>
            <a:br>
              <a:rPr lang="en-US" sz="2600" dirty="0" smtClean="0">
                <a:effectLst>
                  <a:outerShdw blurRad="38100" dist="38100" dir="2700000" algn="tl">
                    <a:srgbClr val="000000">
                      <a:alpha val="43137"/>
                    </a:srgbClr>
                  </a:outerShdw>
                </a:effectLst>
                <a:latin typeface="Constantia" pitchFamily="18" charset="0"/>
              </a:rPr>
            </a:br>
            <a:r>
              <a:rPr lang="en-US" sz="2600" dirty="0" smtClean="0">
                <a:effectLst>
                  <a:outerShdw blurRad="38100" dist="38100" dir="2700000" algn="tl">
                    <a:srgbClr val="000000">
                      <a:alpha val="43137"/>
                    </a:srgbClr>
                  </a:outerShdw>
                </a:effectLst>
                <a:latin typeface="Constantia" pitchFamily="18" charset="0"/>
              </a:rPr>
              <a:t>The field of science and technology dealing with converting solar radiation into electricity using </a:t>
            </a:r>
            <a:r>
              <a:rPr lang="en-US" sz="2600" dirty="0" err="1" smtClean="0">
                <a:effectLst>
                  <a:outerShdw blurRad="38100" dist="38100" dir="2700000" algn="tl">
                    <a:srgbClr val="000000">
                      <a:alpha val="43137"/>
                    </a:srgbClr>
                  </a:outerShdw>
                </a:effectLst>
                <a:latin typeface="Constantia" pitchFamily="18" charset="0"/>
              </a:rPr>
              <a:t>photogalvaic</a:t>
            </a:r>
            <a:r>
              <a:rPr lang="en-US" sz="2600" dirty="0" smtClean="0">
                <a:effectLst>
                  <a:outerShdw blurRad="38100" dist="38100" dir="2700000" algn="tl">
                    <a:srgbClr val="000000">
                      <a:alpha val="43137"/>
                    </a:srgbClr>
                  </a:outerShdw>
                </a:effectLst>
                <a:latin typeface="Constantia" pitchFamily="18" charset="0"/>
              </a:rPr>
              <a:t> phenomenon. This type of </a:t>
            </a:r>
            <a:r>
              <a:rPr lang="en-US" sz="2600" dirty="0" err="1" smtClean="0">
                <a:effectLst>
                  <a:outerShdw blurRad="38100" dist="38100" dir="2700000" algn="tl">
                    <a:srgbClr val="000000">
                      <a:alpha val="43137"/>
                    </a:srgbClr>
                  </a:outerShdw>
                </a:effectLst>
                <a:latin typeface="Constantia" pitchFamily="18" charset="0"/>
              </a:rPr>
              <a:t>convertion</a:t>
            </a:r>
            <a:r>
              <a:rPr lang="en-US" sz="2600" dirty="0" smtClean="0">
                <a:effectLst>
                  <a:outerShdw blurRad="38100" dist="38100" dir="2700000" algn="tl">
                    <a:srgbClr val="000000">
                      <a:alpha val="43137"/>
                    </a:srgbClr>
                  </a:outerShdw>
                </a:effectLst>
                <a:latin typeface="Constantia" pitchFamily="18" charset="0"/>
              </a:rPr>
              <a:t> of solar energy into the electricity belongs to so called renewable sources of energy. The </a:t>
            </a:r>
            <a:r>
              <a:rPr lang="en-US" sz="2600" dirty="0" err="1" smtClean="0">
                <a:effectLst>
                  <a:outerShdw blurRad="38100" dist="38100" dir="2700000" algn="tl">
                    <a:srgbClr val="000000">
                      <a:alpha val="43137"/>
                    </a:srgbClr>
                  </a:outerShdw>
                </a:effectLst>
                <a:latin typeface="Constantia" pitchFamily="18" charset="0"/>
              </a:rPr>
              <a:t>advatange</a:t>
            </a:r>
            <a:r>
              <a:rPr lang="en-US" sz="2600" dirty="0" smtClean="0">
                <a:effectLst>
                  <a:outerShdw blurRad="38100" dist="38100" dir="2700000" algn="tl">
                    <a:srgbClr val="000000">
                      <a:alpha val="43137"/>
                    </a:srgbClr>
                  </a:outerShdw>
                </a:effectLst>
                <a:latin typeface="Constantia" pitchFamily="18" charset="0"/>
              </a:rPr>
              <a:t> of this form of energy is: it is free and the sources practically never end. </a:t>
            </a:r>
            <a:endParaRPr lang="pl-PL" sz="2600" dirty="0" smtClean="0">
              <a:effectLst>
                <a:outerShdw blurRad="38100" dist="38100" dir="2700000" algn="tl">
                  <a:srgbClr val="000000">
                    <a:alpha val="43137"/>
                  </a:srgbClr>
                </a:outerShdw>
              </a:effectLst>
              <a:latin typeface="Constantia" pitchFamily="18" charset="0"/>
            </a:endParaRPr>
          </a:p>
          <a:p>
            <a:pPr>
              <a:buNone/>
            </a:pPr>
            <a:endParaRPr lang="en-US" sz="2600" dirty="0" smtClean="0">
              <a:effectLst>
                <a:outerShdw blurRad="38100" dist="38100" dir="2700000" algn="tl">
                  <a:srgbClr val="000000">
                    <a:alpha val="43137"/>
                  </a:srgbClr>
                </a:outerShdw>
              </a:effectLst>
              <a:latin typeface="Constantia" pitchFamily="18" charset="0"/>
            </a:endParaRPr>
          </a:p>
          <a:p>
            <a:pPr>
              <a:buNone/>
            </a:pPr>
            <a:r>
              <a:rPr lang="en-US" sz="2600" b="1" dirty="0" smtClean="0">
                <a:effectLst>
                  <a:outerShdw blurRad="38100" dist="38100" dir="2700000" algn="tl">
                    <a:srgbClr val="000000">
                      <a:alpha val="43137"/>
                    </a:srgbClr>
                  </a:outerShdw>
                </a:effectLst>
                <a:latin typeface="Constantia" pitchFamily="18" charset="0"/>
              </a:rPr>
              <a:t>What is the difference between </a:t>
            </a:r>
            <a:r>
              <a:rPr lang="en-US" sz="2600" b="1" dirty="0" err="1" smtClean="0">
                <a:effectLst>
                  <a:outerShdw blurRad="38100" dist="38100" dir="2700000" algn="tl">
                    <a:srgbClr val="000000">
                      <a:alpha val="43137"/>
                    </a:srgbClr>
                  </a:outerShdw>
                </a:effectLst>
                <a:latin typeface="Constantia" pitchFamily="18" charset="0"/>
              </a:rPr>
              <a:t>photogalvaic</a:t>
            </a:r>
            <a:r>
              <a:rPr lang="en-US" sz="2600" b="1" dirty="0" smtClean="0">
                <a:effectLst>
                  <a:outerShdw blurRad="38100" dist="38100" dir="2700000" algn="tl">
                    <a:srgbClr val="000000">
                      <a:alpha val="43137"/>
                    </a:srgbClr>
                  </a:outerShdw>
                </a:effectLst>
                <a:latin typeface="Constantia" pitchFamily="18" charset="0"/>
              </a:rPr>
              <a:t> modules and solar panels?</a:t>
            </a:r>
            <a:r>
              <a:rPr lang="en-US" sz="2600" dirty="0" smtClean="0">
                <a:effectLst>
                  <a:outerShdw blurRad="38100" dist="38100" dir="2700000" algn="tl">
                    <a:srgbClr val="000000">
                      <a:alpha val="43137"/>
                    </a:srgbClr>
                  </a:outerShdw>
                </a:effectLst>
                <a:latin typeface="Constantia" pitchFamily="18" charset="0"/>
              </a:rPr>
              <a:t/>
            </a:r>
            <a:br>
              <a:rPr lang="en-US" sz="2600" dirty="0" smtClean="0">
                <a:effectLst>
                  <a:outerShdw blurRad="38100" dist="38100" dir="2700000" algn="tl">
                    <a:srgbClr val="000000">
                      <a:alpha val="43137"/>
                    </a:srgbClr>
                  </a:outerShdw>
                </a:effectLst>
                <a:latin typeface="Constantia" pitchFamily="18" charset="0"/>
              </a:rPr>
            </a:br>
            <a:r>
              <a:rPr lang="en-US" sz="2600" dirty="0" smtClean="0">
                <a:effectLst>
                  <a:outerShdw blurRad="38100" dist="38100" dir="2700000" algn="tl">
                    <a:srgbClr val="000000">
                      <a:alpha val="43137"/>
                    </a:srgbClr>
                  </a:outerShdw>
                </a:effectLst>
                <a:latin typeface="Constantia" pitchFamily="18" charset="0"/>
              </a:rPr>
              <a:t>The answer is simple. </a:t>
            </a:r>
            <a:r>
              <a:rPr lang="en-US" sz="2600" dirty="0" err="1" smtClean="0">
                <a:effectLst>
                  <a:outerShdw blurRad="38100" dist="38100" dir="2700000" algn="tl">
                    <a:srgbClr val="000000">
                      <a:alpha val="43137"/>
                    </a:srgbClr>
                  </a:outerShdw>
                </a:effectLst>
                <a:latin typeface="Constantia" pitchFamily="18" charset="0"/>
              </a:rPr>
              <a:t>Photogalvaic</a:t>
            </a:r>
            <a:r>
              <a:rPr lang="en-US" sz="2600" dirty="0" smtClean="0">
                <a:effectLst>
                  <a:outerShdw blurRad="38100" dist="38100" dir="2700000" algn="tl">
                    <a:srgbClr val="000000">
                      <a:alpha val="43137"/>
                    </a:srgbClr>
                  </a:outerShdw>
                </a:effectLst>
                <a:latin typeface="Constantia" pitchFamily="18" charset="0"/>
              </a:rPr>
              <a:t> modules are used to produce electricity while solar panels are used to heat water.</a:t>
            </a:r>
            <a:endParaRPr lang="pl-PL" sz="2600" dirty="0" smtClean="0">
              <a:effectLst>
                <a:outerShdw blurRad="38100" dist="38100" dir="2700000" algn="tl">
                  <a:srgbClr val="000000">
                    <a:alpha val="43137"/>
                  </a:srgbClr>
                </a:outerShdw>
              </a:effectLst>
              <a:latin typeface="Constantia" pitchFamily="18" charset="0"/>
            </a:endParaRPr>
          </a:p>
          <a:p>
            <a:pPr>
              <a:buNone/>
            </a:pPr>
            <a:endParaRPr lang="en-US" sz="2600" dirty="0" smtClean="0">
              <a:effectLst>
                <a:outerShdw blurRad="38100" dist="38100" dir="2700000" algn="tl">
                  <a:srgbClr val="000000">
                    <a:alpha val="43137"/>
                  </a:srgbClr>
                </a:outerShdw>
              </a:effectLst>
              <a:latin typeface="Constantia" pitchFamily="18" charset="0"/>
            </a:endParaRPr>
          </a:p>
          <a:p>
            <a:pPr>
              <a:buNone/>
            </a:pPr>
            <a:r>
              <a:rPr lang="en-US" sz="2600" b="1" dirty="0" smtClean="0">
                <a:effectLst>
                  <a:outerShdw blurRad="38100" dist="38100" dir="2700000" algn="tl">
                    <a:srgbClr val="000000">
                      <a:alpha val="43137"/>
                    </a:srgbClr>
                  </a:outerShdw>
                </a:effectLst>
                <a:latin typeface="Constantia" pitchFamily="18" charset="0"/>
              </a:rPr>
              <a:t>Where do </a:t>
            </a:r>
            <a:r>
              <a:rPr lang="en-US" sz="2600" b="1" dirty="0" err="1" smtClean="0">
                <a:effectLst>
                  <a:outerShdw blurRad="38100" dist="38100" dir="2700000" algn="tl">
                    <a:srgbClr val="000000">
                      <a:alpha val="43137"/>
                    </a:srgbClr>
                  </a:outerShdw>
                </a:effectLst>
                <a:latin typeface="Constantia" pitchFamily="18" charset="0"/>
              </a:rPr>
              <a:t>photogalvaic</a:t>
            </a:r>
            <a:r>
              <a:rPr lang="en-US" sz="2600" b="1" dirty="0" smtClean="0">
                <a:effectLst>
                  <a:outerShdw blurRad="38100" dist="38100" dir="2700000" algn="tl">
                    <a:srgbClr val="000000">
                      <a:alpha val="43137"/>
                    </a:srgbClr>
                  </a:outerShdw>
                </a:effectLst>
                <a:latin typeface="Constantia" pitchFamily="18" charset="0"/>
              </a:rPr>
              <a:t> </a:t>
            </a:r>
            <a:r>
              <a:rPr lang="en-US" sz="2600" b="1" dirty="0" err="1" smtClean="0">
                <a:effectLst>
                  <a:outerShdw blurRad="38100" dist="38100" dir="2700000" algn="tl">
                    <a:srgbClr val="000000">
                      <a:alpha val="43137"/>
                    </a:srgbClr>
                  </a:outerShdw>
                </a:effectLst>
                <a:latin typeface="Constantia" pitchFamily="18" charset="0"/>
              </a:rPr>
              <a:t>instalations</a:t>
            </a:r>
            <a:r>
              <a:rPr lang="en-US" sz="2600" b="1" dirty="0" smtClean="0">
                <a:effectLst>
                  <a:outerShdw blurRad="38100" dist="38100" dir="2700000" algn="tl">
                    <a:srgbClr val="000000">
                      <a:alpha val="43137"/>
                    </a:srgbClr>
                  </a:outerShdw>
                </a:effectLst>
                <a:latin typeface="Constantia" pitchFamily="18" charset="0"/>
              </a:rPr>
              <a:t> may be </a:t>
            </a:r>
            <a:r>
              <a:rPr lang="en-US" sz="2600" b="1" dirty="0" err="1" smtClean="0">
                <a:effectLst>
                  <a:outerShdw blurRad="38100" dist="38100" dir="2700000" algn="tl">
                    <a:srgbClr val="000000">
                      <a:alpha val="43137"/>
                    </a:srgbClr>
                  </a:outerShdw>
                </a:effectLst>
                <a:latin typeface="Constantia" pitchFamily="18" charset="0"/>
              </a:rPr>
              <a:t>insalled</a:t>
            </a:r>
            <a:r>
              <a:rPr lang="en-US" sz="2600" b="1" dirty="0" smtClean="0">
                <a:effectLst>
                  <a:outerShdw blurRad="38100" dist="38100" dir="2700000" algn="tl">
                    <a:srgbClr val="000000">
                      <a:alpha val="43137"/>
                    </a:srgbClr>
                  </a:outerShdw>
                </a:effectLst>
                <a:latin typeface="Constantia" pitchFamily="18" charset="0"/>
              </a:rPr>
              <a:t>?</a:t>
            </a:r>
            <a:r>
              <a:rPr lang="en-US" sz="2600" dirty="0" smtClean="0">
                <a:effectLst>
                  <a:outerShdw blurRad="38100" dist="38100" dir="2700000" algn="tl">
                    <a:srgbClr val="000000">
                      <a:alpha val="43137"/>
                    </a:srgbClr>
                  </a:outerShdw>
                </a:effectLst>
                <a:latin typeface="Constantia" pitchFamily="18" charset="0"/>
              </a:rPr>
              <a:t/>
            </a:r>
            <a:br>
              <a:rPr lang="en-US" sz="2600" dirty="0" smtClean="0">
                <a:effectLst>
                  <a:outerShdw blurRad="38100" dist="38100" dir="2700000" algn="tl">
                    <a:srgbClr val="000000">
                      <a:alpha val="43137"/>
                    </a:srgbClr>
                  </a:outerShdw>
                </a:effectLst>
                <a:latin typeface="Constantia" pitchFamily="18" charset="0"/>
              </a:rPr>
            </a:br>
            <a:r>
              <a:rPr lang="en-US" sz="2600" dirty="0" smtClean="0">
                <a:effectLst>
                  <a:outerShdw blurRad="38100" dist="38100" dir="2700000" algn="tl">
                    <a:srgbClr val="000000">
                      <a:alpha val="43137"/>
                    </a:srgbClr>
                  </a:outerShdw>
                </a:effectLst>
                <a:latin typeface="Constantia" pitchFamily="18" charset="0"/>
              </a:rPr>
              <a:t>Everyone interested in </a:t>
            </a:r>
            <a:r>
              <a:rPr lang="en-US" sz="2600" dirty="0" err="1" smtClean="0">
                <a:effectLst>
                  <a:outerShdw blurRad="38100" dist="38100" dir="2700000" algn="tl">
                    <a:srgbClr val="000000">
                      <a:alpha val="43137"/>
                    </a:srgbClr>
                  </a:outerShdw>
                </a:effectLst>
                <a:latin typeface="Constantia" pitchFamily="18" charset="0"/>
              </a:rPr>
              <a:t>photogalvaic</a:t>
            </a:r>
            <a:r>
              <a:rPr lang="en-US" sz="2600" dirty="0" smtClean="0">
                <a:effectLst>
                  <a:outerShdw blurRad="38100" dist="38100" dir="2700000" algn="tl">
                    <a:srgbClr val="000000">
                      <a:alpha val="43137"/>
                    </a:srgbClr>
                  </a:outerShdw>
                </a:effectLst>
                <a:latin typeface="Constantia" pitchFamily="18" charset="0"/>
              </a:rPr>
              <a:t> installation has to ask themselves which is the best place for such an investment and if it is roof or ground </a:t>
            </a:r>
            <a:r>
              <a:rPr lang="en-US" sz="2600" dirty="0" err="1" smtClean="0">
                <a:effectLst>
                  <a:outerShdw blurRad="38100" dist="38100" dir="2700000" algn="tl">
                    <a:srgbClr val="000000">
                      <a:alpha val="43137"/>
                    </a:srgbClr>
                  </a:outerShdw>
                </a:effectLst>
                <a:latin typeface="Constantia" pitchFamily="18" charset="0"/>
              </a:rPr>
              <a:t>instalation</a:t>
            </a:r>
            <a:r>
              <a:rPr lang="en-US" sz="2600" dirty="0" smtClean="0">
                <a:effectLst>
                  <a:outerShdw blurRad="38100" dist="38100" dir="2700000" algn="tl">
                    <a:srgbClr val="000000">
                      <a:alpha val="43137"/>
                    </a:srgbClr>
                  </a:outerShdw>
                </a:effectLst>
                <a:latin typeface="Constantia" pitchFamily="18" charset="0"/>
              </a:rPr>
              <a:t>. </a:t>
            </a:r>
            <a:r>
              <a:rPr lang="en-US" sz="2600" dirty="0" err="1" smtClean="0">
                <a:effectLst>
                  <a:outerShdw blurRad="38100" dist="38100" dir="2700000" algn="tl">
                    <a:srgbClr val="000000">
                      <a:alpha val="43137"/>
                    </a:srgbClr>
                  </a:outerShdw>
                </a:effectLst>
                <a:latin typeface="Constantia" pitchFamily="18" charset="0"/>
              </a:rPr>
              <a:t>Photogalvaic</a:t>
            </a:r>
            <a:r>
              <a:rPr lang="en-US" sz="2600" dirty="0" smtClean="0">
                <a:effectLst>
                  <a:outerShdw blurRad="38100" dist="38100" dir="2700000" algn="tl">
                    <a:srgbClr val="000000">
                      <a:alpha val="43137"/>
                    </a:srgbClr>
                  </a:outerShdw>
                </a:effectLst>
                <a:latin typeface="Constantia" pitchFamily="18" charset="0"/>
              </a:rPr>
              <a:t> power plants may be installed almost everywhere. But what is the point of it?</a:t>
            </a:r>
            <a:endParaRPr lang="pl-PL" sz="2600" dirty="0" smtClean="0">
              <a:effectLst>
                <a:outerShdw blurRad="38100" dist="38100" dir="2700000" algn="tl">
                  <a:srgbClr val="000000">
                    <a:alpha val="43137"/>
                  </a:srgbClr>
                </a:outerShdw>
              </a:effectLst>
              <a:latin typeface="Constantia" pitchFamily="18" charset="0"/>
            </a:endParaRPr>
          </a:p>
          <a:p>
            <a:pPr>
              <a:buNone/>
            </a:pPr>
            <a:endParaRPr lang="en-US" sz="2600" dirty="0" smtClean="0">
              <a:effectLst>
                <a:outerShdw blurRad="38100" dist="38100" dir="2700000" algn="tl">
                  <a:srgbClr val="000000">
                    <a:alpha val="43137"/>
                  </a:srgbClr>
                </a:outerShdw>
              </a:effectLst>
              <a:latin typeface="Constantia" pitchFamily="18" charset="0"/>
            </a:endParaRPr>
          </a:p>
          <a:p>
            <a:pPr>
              <a:buNone/>
            </a:pPr>
            <a:r>
              <a:rPr lang="en-US" sz="2600" b="1" dirty="0" smtClean="0">
                <a:effectLst>
                  <a:outerShdw blurRad="38100" dist="38100" dir="2700000" algn="tl">
                    <a:srgbClr val="000000">
                      <a:alpha val="43137"/>
                    </a:srgbClr>
                  </a:outerShdw>
                </a:effectLst>
                <a:latin typeface="Constantia" pitchFamily="18" charset="0"/>
              </a:rPr>
              <a:t>What if the sun is not shining or it is winter?</a:t>
            </a:r>
            <a:r>
              <a:rPr lang="en-US" sz="2600" dirty="0" smtClean="0">
                <a:effectLst>
                  <a:outerShdw blurRad="38100" dist="38100" dir="2700000" algn="tl">
                    <a:srgbClr val="000000">
                      <a:alpha val="43137"/>
                    </a:srgbClr>
                  </a:outerShdw>
                </a:effectLst>
                <a:latin typeface="Constantia" pitchFamily="18" charset="0"/>
              </a:rPr>
              <a:t/>
            </a:r>
            <a:br>
              <a:rPr lang="en-US" sz="2600" dirty="0" smtClean="0">
                <a:effectLst>
                  <a:outerShdw blurRad="38100" dist="38100" dir="2700000" algn="tl">
                    <a:srgbClr val="000000">
                      <a:alpha val="43137"/>
                    </a:srgbClr>
                  </a:outerShdw>
                </a:effectLst>
                <a:latin typeface="Constantia" pitchFamily="18" charset="0"/>
              </a:rPr>
            </a:br>
            <a:r>
              <a:rPr lang="en-US" sz="2600" dirty="0" smtClean="0">
                <a:effectLst>
                  <a:outerShdw blurRad="38100" dist="38100" dir="2700000" algn="tl">
                    <a:srgbClr val="000000">
                      <a:alpha val="43137"/>
                    </a:srgbClr>
                  </a:outerShdw>
                </a:effectLst>
                <a:latin typeface="Constantia" pitchFamily="18" charset="0"/>
              </a:rPr>
              <a:t>Not only direct </a:t>
            </a:r>
            <a:r>
              <a:rPr lang="en-US" sz="2600" dirty="0" err="1" smtClean="0">
                <a:effectLst>
                  <a:outerShdw blurRad="38100" dist="38100" dir="2700000" algn="tl">
                    <a:srgbClr val="000000">
                      <a:alpha val="43137"/>
                    </a:srgbClr>
                  </a:outerShdw>
                </a:effectLst>
                <a:latin typeface="Constantia" pitchFamily="18" charset="0"/>
              </a:rPr>
              <a:t>insolation</a:t>
            </a:r>
            <a:r>
              <a:rPr lang="en-US" sz="2600" dirty="0" smtClean="0">
                <a:effectLst>
                  <a:outerShdw blurRad="38100" dist="38100" dir="2700000" algn="tl">
                    <a:srgbClr val="000000">
                      <a:alpha val="43137"/>
                    </a:srgbClr>
                  </a:outerShdw>
                </a:effectLst>
                <a:latin typeface="Constantia" pitchFamily="18" charset="0"/>
              </a:rPr>
              <a:t> but also the diffused light affects the production of </a:t>
            </a:r>
            <a:r>
              <a:rPr lang="en-US" sz="2600" dirty="0" err="1" smtClean="0">
                <a:effectLst>
                  <a:outerShdw blurRad="38100" dist="38100" dir="2700000" algn="tl">
                    <a:srgbClr val="000000">
                      <a:alpha val="43137"/>
                    </a:srgbClr>
                  </a:outerShdw>
                </a:effectLst>
                <a:latin typeface="Constantia" pitchFamily="18" charset="0"/>
              </a:rPr>
              <a:t>elecricity</a:t>
            </a:r>
            <a:r>
              <a:rPr lang="en-US" sz="2600" dirty="0" smtClean="0">
                <a:effectLst>
                  <a:outerShdw blurRad="38100" dist="38100" dir="2700000" algn="tl">
                    <a:srgbClr val="000000">
                      <a:alpha val="43137"/>
                    </a:srgbClr>
                  </a:outerShdw>
                </a:effectLst>
                <a:latin typeface="Constantia" pitchFamily="18" charset="0"/>
              </a:rPr>
              <a:t>. During winter time the snow causes so called </a:t>
            </a:r>
            <a:r>
              <a:rPr lang="en-US" sz="2600" dirty="0" err="1" smtClean="0">
                <a:effectLst>
                  <a:outerShdw blurRad="38100" dist="38100" dir="2700000" algn="tl">
                    <a:srgbClr val="000000">
                      <a:alpha val="43137"/>
                    </a:srgbClr>
                  </a:outerShdw>
                </a:effectLst>
                <a:latin typeface="Constantia" pitchFamily="18" charset="0"/>
              </a:rPr>
              <a:t>ligh</a:t>
            </a:r>
            <a:r>
              <a:rPr lang="en-US" sz="2600" dirty="0" smtClean="0">
                <a:effectLst>
                  <a:outerShdw blurRad="38100" dist="38100" dir="2700000" algn="tl">
                    <a:srgbClr val="000000">
                      <a:alpha val="43137"/>
                    </a:srgbClr>
                  </a:outerShdw>
                </a:effectLst>
                <a:latin typeface="Constantia" pitchFamily="18" charset="0"/>
              </a:rPr>
              <a:t> reflections which positively affect the amount of electricity being </a:t>
            </a:r>
            <a:r>
              <a:rPr lang="en-US" sz="2600" dirty="0" err="1" smtClean="0">
                <a:effectLst>
                  <a:outerShdw blurRad="38100" dist="38100" dir="2700000" algn="tl">
                    <a:srgbClr val="000000">
                      <a:alpha val="43137"/>
                    </a:srgbClr>
                  </a:outerShdw>
                </a:effectLst>
                <a:latin typeface="Constantia" pitchFamily="18" charset="0"/>
              </a:rPr>
              <a:t>producted</a:t>
            </a:r>
            <a:r>
              <a:rPr lang="en-US" sz="2600" dirty="0" smtClean="0">
                <a:effectLst>
                  <a:outerShdw blurRad="38100" dist="38100" dir="2700000" algn="tl">
                    <a:srgbClr val="000000">
                      <a:alpha val="43137"/>
                    </a:srgbClr>
                  </a:outerShdw>
                </a:effectLst>
                <a:latin typeface="Constantia" pitchFamily="18" charset="0"/>
              </a:rPr>
              <a:t>.</a:t>
            </a:r>
          </a:p>
          <a:p>
            <a:pPr>
              <a:buNone/>
            </a:pPr>
            <a:endParaRPr lang="pl-PL" dirty="0"/>
          </a:p>
        </p:txBody>
      </p:sp>
      <p:sp>
        <p:nvSpPr>
          <p:cNvPr id="2" name="Tytuł 1"/>
          <p:cNvSpPr>
            <a:spLocks noGrp="1"/>
          </p:cNvSpPr>
          <p:nvPr>
            <p:ph type="title"/>
          </p:nvPr>
        </p:nvSpPr>
        <p:spPr>
          <a:xfrm>
            <a:off x="428596" y="285728"/>
            <a:ext cx="82296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scene3d>
              <a:camera prst="orthographicFront"/>
              <a:lightRig rig="soft" dir="t"/>
            </a:scene3d>
            <a:sp3d prstMaterial="softEdge">
              <a:bevelT w="25400" h="25400"/>
            </a:sp3d>
          </a:bodyPr>
          <a:lstStyle/>
          <a:p>
            <a:pPr algn="ctr"/>
            <a:r>
              <a:rPr lang="pl-PL" sz="4800" dirty="0" err="1" smtClean="0">
                <a:latin typeface="Constantia" pitchFamily="18" charset="0"/>
              </a:rPr>
              <a:t>Theory</a:t>
            </a:r>
            <a:r>
              <a:rPr lang="pl-PL" sz="4800" dirty="0" smtClean="0">
                <a:latin typeface="Constantia" pitchFamily="18" charset="0"/>
              </a:rPr>
              <a:t> and </a:t>
            </a:r>
            <a:r>
              <a:rPr lang="pl-PL" sz="4800" dirty="0" err="1" smtClean="0">
                <a:latin typeface="Constantia" pitchFamily="18" charset="0"/>
              </a:rPr>
              <a:t>issues</a:t>
            </a:r>
            <a:endParaRPr lang="pl-PL" sz="4800" dirty="0">
              <a:latin typeface="Constantia" pitchFamily="18" charset="0"/>
            </a:endParaRPr>
          </a:p>
        </p:txBody>
      </p:sp>
      <p:pic>
        <p:nvPicPr>
          <p:cNvPr id="14337" name="Picture 1" descr="C:\Users\Przemek\AppData\Local\Microsoft\Windows\Temporary Internet Files\Content.IE5\L261FXIE\MC900438058[1].png"/>
          <p:cNvPicPr>
            <a:picLocks noChangeAspect="1" noChangeArrowheads="1"/>
          </p:cNvPicPr>
          <p:nvPr/>
        </p:nvPicPr>
        <p:blipFill>
          <a:blip r:embed="rId2" cstate="print"/>
          <a:srcRect/>
          <a:stretch>
            <a:fillRect/>
          </a:stretch>
        </p:blipFill>
        <p:spPr bwMode="auto">
          <a:xfrm>
            <a:off x="-500098" y="1643050"/>
            <a:ext cx="2500330" cy="2500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us.123rf.com/400wm/400/400/kgtoh/kgtoh0609/kgtoh060900034/539042-energia-sloneczna-slonce-z-gniazdka-elektrycznego-vector-illustration.jpg"/>
          <p:cNvPicPr>
            <a:picLocks noChangeAspect="1" noChangeArrowheads="1"/>
          </p:cNvPicPr>
          <p:nvPr/>
        </p:nvPicPr>
        <p:blipFill>
          <a:blip r:embed="rId2" cstate="print"/>
          <a:srcRect/>
          <a:stretch>
            <a:fillRect/>
          </a:stretch>
        </p:blipFill>
        <p:spPr bwMode="auto">
          <a:xfrm>
            <a:off x="6572264" y="4500570"/>
            <a:ext cx="2395014" cy="214314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Symbol zastępczy zawartości 1"/>
          <p:cNvSpPr>
            <a:spLocks noGrp="1"/>
          </p:cNvSpPr>
          <p:nvPr>
            <p:ph idx="1"/>
          </p:nvPr>
        </p:nvSpPr>
        <p:spPr>
          <a:xfrm>
            <a:off x="214282" y="1428736"/>
            <a:ext cx="8686800" cy="487663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77500" lnSpcReduction="20000"/>
          </a:bodyPr>
          <a:lstStyle/>
          <a:p>
            <a:pPr>
              <a:buNone/>
            </a:pPr>
            <a:r>
              <a:rPr lang="pl-PL" dirty="0" smtClean="0"/>
              <a:t>	</a:t>
            </a:r>
            <a:r>
              <a:rPr lang="pl-PL" dirty="0" err="1" smtClean="0">
                <a:effectLst>
                  <a:outerShdw blurRad="38100" dist="38100" dir="2700000" algn="tl">
                    <a:srgbClr val="000000">
                      <a:alpha val="43137"/>
                    </a:srgbClr>
                  </a:outerShdw>
                </a:effectLst>
                <a:latin typeface="Constantia" pitchFamily="18" charset="0"/>
              </a:rPr>
              <a:t>According</a:t>
            </a:r>
            <a:r>
              <a:rPr lang="pl-PL" dirty="0" smtClean="0">
                <a:effectLst>
                  <a:outerShdw blurRad="38100" dist="38100" dir="2700000" algn="tl">
                    <a:srgbClr val="000000">
                      <a:alpha val="43137"/>
                    </a:srgbClr>
                  </a:outerShdw>
                </a:effectLst>
                <a:latin typeface="Constantia" pitchFamily="18" charset="0"/>
              </a:rPr>
              <a:t> to Urząd Regulacji Energetyki, </a:t>
            </a:r>
            <a:r>
              <a:rPr lang="pl-PL" dirty="0" err="1" smtClean="0">
                <a:effectLst>
                  <a:outerShdw blurRad="38100" dist="38100" dir="2700000" algn="tl">
                    <a:srgbClr val="000000">
                      <a:alpha val="43137"/>
                    </a:srgbClr>
                  </a:outerShdw>
                </a:effectLst>
                <a:latin typeface="Constantia" pitchFamily="18" charset="0"/>
              </a:rPr>
              <a:t>the</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total</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power</a:t>
            </a:r>
            <a:r>
              <a:rPr lang="pl-PL" dirty="0" smtClean="0">
                <a:effectLst>
                  <a:outerShdw blurRad="38100" dist="38100" dir="2700000" algn="tl">
                    <a:srgbClr val="000000">
                      <a:alpha val="43137"/>
                    </a:srgbClr>
                  </a:outerShdw>
                </a:effectLst>
                <a:latin typeface="Constantia" pitchFamily="18" charset="0"/>
              </a:rPr>
              <a:t> of </a:t>
            </a:r>
            <a:r>
              <a:rPr lang="pl-PL" dirty="0" err="1" smtClean="0">
                <a:effectLst>
                  <a:outerShdw blurRad="38100" dist="38100" dir="2700000" algn="tl">
                    <a:srgbClr val="000000">
                      <a:alpha val="43137"/>
                    </a:srgbClr>
                  </a:outerShdw>
                </a:effectLst>
                <a:latin typeface="Constantia" pitchFamily="18" charset="0"/>
              </a:rPr>
              <a:t>photogalvaic</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cells</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in</a:t>
            </a:r>
            <a:r>
              <a:rPr lang="pl-PL" dirty="0" smtClean="0">
                <a:effectLst>
                  <a:outerShdw blurRad="38100" dist="38100" dir="2700000" algn="tl">
                    <a:srgbClr val="000000">
                      <a:alpha val="43137"/>
                    </a:srgbClr>
                  </a:outerShdw>
                </a:effectLst>
                <a:latin typeface="Constantia" pitchFamily="18" charset="0"/>
              </a:rPr>
              <a:t> Poland </a:t>
            </a:r>
            <a:r>
              <a:rPr lang="pl-PL" dirty="0" err="1" smtClean="0">
                <a:effectLst>
                  <a:outerShdw blurRad="38100" dist="38100" dir="2700000" algn="tl">
                    <a:srgbClr val="000000">
                      <a:alpha val="43137"/>
                    </a:srgbClr>
                  </a:outerShdw>
                </a:effectLst>
                <a:latin typeface="Constantia" pitchFamily="18" charset="0"/>
              </a:rPr>
              <a:t>at</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the</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end</a:t>
            </a:r>
            <a:r>
              <a:rPr lang="pl-PL" dirty="0" smtClean="0">
                <a:effectLst>
                  <a:outerShdw blurRad="38100" dist="38100" dir="2700000" algn="tl">
                    <a:srgbClr val="000000">
                      <a:alpha val="43137"/>
                    </a:srgbClr>
                  </a:outerShdw>
                </a:effectLst>
                <a:latin typeface="Constantia" pitchFamily="18" charset="0"/>
              </a:rPr>
              <a:t> of 2011 was 2 MW.</a:t>
            </a:r>
          </a:p>
          <a:p>
            <a:pPr>
              <a:buNone/>
            </a:pPr>
            <a:endParaRPr lang="pl-PL" dirty="0" smtClean="0">
              <a:effectLst>
                <a:outerShdw blurRad="38100" dist="38100" dir="2700000" algn="tl">
                  <a:srgbClr val="000000">
                    <a:alpha val="43137"/>
                  </a:srgbClr>
                </a:outerShdw>
              </a:effectLst>
              <a:latin typeface="Constantia" pitchFamily="18" charset="0"/>
            </a:endParaRPr>
          </a:p>
          <a:p>
            <a:pPr>
              <a:buNone/>
            </a:pP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The</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number</a:t>
            </a:r>
            <a:r>
              <a:rPr lang="pl-PL" dirty="0" smtClean="0">
                <a:effectLst>
                  <a:outerShdw blurRad="38100" dist="38100" dir="2700000" algn="tl">
                    <a:srgbClr val="000000">
                      <a:alpha val="43137"/>
                    </a:srgbClr>
                  </a:outerShdw>
                </a:effectLst>
                <a:latin typeface="Constantia" pitchFamily="18" charset="0"/>
              </a:rPr>
              <a:t> of </a:t>
            </a:r>
            <a:r>
              <a:rPr lang="pl-PL" dirty="0" err="1" smtClean="0">
                <a:effectLst>
                  <a:outerShdw blurRad="38100" dist="38100" dir="2700000" algn="tl">
                    <a:srgbClr val="000000">
                      <a:alpha val="43137"/>
                    </a:srgbClr>
                  </a:outerShdw>
                </a:effectLst>
                <a:latin typeface="Constantia" pitchFamily="18" charset="0"/>
              </a:rPr>
              <a:t>photogalvaic</a:t>
            </a:r>
            <a:r>
              <a:rPr lang="pl-PL" dirty="0" smtClean="0">
                <a:effectLst>
                  <a:outerShdw blurRad="38100" dist="38100" dir="2700000" algn="tl">
                    <a:srgbClr val="000000">
                      <a:alpha val="43137"/>
                    </a:srgbClr>
                  </a:outerShdw>
                </a:effectLst>
                <a:latin typeface="Constantia" pitchFamily="18" charset="0"/>
              </a:rPr>
              <a:t> systems </a:t>
            </a:r>
            <a:r>
              <a:rPr lang="pl-PL" dirty="0" err="1" smtClean="0">
                <a:effectLst>
                  <a:outerShdw blurRad="38100" dist="38100" dir="2700000" algn="tl">
                    <a:srgbClr val="000000">
                      <a:alpha val="43137"/>
                    </a:srgbClr>
                  </a:outerShdw>
                </a:effectLst>
                <a:latin typeface="Constantia" pitchFamily="18" charset="0"/>
              </a:rPr>
              <a:t>in</a:t>
            </a:r>
            <a:r>
              <a:rPr lang="pl-PL" dirty="0" smtClean="0">
                <a:effectLst>
                  <a:outerShdw blurRad="38100" dist="38100" dir="2700000" algn="tl">
                    <a:srgbClr val="000000">
                      <a:alpha val="43137"/>
                    </a:srgbClr>
                  </a:outerShdw>
                </a:effectLst>
                <a:latin typeface="Constantia" pitchFamily="18" charset="0"/>
              </a:rPr>
              <a:t> Poland </a:t>
            </a:r>
            <a:r>
              <a:rPr lang="pl-PL" dirty="0" err="1" smtClean="0">
                <a:effectLst>
                  <a:outerShdw blurRad="38100" dist="38100" dir="2700000" algn="tl">
                    <a:srgbClr val="000000">
                      <a:alpha val="43137"/>
                    </a:srgbClr>
                  </a:outerShdw>
                </a:effectLst>
                <a:latin typeface="Constantia" pitchFamily="18" charset="0"/>
              </a:rPr>
              <a:t>with</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power</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above</a:t>
            </a:r>
            <a:r>
              <a:rPr lang="pl-PL" dirty="0" smtClean="0">
                <a:effectLst>
                  <a:outerShdw blurRad="38100" dist="38100" dir="2700000" algn="tl">
                    <a:srgbClr val="000000">
                      <a:alpha val="43137"/>
                    </a:srgbClr>
                  </a:outerShdw>
                </a:effectLst>
                <a:latin typeface="Constantia" pitchFamily="18" charset="0"/>
              </a:rPr>
              <a:t> 20 kW:</a:t>
            </a:r>
          </a:p>
          <a:p>
            <a:pPr>
              <a:buNone/>
            </a:pPr>
            <a:r>
              <a:rPr lang="pl-PL" dirty="0" smtClean="0">
                <a:effectLst>
                  <a:outerShdw blurRad="38100" dist="38100" dir="2700000" algn="tl">
                    <a:srgbClr val="000000">
                      <a:alpha val="43137"/>
                    </a:srgbClr>
                  </a:outerShdw>
                </a:effectLst>
                <a:latin typeface="Constantia" pitchFamily="18" charset="0"/>
              </a:rPr>
              <a:t/>
            </a:r>
            <a:br>
              <a:rPr lang="pl-PL" dirty="0" smtClean="0">
                <a:effectLst>
                  <a:outerShdw blurRad="38100" dist="38100" dir="2700000" algn="tl">
                    <a:srgbClr val="000000">
                      <a:alpha val="43137"/>
                    </a:srgbClr>
                  </a:outerShdw>
                </a:effectLst>
                <a:latin typeface="Constantia" pitchFamily="18" charset="0"/>
              </a:rPr>
            </a:br>
            <a:r>
              <a:rPr lang="pl-PL" dirty="0" err="1" smtClean="0">
                <a:effectLst>
                  <a:outerShdw blurRad="38100" dist="38100" dir="2700000" algn="tl">
                    <a:srgbClr val="000000">
                      <a:alpha val="43137"/>
                    </a:srgbClr>
                  </a:outerShdw>
                </a:effectLst>
                <a:latin typeface="Constantia" pitchFamily="18" charset="0"/>
              </a:rPr>
              <a:t>Photogalvaic</a:t>
            </a:r>
            <a:r>
              <a:rPr lang="pl-PL" dirty="0" smtClean="0">
                <a:effectLst>
                  <a:outerShdw blurRad="38100" dist="38100" dir="2700000" algn="tl">
                    <a:srgbClr val="000000">
                      <a:alpha val="43137"/>
                    </a:srgbClr>
                  </a:outerShdw>
                </a:effectLst>
                <a:latin typeface="Constantia" pitchFamily="18" charset="0"/>
              </a:rPr>
              <a:t> farm </a:t>
            </a:r>
            <a:r>
              <a:rPr lang="pl-PL" dirty="0" err="1" smtClean="0">
                <a:effectLst>
                  <a:outerShdw blurRad="38100" dist="38100" dir="2700000" algn="tl">
                    <a:srgbClr val="000000">
                      <a:alpha val="43137"/>
                    </a:srgbClr>
                  </a:outerShdw>
                </a:effectLst>
                <a:latin typeface="Constantia" pitchFamily="18" charset="0"/>
              </a:rPr>
              <a:t>in</a:t>
            </a:r>
            <a:r>
              <a:rPr lang="pl-PL" dirty="0" smtClean="0">
                <a:effectLst>
                  <a:outerShdw blurRad="38100" dist="38100" dir="2700000" algn="tl">
                    <a:srgbClr val="000000">
                      <a:alpha val="43137"/>
                    </a:srgbClr>
                  </a:outerShdw>
                </a:effectLst>
                <a:latin typeface="Constantia" pitchFamily="18" charset="0"/>
              </a:rPr>
              <a:t> Wierzchosławice – 1,0 MW</a:t>
            </a:r>
            <a:br>
              <a:rPr lang="pl-PL" dirty="0" smtClean="0">
                <a:effectLst>
                  <a:outerShdw blurRad="38100" dist="38100" dir="2700000" algn="tl">
                    <a:srgbClr val="000000">
                      <a:alpha val="43137"/>
                    </a:srgbClr>
                  </a:outerShdw>
                </a:effectLst>
                <a:latin typeface="Constantia" pitchFamily="18" charset="0"/>
              </a:rPr>
            </a:br>
            <a:r>
              <a:rPr lang="pl-PL" dirty="0" smtClean="0">
                <a:effectLst>
                  <a:outerShdw blurRad="38100" dist="38100" dir="2700000" algn="tl">
                    <a:srgbClr val="000000">
                      <a:alpha val="43137"/>
                    </a:srgbClr>
                  </a:outerShdw>
                </a:effectLst>
                <a:latin typeface="Constantia" pitchFamily="18" charset="0"/>
              </a:rPr>
              <a:t>311 kW, Ruda Śląska, Górnośląskie Przedsiębiorstwo Wodociągów;</a:t>
            </a:r>
            <a:br>
              <a:rPr lang="pl-PL" dirty="0" smtClean="0">
                <a:effectLst>
                  <a:outerShdw blurRad="38100" dist="38100" dir="2700000" algn="tl">
                    <a:srgbClr val="000000">
                      <a:alpha val="43137"/>
                    </a:srgbClr>
                  </a:outerShdw>
                </a:effectLst>
                <a:latin typeface="Constantia" pitchFamily="18" charset="0"/>
              </a:rPr>
            </a:br>
            <a:r>
              <a:rPr lang="pl-PL" dirty="0" smtClean="0">
                <a:effectLst>
                  <a:outerShdw blurRad="38100" dist="38100" dir="2700000" algn="tl">
                    <a:srgbClr val="000000">
                      <a:alpha val="43137"/>
                    </a:srgbClr>
                  </a:outerShdw>
                </a:effectLst>
                <a:latin typeface="Constantia" pitchFamily="18" charset="0"/>
              </a:rPr>
              <a:t>100 kW, Polkowice, NG2;</a:t>
            </a:r>
            <a:br>
              <a:rPr lang="pl-PL" dirty="0" smtClean="0">
                <a:effectLst>
                  <a:outerShdw blurRad="38100" dist="38100" dir="2700000" algn="tl">
                    <a:srgbClr val="000000">
                      <a:alpha val="43137"/>
                    </a:srgbClr>
                  </a:outerShdw>
                </a:effectLst>
                <a:latin typeface="Constantia" pitchFamily="18" charset="0"/>
              </a:rPr>
            </a:br>
            <a:r>
              <a:rPr lang="pl-PL" dirty="0" smtClean="0">
                <a:effectLst>
                  <a:outerShdw blurRad="38100" dist="38100" dir="2700000" algn="tl">
                    <a:srgbClr val="000000">
                      <a:alpha val="43137"/>
                    </a:srgbClr>
                  </a:outerShdw>
                </a:effectLst>
                <a:latin typeface="Constantia" pitchFamily="18" charset="0"/>
              </a:rPr>
              <a:t>82 kW, Łódź, dr Wł. </a:t>
            </a:r>
            <a:r>
              <a:rPr lang="pl-PL" dirty="0" err="1" smtClean="0">
                <a:effectLst>
                  <a:outerShdw blurRad="38100" dist="38100" dir="2700000" algn="tl">
                    <a:srgbClr val="000000">
                      <a:alpha val="43137"/>
                    </a:srgbClr>
                  </a:outerShdw>
                </a:effectLst>
                <a:latin typeface="Constantia" pitchFamily="18" charset="0"/>
              </a:rPr>
              <a:t>Biegański’s</a:t>
            </a:r>
            <a:r>
              <a:rPr lang="pl-PL" dirty="0" smtClean="0">
                <a:effectLst>
                  <a:outerShdw blurRad="38100" dist="38100" dir="2700000" algn="tl">
                    <a:srgbClr val="000000">
                      <a:alpha val="43137"/>
                    </a:srgbClr>
                  </a:outerShdw>
                </a:effectLst>
                <a:latin typeface="Constantia" pitchFamily="18" charset="0"/>
              </a:rPr>
              <a:t> Wojewódzki Specjalistyczny Szpital ;</a:t>
            </a:r>
            <a:br>
              <a:rPr lang="pl-PL" dirty="0" smtClean="0">
                <a:effectLst>
                  <a:outerShdw blurRad="38100" dist="38100" dir="2700000" algn="tl">
                    <a:srgbClr val="000000">
                      <a:alpha val="43137"/>
                    </a:srgbClr>
                  </a:outerShdw>
                </a:effectLst>
                <a:latin typeface="Constantia" pitchFamily="18" charset="0"/>
              </a:rPr>
            </a:br>
            <a:r>
              <a:rPr lang="pl-PL" dirty="0" smtClean="0">
                <a:effectLst>
                  <a:outerShdw blurRad="38100" dist="38100" dir="2700000" algn="tl">
                    <a:srgbClr val="000000">
                      <a:alpha val="43137"/>
                    </a:srgbClr>
                  </a:outerShdw>
                </a:effectLst>
                <a:latin typeface="Constantia" pitchFamily="18" charset="0"/>
              </a:rPr>
              <a:t>80,5 kW, Bydgoszcz, Frosta;</a:t>
            </a:r>
            <a:br>
              <a:rPr lang="pl-PL" dirty="0" smtClean="0">
                <a:effectLst>
                  <a:outerShdw blurRad="38100" dist="38100" dir="2700000" algn="tl">
                    <a:srgbClr val="000000">
                      <a:alpha val="43137"/>
                    </a:srgbClr>
                  </a:outerShdw>
                </a:effectLst>
                <a:latin typeface="Constantia" pitchFamily="18" charset="0"/>
              </a:rPr>
            </a:br>
            <a:r>
              <a:rPr lang="pl-PL" dirty="0" smtClean="0">
                <a:effectLst>
                  <a:outerShdw blurRad="38100" dist="38100" dir="2700000" algn="tl">
                    <a:srgbClr val="000000">
                      <a:alpha val="43137"/>
                    </a:srgbClr>
                  </a:outerShdw>
                </a:effectLst>
                <a:latin typeface="Constantia" pitchFamily="18" charset="0"/>
              </a:rPr>
              <a:t>54 kW, Warszawa, </a:t>
            </a:r>
            <a:r>
              <a:rPr lang="pl-PL" dirty="0" err="1" smtClean="0">
                <a:effectLst>
                  <a:outerShdw blurRad="38100" dist="38100" dir="2700000" algn="tl">
                    <a:srgbClr val="000000">
                      <a:alpha val="43137"/>
                    </a:srgbClr>
                  </a:outerShdw>
                </a:effectLst>
                <a:latin typeface="Constantia" pitchFamily="18" charset="0"/>
              </a:rPr>
              <a:t>Photogalvaic</a:t>
            </a:r>
            <a:r>
              <a:rPr lang="pl-PL" dirty="0" smtClean="0">
                <a:effectLst>
                  <a:outerShdw blurRad="38100" dist="38100" dir="2700000" algn="tl">
                    <a:srgbClr val="000000">
                      <a:alpha val="43137"/>
                    </a:srgbClr>
                  </a:outerShdw>
                </a:effectLst>
                <a:latin typeface="Constantia" pitchFamily="18" charset="0"/>
              </a:rPr>
              <a:t> Center </a:t>
            </a:r>
            <a:r>
              <a:rPr lang="pl-PL" dirty="0" err="1" smtClean="0">
                <a:effectLst>
                  <a:outerShdw blurRad="38100" dist="38100" dir="2700000" algn="tl">
                    <a:srgbClr val="000000">
                      <a:alpha val="43137"/>
                    </a:srgbClr>
                  </a:outerShdw>
                </a:effectLst>
                <a:latin typeface="Constantia" pitchFamily="18" charset="0"/>
              </a:rPr>
              <a:t>in</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the</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building</a:t>
            </a:r>
            <a:r>
              <a:rPr lang="pl-PL" dirty="0" smtClean="0">
                <a:effectLst>
                  <a:outerShdw blurRad="38100" dist="38100" dir="2700000" algn="tl">
                    <a:srgbClr val="000000">
                      <a:alpha val="43137"/>
                    </a:srgbClr>
                  </a:outerShdw>
                </a:effectLst>
                <a:latin typeface="Constantia" pitchFamily="18" charset="0"/>
              </a:rPr>
              <a:t> of Warsaw </a:t>
            </a:r>
            <a:r>
              <a:rPr lang="pl-PL" dirty="0" err="1" smtClean="0">
                <a:effectLst>
                  <a:outerShdw blurRad="38100" dist="38100" dir="2700000" algn="tl">
                    <a:srgbClr val="000000">
                      <a:alpha val="43137"/>
                    </a:srgbClr>
                  </a:outerShdw>
                </a:effectLst>
                <a:latin typeface="Constantia" pitchFamily="18" charset="0"/>
              </a:rPr>
              <a:t>Politechnic’s</a:t>
            </a:r>
            <a:r>
              <a:rPr lang="pl-PL" dirty="0" smtClean="0">
                <a:effectLst>
                  <a:outerShdw blurRad="38100" dist="38100" dir="2700000" algn="tl">
                    <a:srgbClr val="000000">
                      <a:alpha val="43137"/>
                    </a:srgbClr>
                  </a:outerShdw>
                </a:effectLst>
                <a:latin typeface="Constantia" pitchFamily="18" charset="0"/>
              </a:rPr>
              <a:t> </a:t>
            </a:r>
            <a:r>
              <a:rPr lang="pl-PL" dirty="0" err="1" smtClean="0">
                <a:effectLst>
                  <a:outerShdw blurRad="38100" dist="38100" dir="2700000" algn="tl">
                    <a:srgbClr val="000000">
                      <a:alpha val="43137"/>
                    </a:srgbClr>
                  </a:outerShdw>
                </a:effectLst>
                <a:latin typeface="Constantia" pitchFamily="18" charset="0"/>
              </a:rPr>
              <a:t>division</a:t>
            </a:r>
            <a:r>
              <a:rPr lang="pl-PL" dirty="0" smtClean="0">
                <a:effectLst>
                  <a:outerShdw blurRad="38100" dist="38100" dir="2700000" algn="tl">
                    <a:srgbClr val="000000">
                      <a:alpha val="43137"/>
                    </a:srgbClr>
                  </a:outerShdw>
                </a:effectLst>
                <a:latin typeface="Constantia" pitchFamily="18" charset="0"/>
              </a:rPr>
              <a:t> of Environment </a:t>
            </a:r>
            <a:r>
              <a:rPr lang="pl-PL" dirty="0" err="1" smtClean="0">
                <a:effectLst>
                  <a:outerShdw blurRad="38100" dist="38100" dir="2700000" algn="tl">
                    <a:srgbClr val="000000">
                      <a:alpha val="43137"/>
                    </a:srgbClr>
                  </a:outerShdw>
                </a:effectLst>
                <a:latin typeface="Constantia" pitchFamily="18" charset="0"/>
              </a:rPr>
              <a:t>Engeneering</a:t>
            </a:r>
            <a:r>
              <a:rPr lang="pl-PL" dirty="0" smtClean="0">
                <a:effectLst>
                  <a:outerShdw blurRad="38100" dist="38100" dir="2700000" algn="tl">
                    <a:srgbClr val="000000">
                      <a:alpha val="43137"/>
                    </a:srgbClr>
                  </a:outerShdw>
                </a:effectLst>
                <a:latin typeface="Constantia" pitchFamily="18" charset="0"/>
              </a:rPr>
              <a:t>;</a:t>
            </a:r>
            <a:br>
              <a:rPr lang="pl-PL" dirty="0" smtClean="0">
                <a:effectLst>
                  <a:outerShdw blurRad="38100" dist="38100" dir="2700000" algn="tl">
                    <a:srgbClr val="000000">
                      <a:alpha val="43137"/>
                    </a:srgbClr>
                  </a:outerShdw>
                </a:effectLst>
                <a:latin typeface="Constantia" pitchFamily="18" charset="0"/>
              </a:rPr>
            </a:br>
            <a:r>
              <a:rPr lang="pl-PL" dirty="0" smtClean="0">
                <a:effectLst>
                  <a:outerShdw blurRad="38100" dist="38100" dir="2700000" algn="tl">
                    <a:srgbClr val="000000">
                      <a:alpha val="43137"/>
                    </a:srgbClr>
                  </a:outerShdw>
                </a:effectLst>
                <a:latin typeface="Constantia" pitchFamily="18" charset="0"/>
              </a:rPr>
              <a:t>21,42 kW, Rybnik;</a:t>
            </a:r>
            <a:br>
              <a:rPr lang="pl-PL" dirty="0" smtClean="0">
                <a:effectLst>
                  <a:outerShdw blurRad="38100" dist="38100" dir="2700000" algn="tl">
                    <a:srgbClr val="000000">
                      <a:alpha val="43137"/>
                    </a:srgbClr>
                  </a:outerShdw>
                </a:effectLst>
                <a:latin typeface="Constantia" pitchFamily="18" charset="0"/>
              </a:rPr>
            </a:br>
            <a:r>
              <a:rPr lang="pl-PL" dirty="0" smtClean="0">
                <a:effectLst>
                  <a:outerShdw blurRad="38100" dist="38100" dir="2700000" algn="tl">
                    <a:srgbClr val="000000">
                      <a:alpha val="43137"/>
                    </a:srgbClr>
                  </a:outerShdw>
                </a:effectLst>
                <a:latin typeface="Constantia" pitchFamily="18" charset="0"/>
              </a:rPr>
              <a:t>20 kW, Rzeszów, Upper </a:t>
            </a:r>
            <a:r>
              <a:rPr lang="pl-PL" dirty="0" err="1" smtClean="0">
                <a:effectLst>
                  <a:outerShdw blurRad="38100" dist="38100" dir="2700000" algn="tl">
                    <a:srgbClr val="000000">
                      <a:alpha val="43137"/>
                    </a:srgbClr>
                  </a:outerShdw>
                </a:effectLst>
                <a:latin typeface="Constantia" pitchFamily="18" charset="0"/>
              </a:rPr>
              <a:t>School</a:t>
            </a:r>
            <a:r>
              <a:rPr lang="pl-PL" dirty="0" smtClean="0">
                <a:effectLst>
                  <a:outerShdw blurRad="38100" dist="38100" dir="2700000" algn="tl">
                    <a:srgbClr val="000000">
                      <a:alpha val="43137"/>
                    </a:srgbClr>
                  </a:outerShdw>
                </a:effectLst>
                <a:latin typeface="Constantia" pitchFamily="18" charset="0"/>
              </a:rPr>
              <a:t> of Law and </a:t>
            </a:r>
            <a:r>
              <a:rPr lang="pl-PL" dirty="0" err="1" smtClean="0">
                <a:effectLst>
                  <a:outerShdw blurRad="38100" dist="38100" dir="2700000" algn="tl">
                    <a:srgbClr val="000000">
                      <a:alpha val="43137"/>
                    </a:srgbClr>
                  </a:outerShdw>
                </a:effectLst>
                <a:latin typeface="Constantia" pitchFamily="18" charset="0"/>
              </a:rPr>
              <a:t>Administration</a:t>
            </a:r>
            <a:r>
              <a:rPr lang="pl-PL" dirty="0" smtClean="0">
                <a:effectLst>
                  <a:outerShdw blurRad="38100" dist="38100" dir="2700000" algn="tl">
                    <a:srgbClr val="000000">
                      <a:alpha val="43137"/>
                    </a:srgbClr>
                  </a:outerShdw>
                </a:effectLst>
                <a:latin typeface="Constantia" pitchFamily="18" charset="0"/>
              </a:rPr>
              <a:t>;</a:t>
            </a:r>
            <a:br>
              <a:rPr lang="pl-PL" dirty="0" smtClean="0">
                <a:effectLst>
                  <a:outerShdw blurRad="38100" dist="38100" dir="2700000" algn="tl">
                    <a:srgbClr val="000000">
                      <a:alpha val="43137"/>
                    </a:srgbClr>
                  </a:outerShdw>
                </a:effectLst>
                <a:latin typeface="Constantia" pitchFamily="18" charset="0"/>
              </a:rPr>
            </a:br>
            <a:r>
              <a:rPr lang="pl-PL" dirty="0" smtClean="0">
                <a:effectLst>
                  <a:outerShdw blurRad="38100" dist="38100" dir="2700000" algn="tl">
                    <a:srgbClr val="000000">
                      <a:alpha val="43137"/>
                    </a:srgbClr>
                  </a:outerShdw>
                </a:effectLst>
                <a:latin typeface="Constantia" pitchFamily="18" charset="0"/>
              </a:rPr>
              <a:t>20 kW, Warszawa, </a:t>
            </a:r>
            <a:r>
              <a:rPr lang="pl-PL" dirty="0" err="1" smtClean="0">
                <a:effectLst>
                  <a:outerShdw blurRad="38100" dist="38100" dir="2700000" algn="tl">
                    <a:srgbClr val="000000">
                      <a:alpha val="43137"/>
                    </a:srgbClr>
                  </a:outerShdw>
                </a:effectLst>
                <a:latin typeface="Constantia" pitchFamily="18" charset="0"/>
              </a:rPr>
              <a:t>Embassy</a:t>
            </a:r>
            <a:r>
              <a:rPr lang="pl-PL" dirty="0" smtClean="0">
                <a:effectLst>
                  <a:outerShdw blurRad="38100" dist="38100" dir="2700000" algn="tl">
                    <a:srgbClr val="000000">
                      <a:alpha val="43137"/>
                    </a:srgbClr>
                  </a:outerShdw>
                </a:effectLst>
                <a:latin typeface="Constantia" pitchFamily="18" charset="0"/>
              </a:rPr>
              <a:t> of Japan.</a:t>
            </a:r>
          </a:p>
          <a:p>
            <a:pPr>
              <a:buNone/>
            </a:pPr>
            <a:endParaRPr lang="pl-PL" dirty="0"/>
          </a:p>
        </p:txBody>
      </p:sp>
      <p:sp>
        <p:nvSpPr>
          <p:cNvPr id="3" name="Tytuł 2"/>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scene3d>
              <a:camera prst="orthographicFront"/>
              <a:lightRig rig="soft" dir="t"/>
            </a:scene3d>
            <a:sp3d prstMaterial="softEdge">
              <a:bevelT w="25400" h="25400"/>
            </a:sp3d>
          </a:bodyPr>
          <a:lstStyle/>
          <a:p>
            <a:pPr algn="ctr"/>
            <a:r>
              <a:rPr lang="pl-PL" sz="4800" dirty="0" smtClean="0">
                <a:latin typeface="Constantia" pitchFamily="18" charset="0"/>
              </a:rPr>
              <a:t>Solar Energy </a:t>
            </a:r>
            <a:r>
              <a:rPr lang="pl-PL" sz="4800" dirty="0" err="1" smtClean="0">
                <a:latin typeface="Constantia" pitchFamily="18" charset="0"/>
              </a:rPr>
              <a:t>in</a:t>
            </a:r>
            <a:r>
              <a:rPr lang="pl-PL" sz="4800" dirty="0" smtClean="0">
                <a:latin typeface="Constantia" pitchFamily="18" charset="0"/>
              </a:rPr>
              <a:t> Poland</a:t>
            </a:r>
            <a:endParaRPr lang="pl-PL" sz="4800" dirty="0">
              <a:latin typeface="Constantia" pitchFamily="18"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endParaRPr lang="pl-PL"/>
          </a:p>
        </p:txBody>
      </p:sp>
      <p:pic>
        <p:nvPicPr>
          <p:cNvPr id="2050" name="Picture 2"/>
          <p:cNvPicPr>
            <a:picLocks noChangeAspect="1" noChangeArrowheads="1"/>
          </p:cNvPicPr>
          <p:nvPr/>
        </p:nvPicPr>
        <p:blipFill>
          <a:blip r:embed="rId2" cstate="print"/>
          <a:srcRect/>
          <a:stretch>
            <a:fillRect/>
          </a:stretch>
        </p:blipFill>
        <p:spPr bwMode="auto">
          <a:xfrm>
            <a:off x="0" y="0"/>
            <a:ext cx="9231549" cy="68580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28728" y="1481328"/>
            <a:ext cx="7715272" cy="537667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a:bodyPr>
          <a:lstStyle/>
          <a:p>
            <a:pPr algn="ctr">
              <a:buNone/>
            </a:pPr>
            <a:r>
              <a:rPr lang="pl-PL" dirty="0" smtClean="0">
                <a:latin typeface="Constantia" pitchFamily="18" charset="0"/>
              </a:rPr>
              <a:t>	</a:t>
            </a:r>
            <a:r>
              <a:rPr lang="en-US" dirty="0" smtClean="0">
                <a:effectLst>
                  <a:outerShdw blurRad="38100" dist="38100" dir="2700000" algn="tl">
                    <a:srgbClr val="000000">
                      <a:alpha val="43137"/>
                    </a:srgbClr>
                  </a:outerShdw>
                </a:effectLst>
                <a:latin typeface="Constantia" pitchFamily="18" charset="0"/>
              </a:rPr>
              <a:t>The energy of electromagnetic radiation causes knocking out the electrons from semiconductors at the solar cell (in photovoltaic cells there are two semiconductors made of </a:t>
            </a:r>
            <a:r>
              <a:rPr lang="en-US" dirty="0" err="1" smtClean="0">
                <a:effectLst>
                  <a:outerShdw blurRad="38100" dist="38100" dir="2700000" algn="tl">
                    <a:srgbClr val="000000">
                      <a:alpha val="43137"/>
                    </a:srgbClr>
                  </a:outerShdw>
                </a:effectLst>
                <a:latin typeface="Constantia" pitchFamily="18" charset="0"/>
              </a:rPr>
              <a:t>ciliceous</a:t>
            </a:r>
            <a:r>
              <a:rPr lang="en-US" dirty="0" smtClean="0">
                <a:effectLst>
                  <a:outerShdw blurRad="38100" dist="38100" dir="2700000" algn="tl">
                    <a:srgbClr val="000000">
                      <a:alpha val="43137"/>
                    </a:srgbClr>
                  </a:outerShdw>
                </a:effectLst>
                <a:latin typeface="Constantia" pitchFamily="18" charset="0"/>
              </a:rPr>
              <a:t> plates). When there is a lack of electrons in one </a:t>
            </a:r>
            <a:r>
              <a:rPr lang="en-US" dirty="0" err="1" smtClean="0">
                <a:effectLst>
                  <a:outerShdw blurRad="38100" dist="38100" dir="2700000" algn="tl">
                    <a:srgbClr val="000000">
                      <a:alpha val="43137"/>
                    </a:srgbClr>
                  </a:outerShdw>
                </a:effectLst>
                <a:latin typeface="Constantia" pitchFamily="18" charset="0"/>
              </a:rPr>
              <a:t>semicodutor</a:t>
            </a:r>
            <a:r>
              <a:rPr lang="en-US" dirty="0" smtClean="0">
                <a:effectLst>
                  <a:outerShdw blurRad="38100" dist="38100" dir="2700000" algn="tl">
                    <a:srgbClr val="000000">
                      <a:alpha val="43137"/>
                    </a:srgbClr>
                  </a:outerShdw>
                </a:effectLst>
                <a:latin typeface="Constantia" pitchFamily="18" charset="0"/>
              </a:rPr>
              <a:t> (the effect of knocking out caused by radiation), they are cumulated in the second semiconductor. At the butt of two semiconductors there is so called dam, minus by the first and plus by the second semiconductor. As the result of insolating of solar cell with solar radiation, the photons cause the moving of particles in the semiconductors. Finally the tension, in other words the electricity, is produced.</a:t>
            </a:r>
            <a:endParaRPr lang="pl-PL" dirty="0">
              <a:effectLst>
                <a:outerShdw blurRad="38100" dist="38100" dir="2700000" algn="tl">
                  <a:srgbClr val="000000">
                    <a:alpha val="43137"/>
                  </a:srgbClr>
                </a:outerShdw>
              </a:effectLst>
              <a:latin typeface="Constantia" pitchFamily="18" charset="0"/>
            </a:endParaRPr>
          </a:p>
        </p:txBody>
      </p:sp>
      <p:sp>
        <p:nvSpPr>
          <p:cNvPr id="2" name="Tytuł 1"/>
          <p:cNvSpPr>
            <a:spLocks noGrp="1"/>
          </p:cNvSpPr>
          <p:nvPr>
            <p:ph type="title"/>
          </p:nvPr>
        </p:nvSpPr>
        <p:spPr>
          <a:xfrm>
            <a:off x="1785918" y="285728"/>
            <a:ext cx="82296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scene3d>
              <a:camera prst="orthographicFront"/>
              <a:lightRig rig="soft" dir="t"/>
            </a:scene3d>
            <a:sp3d prstMaterial="softEdge">
              <a:bevelT w="25400" h="25400"/>
            </a:sp3d>
          </a:bodyPr>
          <a:lstStyle/>
          <a:p>
            <a:pPr algn="ctr"/>
            <a:r>
              <a:rPr lang="pl-PL" sz="4800" dirty="0" err="1" smtClean="0">
                <a:latin typeface="Constantia" pitchFamily="18" charset="0"/>
              </a:rPr>
              <a:t>How</a:t>
            </a:r>
            <a:r>
              <a:rPr lang="pl-PL" sz="4800" dirty="0" smtClean="0">
                <a:latin typeface="Constantia" pitchFamily="18" charset="0"/>
              </a:rPr>
              <a:t> </a:t>
            </a:r>
            <a:r>
              <a:rPr lang="pl-PL" sz="4800" dirty="0" err="1" smtClean="0">
                <a:latin typeface="Constantia" pitchFamily="18" charset="0"/>
              </a:rPr>
              <a:t>does</a:t>
            </a:r>
            <a:r>
              <a:rPr lang="pl-PL" sz="4800" dirty="0" smtClean="0">
                <a:latin typeface="Constantia" pitchFamily="18" charset="0"/>
              </a:rPr>
              <a:t> </a:t>
            </a:r>
            <a:r>
              <a:rPr lang="pl-PL" sz="4800" dirty="0" err="1" smtClean="0">
                <a:latin typeface="Constantia" pitchFamily="18" charset="0"/>
              </a:rPr>
              <a:t>it</a:t>
            </a:r>
            <a:r>
              <a:rPr lang="pl-PL" sz="4800" dirty="0" smtClean="0">
                <a:latin typeface="Constantia" pitchFamily="18" charset="0"/>
              </a:rPr>
              <a:t> </a:t>
            </a:r>
            <a:r>
              <a:rPr lang="pl-PL" sz="4800" dirty="0" err="1" smtClean="0">
                <a:latin typeface="Constantia" pitchFamily="18" charset="0"/>
              </a:rPr>
              <a:t>work</a:t>
            </a:r>
            <a:r>
              <a:rPr lang="pl-PL" sz="4800" dirty="0" smtClean="0">
                <a:latin typeface="Constantia" pitchFamily="18" charset="0"/>
              </a:rPr>
              <a:t>?</a:t>
            </a:r>
            <a:endParaRPr lang="pl-PL" sz="4800" dirty="0">
              <a:latin typeface="Constantia" pitchFamily="18" charset="0"/>
            </a:endParaRPr>
          </a:p>
        </p:txBody>
      </p:sp>
      <p:pic>
        <p:nvPicPr>
          <p:cNvPr id="15361" name="Picture 1" descr="C:\Users\Przemek\AppData\Local\Microsoft\Windows\Temporary Internet Files\Content.IE5\WC5O165J\MC900250195[1].wmf"/>
          <p:cNvPicPr>
            <a:picLocks noChangeAspect="1" noChangeArrowheads="1"/>
          </p:cNvPicPr>
          <p:nvPr/>
        </p:nvPicPr>
        <p:blipFill>
          <a:blip r:embed="rId2" cstate="print"/>
          <a:srcRect/>
          <a:stretch>
            <a:fillRect/>
          </a:stretch>
        </p:blipFill>
        <p:spPr bwMode="auto">
          <a:xfrm>
            <a:off x="39504" y="0"/>
            <a:ext cx="2816494" cy="25717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endParaRPr lang="pl-PL"/>
          </a:p>
        </p:txBody>
      </p:sp>
      <p:pic>
        <p:nvPicPr>
          <p:cNvPr id="3074" name="Picture 2"/>
          <p:cNvPicPr>
            <a:picLocks noChangeAspect="1" noChangeArrowheads="1"/>
          </p:cNvPicPr>
          <p:nvPr/>
        </p:nvPicPr>
        <p:blipFill>
          <a:blip r:embed="rId2" cstate="print"/>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957</TotalTime>
  <Words>86</Words>
  <Application>Microsoft Office PowerPoint</Application>
  <PresentationFormat>Pokaz na ekranie (4:3)</PresentationFormat>
  <Paragraphs>47</Paragraphs>
  <Slides>14</Slides>
  <Notes>1</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Hol</vt:lpstr>
      <vt:lpstr>Solar energy</vt:lpstr>
      <vt:lpstr>What is this solar energy?</vt:lpstr>
      <vt:lpstr>Renewable energy in the EU - The share of renewable energy in total energy consumption in 2010.</vt:lpstr>
      <vt:lpstr>The use of solar energy</vt:lpstr>
      <vt:lpstr>Theory and issues</vt:lpstr>
      <vt:lpstr>Solar Energy in Poland</vt:lpstr>
      <vt:lpstr>Slajd 7</vt:lpstr>
      <vt:lpstr>How does it work?</vt:lpstr>
      <vt:lpstr>Slajd 9</vt:lpstr>
      <vt:lpstr>The table shows the total power of photovoltaic cells in the various countries in MW</vt:lpstr>
      <vt:lpstr>Curiosities</vt:lpstr>
      <vt:lpstr>Slajd 12</vt:lpstr>
      <vt:lpstr>The end</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Przemek</dc:creator>
  <cp:lastModifiedBy>Agusia</cp:lastModifiedBy>
  <cp:revision>74</cp:revision>
  <dcterms:created xsi:type="dcterms:W3CDTF">2013-02-21T17:36:44Z</dcterms:created>
  <dcterms:modified xsi:type="dcterms:W3CDTF">2013-04-09T19:13:18Z</dcterms:modified>
</cp:coreProperties>
</file>