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1" r:id="rId4"/>
    <p:sldId id="271" r:id="rId5"/>
    <p:sldId id="266" r:id="rId6"/>
    <p:sldId id="258" r:id="rId7"/>
    <p:sldId id="260" r:id="rId8"/>
    <p:sldId id="267" r:id="rId9"/>
    <p:sldId id="257" r:id="rId10"/>
    <p:sldId id="272" r:id="rId11"/>
    <p:sldId id="273" r:id="rId12"/>
    <p:sldId id="268" r:id="rId13"/>
    <p:sldId id="263" r:id="rId14"/>
    <p:sldId id="265" r:id="rId15"/>
    <p:sldId id="264" r:id="rId16"/>
    <p:sldId id="269"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title>
      <c:layout/>
    </c:title>
    <c:plotArea>
      <c:layout/>
      <c:barChart>
        <c:barDir val="bar"/>
        <c:grouping val="clustered"/>
        <c:ser>
          <c:idx val="0"/>
          <c:order val="0"/>
          <c:tx>
            <c:strRef>
              <c:f>Arkusz1!$B$2</c:f>
              <c:strCache>
                <c:ptCount val="1"/>
              </c:strCache>
            </c:strRef>
          </c:tx>
          <c:dLbls>
            <c:showVal val="1"/>
          </c:dLbls>
          <c:cat>
            <c:strRef>
              <c:f>Arkusz1!$A$3:$A$30</c:f>
              <c:strCache>
                <c:ptCount val="28"/>
                <c:pt idx="0">
                  <c:v>Malta</c:v>
                </c:pt>
                <c:pt idx="1">
                  <c:v>Luksemburg</c:v>
                </c:pt>
                <c:pt idx="2">
                  <c:v>Wlk. Brytania</c:v>
                </c:pt>
                <c:pt idx="3">
                  <c:v>Holandia</c:v>
                </c:pt>
                <c:pt idx="4">
                  <c:v>Cypr</c:v>
                </c:pt>
                <c:pt idx="5">
                  <c:v>Belgia</c:v>
                </c:pt>
                <c:pt idx="6">
                  <c:v>Irlandia</c:v>
                </c:pt>
                <c:pt idx="7">
                  <c:v>Węgry</c:v>
                </c:pt>
                <c:pt idx="8">
                  <c:v>Czechy</c:v>
                </c:pt>
                <c:pt idx="9">
                  <c:v>Grecja</c:v>
                </c:pt>
                <c:pt idx="10">
                  <c:v>Polska</c:v>
                </c:pt>
                <c:pt idx="11">
                  <c:v>Słowacja</c:v>
                </c:pt>
                <c:pt idx="12">
                  <c:v>Włochy</c:v>
                </c:pt>
                <c:pt idx="13">
                  <c:v>Niemcy</c:v>
                </c:pt>
                <c:pt idx="14">
                  <c:v>UE-27</c:v>
                </c:pt>
                <c:pt idx="15">
                  <c:v>Francja</c:v>
                </c:pt>
                <c:pt idx="16">
                  <c:v>Bułgaria</c:v>
                </c:pt>
                <c:pt idx="17">
                  <c:v>Hiszpania</c:v>
                </c:pt>
                <c:pt idx="18">
                  <c:v>Litwa</c:v>
                </c:pt>
                <c:pt idx="19">
                  <c:v>Słowenia</c:v>
                </c:pt>
                <c:pt idx="20">
                  <c:v>Dania</c:v>
                </c:pt>
                <c:pt idx="21">
                  <c:v>Rumunia</c:v>
                </c:pt>
                <c:pt idx="22">
                  <c:v>Estonia</c:v>
                </c:pt>
                <c:pt idx="23">
                  <c:v>Portugalia</c:v>
                </c:pt>
                <c:pt idx="24">
                  <c:v>Austria</c:v>
                </c:pt>
                <c:pt idx="25">
                  <c:v>Finlandia</c:v>
                </c:pt>
                <c:pt idx="26">
                  <c:v>Łotwa</c:v>
                </c:pt>
                <c:pt idx="27">
                  <c:v>Szwecja</c:v>
                </c:pt>
              </c:strCache>
            </c:strRef>
          </c:cat>
          <c:val>
            <c:numRef>
              <c:f>Arkusz1!$B$3:$B$30</c:f>
              <c:numCache>
                <c:formatCode>General</c:formatCode>
                <c:ptCount val="28"/>
                <c:pt idx="0">
                  <c:v>0.4</c:v>
                </c:pt>
                <c:pt idx="1">
                  <c:v>2.8</c:v>
                </c:pt>
                <c:pt idx="2">
                  <c:v>3.2</c:v>
                </c:pt>
                <c:pt idx="3">
                  <c:v>3.8</c:v>
                </c:pt>
                <c:pt idx="4">
                  <c:v>4.8</c:v>
                </c:pt>
                <c:pt idx="5">
                  <c:v>5.0999999999999996</c:v>
                </c:pt>
                <c:pt idx="6">
                  <c:v>5.5</c:v>
                </c:pt>
                <c:pt idx="7">
                  <c:v>8.7000000000000011</c:v>
                </c:pt>
                <c:pt idx="8">
                  <c:v>9.2000000000000011</c:v>
                </c:pt>
                <c:pt idx="9">
                  <c:v>9.2000000000000011</c:v>
                </c:pt>
                <c:pt idx="10">
                  <c:v>9.4</c:v>
                </c:pt>
                <c:pt idx="11">
                  <c:v>9.8000000000000007</c:v>
                </c:pt>
                <c:pt idx="12">
                  <c:v>10.1</c:v>
                </c:pt>
                <c:pt idx="13">
                  <c:v>11</c:v>
                </c:pt>
                <c:pt idx="14">
                  <c:v>12.5</c:v>
                </c:pt>
                <c:pt idx="15">
                  <c:v>12.9</c:v>
                </c:pt>
                <c:pt idx="16">
                  <c:v>13.8</c:v>
                </c:pt>
                <c:pt idx="17">
                  <c:v>13.8</c:v>
                </c:pt>
                <c:pt idx="18">
                  <c:v>19.7</c:v>
                </c:pt>
                <c:pt idx="19">
                  <c:v>19.8</c:v>
                </c:pt>
                <c:pt idx="20">
                  <c:v>22.2</c:v>
                </c:pt>
                <c:pt idx="21">
                  <c:v>23.4</c:v>
                </c:pt>
                <c:pt idx="22">
                  <c:v>24.3</c:v>
                </c:pt>
                <c:pt idx="23">
                  <c:v>24.6</c:v>
                </c:pt>
                <c:pt idx="24">
                  <c:v>30.1</c:v>
                </c:pt>
                <c:pt idx="25">
                  <c:v>32.200000000000003</c:v>
                </c:pt>
                <c:pt idx="26">
                  <c:v>32.6</c:v>
                </c:pt>
                <c:pt idx="27">
                  <c:v>47.9</c:v>
                </c:pt>
              </c:numCache>
            </c:numRef>
          </c:val>
          <c:bubble3D val="1"/>
        </c:ser>
        <c:axId val="72797184"/>
        <c:axId val="83901824"/>
      </c:barChart>
      <c:catAx>
        <c:axId val="72797184"/>
        <c:scaling>
          <c:orientation val="minMax"/>
        </c:scaling>
        <c:axPos val="l"/>
        <c:numFmt formatCode="General" sourceLinked="1"/>
        <c:tickLblPos val="nextTo"/>
        <c:crossAx val="83901824"/>
        <c:crosses val="autoZero"/>
        <c:auto val="1"/>
        <c:lblAlgn val="ctr"/>
        <c:lblOffset val="100"/>
      </c:catAx>
      <c:valAx>
        <c:axId val="83901824"/>
        <c:scaling>
          <c:orientation val="minMax"/>
        </c:scaling>
        <c:axPos val="b"/>
        <c:majorGridlines/>
        <c:numFmt formatCode="General" sourceLinked="1"/>
        <c:tickLblPos val="nextTo"/>
        <c:crossAx val="72797184"/>
        <c:crosses val="autoZero"/>
        <c:crossBetween val="between"/>
      </c:valAx>
    </c:plotArea>
    <c:legend>
      <c:legendPos val="r"/>
      <c:layout/>
    </c:legend>
    <c:plotVisOnly val="1"/>
  </c:chart>
  <c:spPr>
    <a:solidFill>
      <a:sysClr val="window" lastClr="FFFFFF"/>
    </a:solidFill>
  </c:sp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213284D7-89EB-473D-9037-9FAF986D4979}" type="datetimeFigureOut">
              <a:rPr lang="pl-PL" smtClean="0"/>
              <a:pPr/>
              <a:t>2013-03-17</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25F9556E-23A6-4CF5-A536-E9B7FBFA29F9}" type="slidenum">
              <a:rPr lang="pl-PL" smtClean="0"/>
              <a:pPr/>
              <a:t>‹#›</a:t>
            </a:fld>
            <a:endParaRPr lang="pl-PL"/>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213284D7-89EB-473D-9037-9FAF986D4979}" type="datetimeFigureOut">
              <a:rPr lang="pl-PL" smtClean="0"/>
              <a:pPr/>
              <a:t>2013-03-17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5F9556E-23A6-4CF5-A536-E9B7FBFA29F9}" type="slidenum">
              <a:rPr lang="pl-PL" smtClean="0"/>
              <a:pPr/>
              <a:t>‹#›</a:t>
            </a:fld>
            <a:endParaRPr lang="pl-PL"/>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213284D7-89EB-473D-9037-9FAF986D4979}" type="datetimeFigureOut">
              <a:rPr lang="pl-PL" smtClean="0"/>
              <a:pPr/>
              <a:t>2013-03-17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5F9556E-23A6-4CF5-A536-E9B7FBFA29F9}" type="slidenum">
              <a:rPr lang="pl-PL" smtClean="0"/>
              <a:pPr/>
              <a:t>‹#›</a:t>
            </a:fld>
            <a:endParaRPr lang="pl-PL"/>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213284D7-89EB-473D-9037-9FAF986D4979}" type="datetimeFigureOut">
              <a:rPr lang="pl-PL" smtClean="0"/>
              <a:pPr/>
              <a:t>2013-03-17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5F9556E-23A6-4CF5-A536-E9B7FBFA29F9}"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213284D7-89EB-473D-9037-9FAF986D4979}" type="datetimeFigureOut">
              <a:rPr lang="pl-PL" smtClean="0"/>
              <a:pPr/>
              <a:t>2013-03-17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5F9556E-23A6-4CF5-A536-E9B7FBFA29F9}"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213284D7-89EB-473D-9037-9FAF986D4979}" type="datetimeFigureOut">
              <a:rPr lang="pl-PL" smtClean="0"/>
              <a:pPr/>
              <a:t>2013-03-17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5F9556E-23A6-4CF5-A536-E9B7FBFA29F9}"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213284D7-89EB-473D-9037-9FAF986D4979}" type="datetimeFigureOut">
              <a:rPr lang="pl-PL" smtClean="0"/>
              <a:pPr/>
              <a:t>2013-03-17</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25F9556E-23A6-4CF5-A536-E9B7FBFA29F9}"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213284D7-89EB-473D-9037-9FAF986D4979}" type="datetimeFigureOut">
              <a:rPr lang="pl-PL" smtClean="0"/>
              <a:pPr/>
              <a:t>2013-03-17</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25F9556E-23A6-4CF5-A536-E9B7FBFA29F9}"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213284D7-89EB-473D-9037-9FAF986D4979}" type="datetimeFigureOut">
              <a:rPr lang="pl-PL" smtClean="0"/>
              <a:pPr/>
              <a:t>2013-03-17</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25F9556E-23A6-4CF5-A536-E9B7FBFA29F9}" type="slidenum">
              <a:rPr lang="pl-PL" smtClean="0"/>
              <a:pPr/>
              <a:t>‹#›</a:t>
            </a:fld>
            <a:endParaRPr lang="pl-PL"/>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213284D7-89EB-473D-9037-9FAF986D4979}" type="datetimeFigureOut">
              <a:rPr lang="pl-PL" smtClean="0"/>
              <a:pPr/>
              <a:t>2013-03-17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5F9556E-23A6-4CF5-A536-E9B7FBFA29F9}"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213284D7-89EB-473D-9037-9FAF986D4979}" type="datetimeFigureOut">
              <a:rPr lang="pl-PL" smtClean="0"/>
              <a:pPr/>
              <a:t>2013-03-17</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25F9556E-23A6-4CF5-A536-E9B7FBFA29F9}"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13284D7-89EB-473D-9037-9FAF986D4979}" type="datetimeFigureOut">
              <a:rPr lang="pl-PL" smtClean="0"/>
              <a:pPr/>
              <a:t>2013-03-17</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F9556E-23A6-4CF5-A536-E9B7FBFA29F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6000" dirty="0" smtClean="0">
                <a:latin typeface="Constantia" pitchFamily="18" charset="0"/>
              </a:rPr>
              <a:t>Energia słoneczna</a:t>
            </a:r>
            <a:endParaRPr lang="pl-PL" sz="6000" dirty="0">
              <a:latin typeface="Constantia" pitchFamily="18" charset="0"/>
            </a:endParaRPr>
          </a:p>
        </p:txBody>
      </p:sp>
      <p:sp>
        <p:nvSpPr>
          <p:cNvPr id="3" name="Podtytuł 2"/>
          <p:cNvSpPr>
            <a:spLocks noGrp="1"/>
          </p:cNvSpPr>
          <p:nvPr>
            <p:ph type="subTitle" idx="1"/>
          </p:nvPr>
        </p:nvSpPr>
        <p:spPr/>
        <p:txBody>
          <a:bodyPr>
            <a:normAutofit/>
          </a:bodyPr>
          <a:lstStyle/>
          <a:p>
            <a:r>
              <a:rPr lang="pl-PL" sz="3200" dirty="0" smtClean="0">
                <a:latin typeface="Constantia" pitchFamily="18" charset="0"/>
              </a:rPr>
              <a:t>Niewyczerpalne źródło energii</a:t>
            </a:r>
            <a:endParaRPr lang="pl-PL" sz="3200" dirty="0">
              <a:latin typeface="Constantia" pitchFamily="18"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endParaRPr lang="pl-PL"/>
          </a:p>
        </p:txBody>
      </p:sp>
      <p:pic>
        <p:nvPicPr>
          <p:cNvPr id="6146" name="Picture 2" descr="http://investio.pl/blog/wp-content/uploads/2012/02/Udzia%C5%82-paliw-w-produkcji-energii-elektrycznej.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endParaRPr lang="pl-PL"/>
          </a:p>
        </p:txBody>
      </p:sp>
      <p:pic>
        <p:nvPicPr>
          <p:cNvPr id="27650" name="Picture 2" descr="http://www.pse-operator.pl/images/raport2008/2008_KSE/m1KSE_RYS06.02_2008.gif"/>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r>
              <a:rPr lang="pl-PL" dirty="0" smtClean="0"/>
              <a:t>	</a:t>
            </a:r>
            <a:endParaRPr lang="pl-PL" dirty="0"/>
          </a:p>
        </p:txBody>
      </p:sp>
      <p:sp>
        <p:nvSpPr>
          <p:cNvPr id="3" name="Tytuł 2"/>
          <p:cNvSpPr>
            <a:spLocks noGrp="1"/>
          </p:cNvSpPr>
          <p:nvPr>
            <p:ph type="title"/>
          </p:nvPr>
        </p:nvSpPr>
        <p:spPr>
          <a:xfrm>
            <a:off x="4786314" y="1071546"/>
            <a:ext cx="4357686" cy="486887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scene3d>
              <a:camera prst="orthographicFront"/>
              <a:lightRig rig="soft" dir="t"/>
            </a:scene3d>
            <a:sp3d prstMaterial="softEdge">
              <a:bevelT w="25400" h="25400"/>
            </a:sp3d>
          </a:bodyPr>
          <a:lstStyle/>
          <a:p>
            <a:pPr algn="ctr"/>
            <a:r>
              <a:rPr lang="pl-PL" dirty="0" smtClean="0">
                <a:latin typeface="Constantia" pitchFamily="18" charset="0"/>
              </a:rPr>
              <a:t>Tabela przedstawia sumaryczną moc ogniw fotowoltaicznych w poszczególnych krajach w MW</a:t>
            </a:r>
            <a:endParaRPr lang="pl-PL" dirty="0">
              <a:latin typeface="Constantia" pitchFamily="18" charset="0"/>
            </a:endParaRPr>
          </a:p>
        </p:txBody>
      </p:sp>
      <p:pic>
        <p:nvPicPr>
          <p:cNvPr id="25602" name="Picture 2"/>
          <p:cNvPicPr>
            <a:picLocks noChangeAspect="1" noChangeArrowheads="1"/>
          </p:cNvPicPr>
          <p:nvPr/>
        </p:nvPicPr>
        <p:blipFill>
          <a:blip r:embed="rId2" cstate="print"/>
          <a:srcRect/>
          <a:stretch>
            <a:fillRect/>
          </a:stretch>
        </p:blipFill>
        <p:spPr bwMode="auto">
          <a:xfrm>
            <a:off x="0" y="0"/>
            <a:ext cx="4867301" cy="68580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81328"/>
            <a:ext cx="8686800" cy="487663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20000"/>
          </a:bodyPr>
          <a:lstStyle/>
          <a:p>
            <a:pPr algn="ctr">
              <a:buNone/>
            </a:pPr>
            <a:r>
              <a:rPr lang="pl-PL" dirty="0" smtClean="0"/>
              <a:t>	 </a:t>
            </a:r>
            <a:r>
              <a:rPr lang="pl-PL" dirty="0" smtClean="0">
                <a:latin typeface="Constantia" pitchFamily="18" charset="0"/>
              </a:rPr>
              <a:t>W 1981 r. słoneczny samolot </a:t>
            </a:r>
            <a:r>
              <a:rPr lang="pl-PL" dirty="0" err="1" smtClean="0">
                <a:latin typeface="Constantia" pitchFamily="18" charset="0"/>
              </a:rPr>
              <a:t>Solar</a:t>
            </a:r>
            <a:r>
              <a:rPr lang="pl-PL" dirty="0" smtClean="0">
                <a:latin typeface="Constantia" pitchFamily="18" charset="0"/>
              </a:rPr>
              <a:t> </a:t>
            </a:r>
            <a:r>
              <a:rPr lang="pl-PL" dirty="0" err="1" smtClean="0">
                <a:latin typeface="Constantia" pitchFamily="18" charset="0"/>
              </a:rPr>
              <a:t>Challenger</a:t>
            </a:r>
            <a:r>
              <a:rPr lang="pl-PL" dirty="0" smtClean="0">
                <a:latin typeface="Constantia" pitchFamily="18" charset="0"/>
              </a:rPr>
              <a:t> przeleciał nad kanałem La Manche wykorzystując jako źródło zasilania tylko energię słoneczną. Skrzydła tego samolotu pokryte były bateriami słonecznymi, które zasilały silnik elektryczny. </a:t>
            </a:r>
          </a:p>
          <a:p>
            <a:pPr algn="ctr">
              <a:buNone/>
            </a:pPr>
            <a:r>
              <a:rPr lang="pl-PL" dirty="0" smtClean="0">
                <a:latin typeface="Constantia" pitchFamily="18" charset="0"/>
              </a:rPr>
              <a:t>	</a:t>
            </a:r>
          </a:p>
          <a:p>
            <a:pPr algn="ctr">
              <a:buNone/>
            </a:pPr>
            <a:r>
              <a:rPr lang="pl-PL" dirty="0" smtClean="0">
                <a:latin typeface="Constantia" pitchFamily="18" charset="0"/>
              </a:rPr>
              <a:t>	Na Florydzie, w Stanach Zjednoczonych publiczne automaty telefoniczne są zasilane przez baterie słoneczne montowane na chroniącym je dachu.</a:t>
            </a:r>
            <a:br>
              <a:rPr lang="pl-PL" dirty="0" smtClean="0">
                <a:latin typeface="Constantia" pitchFamily="18" charset="0"/>
              </a:rPr>
            </a:br>
            <a:endParaRPr lang="pl-PL" dirty="0" smtClean="0">
              <a:latin typeface="Constantia" pitchFamily="18" charset="0"/>
            </a:endParaRPr>
          </a:p>
          <a:p>
            <a:pPr algn="ctr">
              <a:buNone/>
            </a:pPr>
            <a:r>
              <a:rPr lang="pl-PL" dirty="0" smtClean="0">
                <a:latin typeface="Constantia" pitchFamily="18" charset="0"/>
              </a:rPr>
              <a:t>	Skupiane promieni słonecznych wykorzystuje się w piecach przemysłowych. Zakrzywiony koncentrator ogniskuje promienie słoneczne na produktach. Niektóre piece, zamiast zakrzywionego zwierciadła wykorzystują płaskie reflektory, ustawione pod odpowiednim kątem.</a:t>
            </a:r>
            <a:endParaRPr lang="pl-PL" dirty="0">
              <a:latin typeface="Constantia" pitchFamily="18" charset="0"/>
            </a:endParaRPr>
          </a:p>
        </p:txBody>
      </p:sp>
      <p:sp>
        <p:nvSpPr>
          <p:cNvPr id="3" name="Tytuł 2"/>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cene3d>
              <a:camera prst="orthographicFront"/>
              <a:lightRig rig="soft" dir="t"/>
            </a:scene3d>
            <a:sp3d prstMaterial="softEdge">
              <a:bevelT w="25400" h="25400"/>
            </a:sp3d>
          </a:bodyPr>
          <a:lstStyle/>
          <a:p>
            <a:pPr algn="ctr"/>
            <a:r>
              <a:rPr lang="pl-PL" dirty="0" smtClean="0">
                <a:latin typeface="Constantia" pitchFamily="18" charset="0"/>
              </a:rPr>
              <a:t>Ciekawostki</a:t>
            </a:r>
            <a:endParaRPr lang="pl-PL" dirty="0">
              <a:latin typeface="Constantia" pitchFamily="18" charset="0"/>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endParaRPr lang="pl-PL"/>
          </a:p>
        </p:txBody>
      </p:sp>
      <p:pic>
        <p:nvPicPr>
          <p:cNvPr id="1030" name="Picture 6" descr="Mapa"/>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0648"/>
            <a:ext cx="82296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pl-PL" sz="6000" dirty="0" smtClean="0">
                <a:latin typeface="Constantia" pitchFamily="18" charset="0"/>
              </a:rPr>
              <a:t>Koniec</a:t>
            </a:r>
            <a:endParaRPr lang="pl-PL" sz="6000" dirty="0">
              <a:latin typeface="Constantia" pitchFamily="18" charset="0"/>
            </a:endParaRPr>
          </a:p>
        </p:txBody>
      </p:sp>
      <p:sp>
        <p:nvSpPr>
          <p:cNvPr id="3" name="Symbol zastępczy zawartości 2"/>
          <p:cNvSpPr>
            <a:spLocks noGrp="1"/>
          </p:cNvSpPr>
          <p:nvPr>
            <p:ph idx="1"/>
          </p:nvPr>
        </p:nvSpPr>
        <p:spPr>
          <a:xfrm>
            <a:off x="467544" y="1412776"/>
            <a:ext cx="8229600" cy="518457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buNone/>
            </a:pPr>
            <a:r>
              <a:rPr lang="pl-PL" dirty="0" smtClean="0"/>
              <a:t>	</a:t>
            </a:r>
          </a:p>
          <a:p>
            <a:pPr algn="ctr">
              <a:buNone/>
            </a:pPr>
            <a:r>
              <a:rPr lang="pl-PL" sz="3600" dirty="0" smtClean="0">
                <a:latin typeface="Constantia" pitchFamily="18" charset="0"/>
              </a:rPr>
              <a:t>Dziękuję za obejrzenie prezentacji</a:t>
            </a:r>
          </a:p>
          <a:p>
            <a:pPr algn="ctr">
              <a:buNone/>
            </a:pPr>
            <a:r>
              <a:rPr lang="pl-PL" sz="3600" dirty="0" smtClean="0">
                <a:latin typeface="Constantia" pitchFamily="18" charset="0"/>
              </a:rPr>
              <a:t>Przygotował Patryk Skrzypacz</a:t>
            </a:r>
          </a:p>
          <a:p>
            <a:pPr algn="ctr">
              <a:buNone/>
            </a:pPr>
            <a:r>
              <a:rPr lang="pl-PL" sz="3600" dirty="0" smtClean="0">
                <a:latin typeface="Constantia" pitchFamily="18" charset="0"/>
              </a:rPr>
              <a:t>Ip</a:t>
            </a:r>
          </a:p>
          <a:p>
            <a:pPr algn="ctr">
              <a:buNone/>
            </a:pPr>
            <a:r>
              <a:rPr lang="pl-PL" sz="3600" smtClean="0">
                <a:latin typeface="Constantia" pitchFamily="18" charset="0"/>
              </a:rPr>
              <a:t>20.02.2013r</a:t>
            </a:r>
            <a:r>
              <a:rPr lang="pl-PL" sz="3600" dirty="0" smtClean="0">
                <a:latin typeface="Constantia" pitchFamily="18" charset="0"/>
              </a:rPr>
              <a:t>.</a:t>
            </a:r>
          </a:p>
          <a:p>
            <a:pPr algn="ctr">
              <a:buNone/>
            </a:pPr>
            <a:endParaRPr lang="pl-PL" sz="3200" dirty="0" smtClean="0">
              <a:latin typeface="Constantia" pitchFamily="18" charset="0"/>
            </a:endParaRPr>
          </a:p>
          <a:p>
            <a:pPr algn="ctr">
              <a:buNone/>
            </a:pPr>
            <a:endParaRPr lang="pl-PL" sz="2800" dirty="0">
              <a:latin typeface="Constantia" pitchFamily="18" charset="0"/>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lgn="ctr">
              <a:buFont typeface="Arial" pitchFamily="34" charset="0"/>
              <a:buChar char="•"/>
            </a:pPr>
            <a:r>
              <a:rPr lang="pl-PL" dirty="0" smtClean="0">
                <a:latin typeface="Constantia" pitchFamily="18" charset="0"/>
              </a:rPr>
              <a:t>http://pl.wikipedia.org/wiki/Energetyka_s%C5%82oneczna</a:t>
            </a:r>
          </a:p>
          <a:p>
            <a:pPr algn="ctr">
              <a:buFont typeface="Arial" pitchFamily="34" charset="0"/>
              <a:buChar char="•"/>
            </a:pPr>
            <a:r>
              <a:rPr lang="pl-PL" dirty="0" smtClean="0">
                <a:latin typeface="Constantia" pitchFamily="18" charset="0"/>
              </a:rPr>
              <a:t>http://www.solarid.pl/</a:t>
            </a:r>
          </a:p>
          <a:p>
            <a:pPr algn="ctr">
              <a:buFont typeface="Arial" pitchFamily="34" charset="0"/>
              <a:buChar char="•"/>
            </a:pPr>
            <a:r>
              <a:rPr lang="pl-PL" dirty="0" smtClean="0">
                <a:latin typeface="Constantia" pitchFamily="18" charset="0"/>
              </a:rPr>
              <a:t>http://www.sciaga.pl/tekst/54377-55-rola_energii_slonecznej_na_ziemi</a:t>
            </a:r>
          </a:p>
          <a:p>
            <a:pPr algn="ctr">
              <a:buFont typeface="Arial" pitchFamily="34" charset="0"/>
              <a:buChar char="•"/>
            </a:pPr>
            <a:r>
              <a:rPr lang="pl-PL" dirty="0" smtClean="0">
                <a:latin typeface="Constantia" pitchFamily="18" charset="0"/>
              </a:rPr>
              <a:t>http://www.google.pl/search?um=1&amp;hl=pl&amp;q=kolektor%20s%C5%82oneczny%20budowa</a:t>
            </a:r>
          </a:p>
          <a:p>
            <a:pPr>
              <a:buNone/>
            </a:pPr>
            <a:endParaRPr lang="pl-PL" dirty="0"/>
          </a:p>
        </p:txBody>
      </p:sp>
      <p:sp>
        <p:nvSpPr>
          <p:cNvPr id="3" name="Tytuł 2"/>
          <p:cNvSpPr>
            <a:spLocks noGrp="1"/>
          </p:cNvSpPr>
          <p:nvPr>
            <p:ph type="title"/>
          </p:nvPr>
        </p:nvSpPr>
        <p:spPr/>
        <p:txBody>
          <a:bodyPr>
            <a:normAutofit/>
          </a:bodyPr>
          <a:lstStyle/>
          <a:p>
            <a:pPr algn="ctr"/>
            <a:r>
              <a:rPr lang="pl-PL" sz="5400" dirty="0" smtClean="0">
                <a:latin typeface="Constantia" pitchFamily="18" charset="0"/>
              </a:rPr>
              <a:t>Źródła</a:t>
            </a:r>
            <a:endParaRPr lang="pl-PL" sz="5400" dirty="0">
              <a:latin typeface="Constantia" pitchFamily="18"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285860"/>
            <a:ext cx="6929454" cy="557214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55000" lnSpcReduction="20000"/>
          </a:bodyPr>
          <a:lstStyle/>
          <a:p>
            <a:pPr algn="just">
              <a:buNone/>
            </a:pPr>
            <a:r>
              <a:rPr lang="pl-PL" dirty="0" smtClean="0"/>
              <a:t>	</a:t>
            </a:r>
            <a:r>
              <a:rPr lang="pl-PL" sz="3100" dirty="0" smtClean="0">
                <a:latin typeface="Constantia" pitchFamily="18" charset="0"/>
              </a:rPr>
              <a:t>Energia słoneczna jest najbezpieczniejszym, niewyczerpalnym            i największym źródłem energii. Energia słoneczna ma moc 27*1.000.000.000 MW. Jej plusem jest także to, że jest ona najbardziej ekologiczna, a przy tym darmowa. </a:t>
            </a:r>
          </a:p>
          <a:p>
            <a:pPr algn="just">
              <a:buNone/>
            </a:pPr>
            <a:endParaRPr lang="pl-PL" sz="3100" dirty="0" smtClean="0">
              <a:latin typeface="Constantia" pitchFamily="18" charset="0"/>
            </a:endParaRPr>
          </a:p>
          <a:p>
            <a:pPr algn="just">
              <a:buNone/>
            </a:pPr>
            <a:r>
              <a:rPr lang="pl-PL" sz="3100" dirty="0" smtClean="0">
                <a:latin typeface="Constantia" pitchFamily="18" charset="0"/>
              </a:rPr>
              <a:t>	Mimo, że do Ziemi dociera zaledwie połowa promieniowania, to </a:t>
            </a:r>
            <a:r>
              <a:rPr lang="pl-PL" sz="3100" b="1" dirty="0" smtClean="0">
                <a:latin typeface="Constantia" pitchFamily="18" charset="0"/>
              </a:rPr>
              <a:t>wystarczą zaledwie dwa tygodnie, aby dotarło do nas tyle energii, ile potrzebują wszyscy ludzie na rok życia.</a:t>
            </a:r>
            <a:r>
              <a:rPr lang="pl-PL" sz="3100" dirty="0" smtClean="0">
                <a:latin typeface="Constantia" pitchFamily="18" charset="0"/>
              </a:rPr>
              <a:t> Promieniowanie, które dociera na Ziemie nazywane jest promieniowaniem bezpośrednim. Odbite oraz ulegające absorpcji,     a później emitowane przez cząsteczki gazów i pyłów promieniowaniem rozproszonym. Suma promieniowania bezpośredniego i rozproszonego to całkowite promieniowanie słoneczne. Jeśli dodamy to tego jeszcze promieniowanie odbite padające w określonej jednostce czasu, to uzyskamy nasłonecznienie.</a:t>
            </a:r>
            <a:br>
              <a:rPr lang="pl-PL" sz="3100" dirty="0" smtClean="0">
                <a:latin typeface="Constantia" pitchFamily="18" charset="0"/>
              </a:rPr>
            </a:br>
            <a:r>
              <a:rPr lang="pl-PL" sz="3100" dirty="0" smtClean="0">
                <a:latin typeface="Constantia" pitchFamily="18" charset="0"/>
              </a:rPr>
              <a:t/>
            </a:r>
            <a:br>
              <a:rPr lang="pl-PL" sz="3100" dirty="0" smtClean="0">
                <a:latin typeface="Constantia" pitchFamily="18" charset="0"/>
              </a:rPr>
            </a:br>
            <a:r>
              <a:rPr lang="pl-PL" sz="3100" dirty="0" smtClean="0">
                <a:latin typeface="Constantia" pitchFamily="18" charset="0"/>
              </a:rPr>
              <a:t>Może być ona wykorzystywana w sposób pośredni i bezpośredni.      Do wytwarzania jest w sposób bezpośredni służą m.in. kolektory słoneczne (pozyskiwanie energii cieplnej), ogniwa słoneczne (produkcja energii elektrycznej), suszarki słoneczne, kuchenki                  i piekarniki słoneczne. Pośrednio energię słoneczną można wykorzystać np. w budownictwie domów poprzez zadbanie o ich dobrą termoregulację, której przykładem może być chociażby umieszczenie dużych okien skierowanych na południe.</a:t>
            </a:r>
          </a:p>
          <a:p>
            <a:endParaRPr lang="pl-PL" sz="2900" dirty="0" smtClean="0">
              <a:latin typeface="Constantia" pitchFamily="18" charset="0"/>
            </a:endParaRPr>
          </a:p>
          <a:p>
            <a:pPr>
              <a:buNone/>
            </a:pPr>
            <a:endParaRPr lang="pl-PL" dirty="0"/>
          </a:p>
        </p:txBody>
      </p:sp>
      <p:sp>
        <p:nvSpPr>
          <p:cNvPr id="2" name="Tytuł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cene3d>
              <a:camera prst="orthographicFront"/>
              <a:lightRig rig="soft" dir="t"/>
            </a:scene3d>
            <a:sp3d prstMaterial="softEdge">
              <a:bevelT w="25400" h="25400"/>
            </a:sp3d>
          </a:bodyPr>
          <a:lstStyle/>
          <a:p>
            <a:pPr algn="ctr"/>
            <a:r>
              <a:rPr lang="pl-PL" dirty="0" smtClean="0">
                <a:latin typeface="Constantia" pitchFamily="18" charset="0"/>
              </a:rPr>
              <a:t>Co to jest energia słoneczna</a:t>
            </a:r>
            <a:endParaRPr lang="pl-PL" dirty="0">
              <a:latin typeface="Constantia" pitchFamily="18" charset="0"/>
            </a:endParaRPr>
          </a:p>
        </p:txBody>
      </p:sp>
      <p:sp>
        <p:nvSpPr>
          <p:cNvPr id="13318" name="AutoShape 6" descr="data:image/jpeg;base64,/9j/4AAQSkZJRgABAQAAAQABAAD/2wCEAAkGBhMREBUUEhQUFBQWFxUXFxcYGBoXFxkaIBgYFRcWGBYeHSYhGRkkHBcbIC8gIycrLCwsGB4xNTAqNSYrLCoBCQoKDgwOGg8PGi8kHyUsLC0uLjQsLCwsKiktKiwpKSwsLzIsKSwsLC8pLC0sNCwwLCwqKS8sLCksLC0sLCwsLP/AABEIAOgA2QMBIgACEQEDEQH/xAAcAAEAAgMAAwAAAAAAAAAAAAAABgcDBAUBAgj/xABPEAACAQMDAgQDBQIJBgsJAAABAgMABBEFEiEGMQcTIkEyUWEUI0JxgQhSFTORkpOhsdHSFyQ0VHOzFhhDYmRypMHh4/AlNVN0lKKjwtP/xAAbAQEAAgMBAQAAAAAAAAAAAAAAAwQBAgYFB//EAD0RAAEDAgMECAQEAwkBAAAAAAEAAgMEERIhMQVBUWEGEzJxgZGh0SJSscEjcuHwFILxFiRCU2JzkqLSFf/aAAwDAQACEQMRAD8AvGlKURKUpREpSlESlKURKVTVp182la7c2VwT9jmmMiNIdvktL96zK2APJLswI9u+eG3XDb3CyIroysrAMrKQykEZBBHBBHuKIslKUoiVEvE7rL+DdPklUjzn+7hHHxn8eCDkKMtjGDgDjOaltVB1zM171HZWqN6LRVuJMA8NnzMMCQDlREAQOPNPfsIZ5hDE6V2gBPksgXNlOfDjqX7fpsE7Nuk27Jfhz5i+lshfhzjcBxwynHNSaqi8FbvyL3UbAsCsczSJ2X8RjcrH8vgyc8en51btbseHtDhoRdYOSUpSt0SlK5PUHVNtZBPPk2tISscagvJI37qRqCWOSB8ssozyKIutSlKIlKUoiUpSiJSlKIlKUoiUpSiJSlKIlKUoiovrrTI7nqY28pASa12ZOPi2MUK8j1BwpAB5xj3rY8OOsptLvP4IvsFA22CX4Qu71AZON0bE8HuGJHOfTteMf+batpd3uAG4xtuGEUK6ksWyMcSt/Mz866Xih0L/AAjbAxAfaYsmPnbuBxujJPHOOM4wfcAnPP1m0P4KuYJD+G8W7iDr6i/6KVrMTctVaFKqLwa8SJZn/g68UiaJSEdt29tnDJIGyd4HOeOBjGRzbte+DfMKJY55NqM3yBPy7DPeqO8Grl7y9vr2Ugs5Uc8kbiWABxwoChcD5CrC8XOoUtNJuNxXfNG8Eak4LFxsbHB+FWZvl6cZGajPgtoBt9OEjhd1w5lyO+zAWME+/ZmHy3/PNc/0jnEdC5t83EAedz6BSwi7lzOuJv4N1yy1AYWOT7qc+xGNjE+oZPlsCM8Axqee1XUjggEEEEZBHIP1B+VV34tdJi805mAJkiHmx4GSSB60xgk7lzwPfb8q6/hT1H9t0qBycyIPJkySTuT05JIGSy7W4z8WM8VNsORxphE/tMy8Dm091liQZ3Cl9KVC/ETxDSwRYYcS3kx2RRKw3KWBCyNkEBd2OD3/ACBx7RIAuVGs3W/iBHZAQwAXF9IdsVupycns8gB9CDOecZ9vciFTaPOLmxS6maW9uriKSZ1QFFht/vhEgGNiBymSAMksT2ArqdD9FPExvb/7zUJSzO+7IQMANgC4QEKMZA47A4rrdN2Pn6vc3WUK28SWigD1bzieQkn5bgBjvuYe3PMx7S/j68QQn8NlyT8xGnhex5qYswtudVOaUpXTqFKUpREpSlESlKURKUpREpmlQjxilnj0qSW2lkieJ43YxsysybtjLuU8D1hie2Foim9Kqsda31jbQ3LbtRs5VVmbYI7iIMo2/CoDp29TKDnOTyMT7pzqm2v4vNtZVkXsRyGU/JkPKn8xz3GRVenqY6huOM33dx4HgskEarrUpSrCwqq/aMP/ALMh/wDmk/3M9TfTb1JEjlQ7kdVdTgjKsAwODgjIPY1G/HeFW0WQkAlZISpI5B3hSR8jtYj8ia2+hblZNNtGQ5HkRL2I5VAjDn5MpH6Vx3Sm7WwyjUE924/ZWIN4XE8T/DYzlbyx3JeIVKlCEL4IxliQFdRyGznAwc8Y7nhl1+uoweXKSt7CNs8bLtJIO3zAO2CeCPwtxgZGZRazAjY36f3VCuo+h2W5F3p7JbXaEk8fdTqcnZMo75P4u/PzC4mo9qRwxteT+E7L/bdbNp/07xw000w5hJtv+qjvjdG99f2OnRZywaV+F2hSxQPuzn0rHKSPyxkkYsWytFijSNfhRVUfkBgdvyqJ9J6LcSXtxqF9CsM8gSJIg6yBEVFBYOCfiI7cdj3yKmVc90i2g2qnEcZu1u8bydfZSwswi5Wx5QkhZSM9+D2I9x9feqx8LpRp2sXumEjY/wB9CScE+lX2AdmOx/Yf8kx/KzbSUKTntioV1T0tcSX9rf2bRCaDKssmVV4yGBG8Kx7My9vxEggivQ2VtOKHqnSOtdpY7lhN2HyNv6LV7Cb2Xf616xNoFhtkFxey/wAVB9B8UkhyNkYHuSMnj5kRzozoVrdmuL5xc3jkHzWyxjG3bsRmJ7ZIyMZGK6+i9OmOeS6uJPOupQFZ8bVRBgiGJfwxg888ngkk813AM1V2ztx9UTBTn4PV36ct62jiw5lJBtXceBzye2Bjmo94Nqzab57oqvczTzttxhtznB7k+2ACc4Arb8SrrydMuSADiBxg/wDOGwn+vNdPofTPs+m2sWwoVgi3Kc5DlQ0gOeQd5bj2r3tg0QppJhwwt8Q27vUqKV1wF3KUpXUKBKVxOous7Ow2/aZgjP8AAgDPI3sNsagsRnjOMZqu4uvdT1a8+yWkD2USsrTyt/GrEQCQcjCOwPAX1ZxyACaxcXsit+lBSsolKUoiUpSiJXpNEGUqwyCCCPmDwRXvSiKluluo10q9n0u7YxxI7G1dwNvlsS4UsO+d2QTnncpOcCu9rPhvG0/2qykazuwSweP4GbBHrjORg++Bzk5Bya5n7QnTm6CK+jH3kDKjEAfAxypJ+SvgDvzJ+dd3w26oN9p8UrurTLlZcYyGDEAsB2LKA3y9XFcTtumfQTCtpnFuI2dbj3aZ7771ZjIcMJWnbeKs1lIsOsW5iJKKlzD64H7qztkgp8O7ABODyoxVh6fqkVwgeGRJUOPUjBhyAR27cEVqXdrDdRtFMisGBUgjgg8f99V3eeC0cEglsLiezlDFlZWLpye2Mg4xkYJ5B5zXrQ7ZjEYklzb8zQbD8wzLT5g7iozGb2Cl3inHu0e8AGT5ROMZ7EHNcXws/wDdFr/1G/3j1jeTV44JIJ1g1GORXj3JJ9ln2spBLAoYwBkjg55U/Ouh4f6W8GnW0TBg6x+pSu0gklmUj6EkZ98Z968jpDWQVdMwQODjiGQ10O7VSRNLSbrv177Wb2JrZW1VRlz+lHv/AGUDFeE3ZzKdt62TBe3wjNx7xu8VLjJ7IXhNPJHJxXt9kQd2rWknZu5rHR1bs+LKGnxc3OOfgMkwvOpW2LZD2esUtvjswP8AbWGlVZaunkZYQBp4gu+hutg0jelZbb4x+dYq9kfBz8qp0zxHMx50BB8iskXCjnindKbYQMcfapoLUHGcb3G4j2yFDEZ44qd1W3XiLHNYXbJLJ9nuWLCNWkO1onLegDk7o0AJwBn61r6t1Nq9/mC1tXsIyxV7iZh5gjOQGjQY2vgHO0sQSMEfFX0XZVdAKd9RI8NLnOJufAAccrKo9pvYKZ9TdcWWnbftcwjL52qFZ2IHc7VBIX6nio3F1XqGoP8A5rCbK1K/x1wgM7HHPlw7iF75DNkZX37Vq9N+FtrbOJpd11cZDGWb1evJYsqnODk5ycn65qYahdJbxNJKyoqjcxbgKo9yao1nSJ8oc2iGQ1cR5WHEnS/lktmxW7Sr290qHRo/PAkvr+dxFE8rbpHdj6V5PABA7eok9+eJv0B0n9htiZDuuZ2M1w+c5kbuobGSi8gZz3Y+9cTozRXv7hNVugyABhZ253Dy0OR50gPBkcH2427eTxtsKvc2XRyQs6yoN5HanhwHhyUb3Amw0SlKV66jSlKURKVyOp+qINPh8643iPcFJVS2Cc4yB2HGKgUv7Q1mu0ta3q7huXKRjcuSNy5k5GQRkfI1i6K1KVWFl+0Nprkh1uIhjgsisD9PQzGu3a+Mekuob7Wq5z6XV1Yc45G2sopbe2aTRvHIoZHUqykAggjBBBqjvDuA6TrF1YTttEgBhZjtV8HMZVeQWZGPvwUK8nirbh66091DC9tcEAjM0annnlSwIP0Iqv8Axls47i2h1KyKzS20qhpIWVwIwC53uhzhW29jx5hPbkU66lFVTvhO8euo9Vs12E3Vh1kScjjuPka09PvFmhjkUgrIiuCOxDAMCM+3NbFfIGSSQuu0kHT9D7L0LAr3RNxwKzeYEGF5b3P/AHCsCyEDj3r1qzFVCBt4h8Zv8Xyjg3gefgLarUtvrovLMScnmvFKVRc4uNyblbJSlKwspSlKIlKUoiUpSiLatowo3t+lQi/sBrd75Rz9itJMzEMCs8wAIgG1gQIwwLHnk4wO9bXiHd3n2JkskeSV/RlcAopB3ODuGGxwCOxOa5tn1ZdWUa29locwt4wAm6eONvmxZQr8k553EnvXebGdSljHFwa1ugJAJfbNxz3aNHiqsmJWeBSqsPW2vSyN5WmwQpgYE0hY/X1B1B55+EcVrWk3Uz5Dy2cXHBKq2fy2q39ddK/alGzWVvmCocDuCtysN3eJEheV1jQYyzkKoyQBljgDkgfrVQwdA6tM+681aZcbRiBnGV5J7FFVue+1v6sVDta6WspJXt7D7TqV/IzFnZ/RHgnfI7gAOc+5OMkc9g0UW16aeTq4SXnkDYd5Nh++KGMgXK+hrHXradtsM8MrAZKpIjkDIGcKScZI5+orfqB+HHhPBparI+JbsrhpPwpnusQPYY43dzz2B21PK9VaLV1LS4rmJop40kjburAEf19j9RyKoyW8vump0hmzNprPIUKgM3OSF3nbtkBwSDwcsR9L9rT1XSIbqIxXEayxtjKsMjg5B/PPvVeppoqmMxyi4/eY5rIJBuFENK/g/U4xcpFBOGOGZo0LggAbX3AkEDHB9iPbFYLrwk0iQDNuUx+4zKf1wear7qXo696enN3Yuz2hYF1xuCrkbUmH4hliA45HzBIq0+m+p7e/hEtu4YYG5cjehOfS691PB/PGRkVw1ZDVbGdiiOKM6XvlyNiPDceCtNLZNdVwz4IaR7LJ/SSf31ktvCDS4skQCTP77O2PyyeKl1VD4x9e3dpcpb20hiUxK7MANxJdsYJGVxs9jzmq8FbV7Sk6iM4Sc743/wDo/RZLWsFz9la2n2EcEaxRDaiDCrknA+QyScfT2rYJr5Ym8Q9RdSpu58EYPqx/WOa5N3rE8y7ZZpZFBzh3ZxnkZwSeeTz9att6KTON5JR5E+y168bgvq6/1+2gYLNcQxMRkCSREJHbIDEZFcL/ACq6X/rafzZP8FUh0t4XahqAVooSkTHHmyehMe5GfUw9vSDzxU8s/wBmx9pM16iHPGyIuuOOSWdec54xV6PonAB8cjj3WHutTOdwVh2/XOnuoYXltg9syop/VWII/UV17a7SVQ8bq6sMhlIZSPmCODVE9Q+A91bRvJHPbzKhJxvETbBk7yXIQYAyfVxzyaryC8lt3by5GjblSY3xnB7bkOGGR7EiopeiTLfhynxF/ZZE/EL6+pXzPZ+LepxIqC43BRgF0R2/VipJ/Ws3+WbVP/jp/RR/4a809Fay+Tm+Z9lv17V9JVp6hrEFvjz5oot2ceY6pn543EZ71853Pi3qjgg3JXIx6URT3ByCF4PGPyqKXV28rl5HZ3PdmJZjxjknk8CrNP0UlJ/GkAHLP62WpnG4L6MvPGTTI22+cz/VEYr+WTio9qX7QMCtiC2kkGWBLuI+PwkAK5Oee+McfpB+lvB3UL4I4j8mF1LrLKcAj8OEGX57g4wRznGMzOf9m8BTs1BS+OA0IVSfqRKSB+hr2oujNCztAu7z7WUZmctf/jD/APQf+0f+TT/jD/8AQf8AtH/k1FOrvCC80+JpmaKaJcbmjYkrn3KEA7QeM/UVBqsf2f2d/l/9ne6x1r+K+hNL8c7CWTbIssAI+NwCv5HYSR/JVgW1ykiB42V0YZDKQykfMEcGvjurq8AtWuHE0B9VvGAy8cq7MfSD3wQGOMHke2eef2x0fhp4TPAbWtcE+GXO6ljlJNirfrJOUhjaSZgiKCxycAADJJPsMVq631Db6fA0s7AY/UlvZUHdmz7D+odoPH0dd65Ms+oO0VgHEkFsAFkdeQvm/uZAB9zh2A2ZyINmbEbIbuIcfNreR+Z3K9hvvocvksvTWLy611lh07zbey3HzbsgqjqONsI4Z/UCDgjJGDgVPukejLbTYBFboAcDfIQPMkPzZv7B2HtXZt7dY0VEUKigKqgYAAGAAPYAVkruaWljpmYIx38/35DQZKs5xOqUpSrS1SlKURek0KupVgGVgQQRkEHggg9wR7VUfUHhjd6fc/bNFJIJJltSQFPPwoPSpTB7E7hjIYkgCW9R+Lem2QG6dZmyRsgIlYY4O7B2r+pB+WcGq7u/GbVNQPl6ZZlATgSbfNYeoAEsQI0HBBLAjk8jGahmEZYRLbDvvosi98lO+kOtIdQQ7cxzJ/GwPkSR8kc5AyDjOR8xnB4qDeO/TCGBLxEPmK6pIwBOUIwpY5woDAKOO7j9et0T4ZXcd5/CF/cNJcENlQcg5Ux+tzwwC4woGAQOeOZT1tpK3On3ETY5jYgnOAy/eKePkyg/pXzgmLZ+0WPpyerJG46E2IHzAcf6q5m9ljqvlGrV6fsrHRrCK8vYlury5VXt7ZsFUjJysjfEBkYO4jPIUDO/FV1nv9QknffK7SNgDLHJwAFUfQAAACvpqpKc6/446ncM3lyC2jJ4SJRuAByPvSCxPbJBAPyHaodf6/cz586eWQMdxDuzAnOc7Scd659KIvOa8UpRFnsbJ5pUijXc7sqKvHLE4AyeByferU0/wAkaHdNcBJCM+WiBwOAdpYsOc5HHH1rj+Btpu1TdtyEikOcfCThQc+xILD9TX0Ma4zb22ailnEMBtkCTkdd2asRRhwuV8czRFGKsMFSQR8iOCKnfhrpttFHPqV7taK1wsULYxNOytsTBBzgc8DgjJwFOeN4jaM1rqdwhTYrOZI8AhSjEspXgcdwcdirD2qP/AGp9mzc2zO7bk7c9t23tnHvXWwSiaNsg3gHzUBFjZTzq/wAa7699EbfZYf3Iidx4wd0vBI5PACjtwSM1X+a8UqZYXnNeKUoi8quTge9fV3TegiwskhiUMyJk4wvmSY5JOPc8ZI4GPlXzh0BaNLqloq4yJ43544RhI364U19U1w3SuoOKOEaZk/QfdWYBqVXFp1BBa3om1uGVLj/kJGjWS2hUFjiIxlju3EethvO5OFA5tPSdct7pN9vNHMvYlGDYOAcHB9JwRweea5t3aJKjRyKrowwysMqR8iKr3X/CFVIl0uV7SYc7Q77GwSw5yWU5x81wO3zm2Z0jgDGwzNwWyuOz7j1WHwnUK4qVSWleNt3ZFYdWtH4wvnKrIzDhQ5RsB87XOQRn2AxVodLdbWeoputZQxABaM+mRO3xIecZONwyuc4JrsWva8Ymm4Vdd2lKVsirXW/GmIXBtrCL7XNz6vMWKEEAE/eMecDOe3IA5zWhedP6zfjF1qEdvE2QY7VTgqU2/GcMQcnKkke/yxK+sfC+x1IEyxiObnE0fpfJxy3tIOB8WffBGTVdal4L6nZozadfSPyv3QdoGKjgerdsJGTwdoxn8q8+tiq5B/d5A3+W/rf7LdpaNQpL0/4NaZbENIr3Lcfxp3KDgg+gAKQc9iGxgYxU7hkjjG2OMKB2HYD37fnVKxeLl9p7eRqloTJjIPEbFcld2ACrDKt6lwDip/o3iJp91gRXCBicBH+7fONxG1sZ/MZHBwTXGVr9q02b23t/iAxepuW+isN6s6KUy3DN3P6VhYZHNeaVy0s0kz8cjiTxKnAA0XyJrdk0NzNE2N0csiHHbKsVOOBxx8q0asDxk6Ta1vmnVfubglwRuwHPMiknjJbL4z2bgDFV/X2GiqG1EDJWnUDz3+q89wsbJSlKtrVKUra03S5bhxHBG8rn8KKWP1PHtWHODRcmwRW7+z9opC3F0SNpIhA98jbIxP8AOUD9flzcVR/oXpoWFjFDgB8bpDxzI2C2SO+OFHfhRUgr5DtWqFVVvkGl7DuGQXoRtwtAVSePPTTSRxXaLny/u5MDnaeVYkD4QcjntuHzqka+tEuA08trKS25PMXcAAyMWR4xgDOwgc98SLn5mi+rfB68tpSbdDcQsx2GPl1HcB078dsjI49s4rrej+02Mj/hZ3AEZtJ0IOfp+9FXlZniCr+lS208KdUlXctqwGcYdo4z/NdgcfXFakvh3qSsVNnOSCRwhYcccMMgj6jiunFdTE2Ejb/mHuocJ4KO0qQf5P8AUf8AU7j+jb+6unoPhNqFzJtaFoEGNzyjaAOfhXu547D6ZIzmsPrqZjS50jbDmEwk7ls+DOiSTanHKo9EGXdvYZVlVfzPP80/Kvo4CuH0h0nFp1sIYvVyWZyAGYn3OPkOB9BWl151Fc2UKywxLJHkiZ8FmiBxiQRgjeo5yNw9uRkkfONo1J2rWgR6dltza48ePsFcY3A3NS9bcfiYD6dzWG5uII8b5Que2cLn54zioNd9F6nqCLLHrCrE4DIIIWiXGMdw+8++QxODngYxWnafs6wEqbm7nlwPUAAozj8JO4gZx/JXSQ9HRgs9rB/ycfPE0ellCZlINY610tVcTXFu4U4ZMiVs5248tQxJ55wOOfrVadR6pocpIs4rkTbMh7NGiHv6WRtvGcEnZn4efarS0Hwa0u1yfIE7HPM583AOOAhAT277c8nmpTpmh29sCLeCKEHJIjRUznGfhA+Q/kFXaPYEdM7E2R9+RsPL9Vq6Uu3Kn/DjrfWVVI5bK5vInYhJpMoVHI9UpTBAbuWJwOB2Aq1Pt19/qsH/ANUf/wCFdnFea6JQpSlKItW+0uGdSk0UcqnGVdFcHByMggg881XmueAGnzszRGW2ZjnCENGOOQEYcDPPf8sCrNqL+IPXUWl2rSOQZmDCCPuXfHGRkegEgsc9u3JAJFBNUTUNChVpL+2u4hnEU4dJ2POEhK72fk92OBgDgVO9DvpJ7eOSWEwO4yYmYMy8nbkgDkjBxjIzg8iq16F0C81m5XUNT+8iQHyI2AVCd24MEHHlj653EDuBVtOADxzXznpGKcPHUsAzzcMrngNxtvNsjYXVuG+8rG8YbuAfzGajV/4Z6ZMQXtIgQMejMQ+fIjKgn6mpPSuainlhN43FvcSFOQDqoPeeDOluuFhaM5zlJHz78eosMfp7Vov4HaaMZM4ycDMoHPsPh71JNZ6qlhZ0isLudl+FlEYibgHh95YDn932qLdO3NzearjUZEhktQHis0PBLLjz92SHwDjuSMnhRnd7cE9eY3SGYhoF+1cnwuTqRmbAKIhl7WW3beCGmqwJWZwPwtJ6T+e0A/yGpPpvTkFhC4s7dFbaTtBw0hGSqtK2T3OAWJAzXZpXlzV9TMLSvLhwJNvJSBoGgXC0K/ijIge6We5fzHY785IIDBU3ERqOMRjsATz6jXU1DUooIzJM6xooJLMcDtn9TgdhzXI1noGxutxlt4w7EkyIPLkyRjcXXBY859WRXFt/BnTlcMVlkA52vISp4xyBj+2pQKSQ43vcDvGEehxC3lksfENFo9N6tNquow3SxyQQ28c6sWDBZhIzCNV4G4BVRyT+IduAasivWOMKAAAABgAcAD2AHsK9qr1U7ZnDA3C0CwGthcnXfmSstFlzdf1tLODzpOIw8Sse20PIsZY8Hgbs/pW7BcJIoZGV1PZlIYH24I4Nc3qjXIbW2d5trDadsRxulPA8tVPxEkgYwe9Vbongc81qHmme2nYlgmA6opOQGX0ndjPAPHH1FW6akgkh6yZ+DOwNr4vDI5bznqFq5xBsM1dFecVHOleilsefPuLhguxDNIWEaenKRp2UEov80D2qR158rWNdZjsQ42stxzSvSeBXVkdQysCrKwBBBGCCDwQQcYr2t50fJDbgCRlcHkHBH5ggjFYrrXLOMlZJ443GMq0iK3zzgmrNPRvmF2uAI3E2OS1LrKtLmG96emee0H2jTpH3ywYOYv3iuBtQYxhvoAR6c1anTPVdtqEPm20m9c4YYwyn91lPIP8AUfbNcubqSyIwLmAg9wZY/wDFVe3nSDwXH2zp+eMMpHm26ygxvzwMZK4IJ9LEYxlSDiu12ZtpzPwKzdo/d4n7+arvj3tV20qv+kvF+3uGEF4psrtR60l9CE4z6Xbt6cNhsHnjd3M/BzyK60EEXCrrzSlKyiUpXC6u60ttNh8y4fBbPlxjmSQj8KL+o5PAyMmiLX6767g0q282X1SNkRRA4aRv/wBVGRlvb6kgGrulOgbrWLz+ENWz5RAZIicZXJKptz93EO+O7bs+5J2H6blv7gX+uSJbwAjybVnCqqn1BXYkBT2yPiYg5wABUku/FvTIFCCcMB6dsSMwGOPYYx8scVzVbtcuf1VK0vtqWg+QO7mdw0z0mbHvcps8gUbIwFUccccD2/KsNVjJ4/WfO2C5PfHEYB+X4+P5K29H8R7+5AZNIlEWAxlabZGEPO8M8IDLjngniuVm2XtOreXuj7hdoAHAC4yU4exu9WHSuZ03r6X1qlxGrKkm7AbG70uyHOCR3U+9dOvAex0bixwsQbHvClBulRLr/oz7bEJICY7yHJhlVtjdj92XHIU5/Q+4BOZbSt4J3wSCRhzH7t3IRcWKrPo7xQdZfseqr5FwuAJGwqt6c/eZ4ViOdw9Jz7cZsqOQMAykEEAgg5BB5BB9xUe6v6CtdSUeepDrwsiEBwM525IIK/Qg4ycYzVVXeh63o+Etnklg3ll8pDIvsTvj2koD7jt359z7YpqXaJxQuEb97T2T+U/ZRXczXMK+KVQaePl8AAYbYnA52yc/XiTFelz4837KQsduhOMMFckc/JnI+nI962HRquvoPNOuar/qt+sfGm3tS0Vsv2iZSVJziJTg/i7uQccLx39Qqro+qdY1AmKOW5lyRkRAqBnKjcUAwvJ+I4/kqZdG+BjbxJqBXZjiFGOSc49bjgDHOFPOe4wQbbdkUlBd9fIDwaNT9D9BzWvWOdk0LW8N9Gn1bUDqN4VeOJuAwJBfHoRF7KqZDe/IHBySLwr0ggVFVEAVVAVVAwAAMAAewA9qyAV4VfWurZQ4Ns0CzWjcFKxuELxXswxx7+/91ZAuzk/F7fT6n61hqvJH1LcLu0dRwHufQd+WQbqodV6Qs5OpPs9whEd1F5iCJimJPVuZgB+IxuflznvUyPgHpX7k39Ka4fjbZSC3t7uHIktZgwcfgBwd2O3xpHz7frVldI6+L6yguRgeYgLAEEBuzr3OMMDwTn5819O2HU/xFEw7x8J8P0sqUos5RD/IFpX7k39Kf7q58v7OdiWJWe5QE5CgxnH0yUyf1q16V7SjVSn9nCy/1m6//H/gqZdGdNz6fvtzM89sqp5DSEb48ZDREADK9iD7AhcDbzKKURKUpREqrepfBWW7vWul1KdH/BlNzxjn0o6yJhRk4AHuc5JJNpUrBAIsUVQ2/wCzvE7M95e3M7nbhlCo3Ax6i5kLcYxyMY9/bv6d4HaVFtJheUqOTJIxDcYyyjC/yAVP6UAAFgi4mjdE2No2+3toY3/eCjcOCOGOSOCRwfeor4ydXPb26WduCbm8+7XB5VSQrHsSS2dox2yT7DM71TUUt4JJpDhI0Z2P0Ayaqfw50J9UvpNYu1OGdvsyFgQqDMYPH7uNo4HO5u5BqCpm6plxm45AcSdPc8ACVkC6mvSfTYsbCGAMX2AjccDJJZ2OB2G5jgfL3PeunWa6lBOB2HArn6jqcVvGZJpEjReSzEAf+J+g5NfJq7C+oIj+I7z8zt5HedOSvtyGa2qVFemPES21C6lggz92iuGII3jcVYquOFGU5JBO/txUqqrNBJA7BK2x4HmtgQdEpSgFQ6rK0rzRLeZt0sMUjAYBeNXOOTjLAnGSePrWD/grZ/6rbf0Mf+Guwtux9j/ZWRbFvyr0oqWueAI2Pt3G3stC5u9ayoAMDgDgD2rzW6LNR8Tf2Cn2hF+EZ/8AXzqz/wDHdHnVSNj8bu8gtesv2RdYYrNj34H1r2aRU4Xk/vf3VjmuWbv2+VYjWj6unpxho25/Odf5Ro3v17lkNJ7S9YZlflWVuWGQQRkEqwJ+YIIP1FZHjI7jFU90bpN1Pe6u1nO0U0N3vSNj9xJma43LKu0k5CAAgjGfyxK9L8VvJkW21aB7KY7RluYW9tySc4XPvkgfvcE16bujrw3ESSCLgjO35m6+IvbWyj65SjWNMS5t5IZPhkRkOMZGRjIyCMjuOO4FVb4Ga/Na302mXBIB3bFY/BIhO8Jkjhhk4A52g/PNxMqkZRgR8s/2fOqg8T9MOnX9tq0GeJUEqDIyRnJL8hQ6ZQ8fXnJqfo9OaSoNNIRZ+hBuLjgef2AWJRiFwr1pWCyuxLEki52uquM8HBAYZHscGs9d+qqUpSiJSlKIlKUoiUpXP1/Wo7O1luJThIkLHsM/JRkjLMSFA9yQKIqy6/1B9T1iHS0B+zwFJrrJKhxhZNhAYZXayAe+589lzVhq6Qw7RtRFUZxhVVQO3yAAH6YqmOlesIbYz3s482/vXZkt4gzuqcsgOfgVjgjuduwgEcDu/wDAnVtaKvfv9htfa3QkyMpBILrnhsHad/PB9A9+TrKaq2hVER/DGBhxHn2sI330vpZTtLWNz1Wv1h4tM0q2ukhZ53YoZApYA5KhYwcBznnccrj55yO70Z4TllW51gtdXW5XVHkLJFjGFIB2uxwM919IAzjJlnSvh/ZacP8ANogHIUNIxLyNgYzuPw5ychQBz2ru3dyscbO5wqKWY4JwANxOByeB7V7dDsynom2jGfE6nxUbnl2qpPw/Ly9Sak+MovnQhlUBFVZ0jhTgYH3cWB8whPzq3LlcOfzqnv2ddu67OD8UHPsR97gAY4I79/ccDHNx3fxmuO6QgOdK/eHsb4YCfv6KxFuWGtOz1eGZ5Y45Ed4WCyKDkqSMgH/13BHcECH+IviL9kxa2g829lwqqo3eXu4UlfxSHI2pz3BPGA0V6H36VrTWtzKS1zFEXLHAM7gSBcgkM25mTdnkk/PFebT7FmlpH1TsrC7Rx4nutpxW5kAdhVzhiPnXnefmazXKcK3zHP51r151THJTvMZcbZEcwRcehW4IIuuZ1H1BHY27Ty52KYw2O+GdY8ge+N2cfIGuhp9wkyq8bhkcAqwOQQexB+VQrq/Zc6tplkx4Mj3DrwykRo7KrIfZtjLn5Fq4d1NL0zeCNi8um3DFk4O6Bs5IGBgkd9o+Ic4BHPuUuw3TUTalou65OHi3Sw55HzUTpbOsrWkjKnBr1NbKSiaMMpBOAc/MYzn9e9a1eNXUrYHgxm7HZtPLgeY0Kka6+qq/wnuJI+odUhOVVzNIVK4JIuB5bZIzjbMx+RDA88VbuqaJBcrtuIY5V54dQ2O2cZ7dh2+QqotE8yHrCQZAWeJiQOcp5SsAcjg7ogePl9auqvq9C/rKaN3Fo+iouyJVUal4W3tiZZNFuTGjLn7LJh1yMECNpNwBPq5bHfGfcRy88QcpJp+u2zRMV2GRQCASOJdvqAIyGDJuGew9qvqtW/0uGdds0aSLgjDqGGDww5HGaiqdm01QcTm2driGTr9/vdZDyFX/AIF9SG4sXgeUSvbSmNT68mIgGNiW9s7wBxgKoIHvZVQ7pvwwttPvHubVpU8wOGiJBiwSGAUYBAUjjJNTGvQC0SlKURKUpREpSlESop4hdIzanAtuk6wwl1ab0szsAQQq+oDHvyDyF+VSulEUY6O8O7PTF+4TMh+KVzukbv79lHOMKB9cnmpPSlESuX1T/oNz/sJ/921dSuX1T/oNz/sJ/wDdtRFVf7PvFlMTnHn5/wDsTOKmXiB1alhbSTbl8wgiJT+N8YHA5IHc/Qdxmo14JOBpAJIAEspJPAA4965NrCNe11W2GbT7QEZ5MTN35zgHcwHA7qgzkVwTad1ftGWFw+APxH+UWA8VavhYDvWx4JeH7Of4TvPvHk3GEOCWyTzOS3cnnaeeDnPbGT9oDSmia01GLIkhcIzAFsYbzYiQcqMNv9ud4znFXIqgDA4FRbxP6dN9pdxEoLSBfMjABJLp6woAIyWAKj6t2OK7stBGG2SqrqaZdCe2VlzhlV1z3wRuAIz3wcViZsAk9hUV8HdWL6ZCGILRl4XHuu1iFDA8htpU/rXnxa1T7NpdyVZQzgRLn33sFYL/AM7YXI/LPtXzOsp+vdHEO213VHuv8B8r+SutNrnxUc8Lb9b/AF++vB2SMJGOD6crGGz7EiLPH75q1eo9AivraS3mGUkUjOASp9nXIOGB5BqAfs+6D5OmtcHG65kYjBzhEJiAIwMHcH9zxt+oq0a+lQxNijbG3QAAeCpk3N1R+iavedOTi2vwZLNnKwTrghfpyfSvOShwVwSMjvakV7HMqyRFWRgCrKQVI+YI9q3dc0OG8geCdA8bjBHuPkyn2YHkH2qoniuOmrnaRJNpUrDDnDNCx7jg5/lADe3IOea21sd08RdT63xFvE7yOB+vepo5LHNedZV4erLJ1b+ORVIx+HEkbDn547irrqmOoSJOoNInjKvDICEdSCGwWY4/R1/l+hq569TYxJoYr8LeRIUcnaKUpSvVWiUpSiJSlKIlKUoiUpSiJSlKIlKUoiVy+qf9Buf9hP8A7tq6lc/qGBntLhEBZmhlVQO5JRgAPzJoioLp3WGXQUs4Az3V5LLFEinHBKh2LZAUYOOe+T7A4u7ojpGPTLNLePDEeqR8bTI57uRk/IADPAAqG+D/AIYPZItzd5NwVKxxnkQIx3HHykb3x2BI9zVo1UpqVsBeRq5xcfH9FsXXSlKVbWqo/o2+ksNevNPlbcs8jyp3I3EecDtBIXdGef8Aqrn2FbHj1dMLOCIDPmTD88qpwB+e6un43dMviDU7dQZrRlL9zmNXDqdvuFYknt6WYngcYb68XUr/AEXZnymaS6LLyVMShgjcYC7wEOQDz7GuVq6C21oZ2jJ1797Qft9FO134ZCsXpLTDbWFtC3eOGNDxjkKAePY5rrUFK6pQJWvqGnxzxPFKgeNwVZW5BB9q2KURUJrHTFxo1/ZEBJLBLsNDKxOYfM2pIkr+kKPxAnIOwcj1Cr7rwyg9+a81q1oboP2USlKVsiUpSiJSlKIlKUoiUpSiJSlKIlKUoiUpSiJSlKIlKUoiwX9kk0TxSDckiMjD5qwKsP1BNU54Q6FLbaxdW0zuRZo6xKTldsro24ccBgqtgYGSTjk0pWCAdUV1UpSsolKUoiUpSiJSlKIlKUoiUpSiJSlKI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3320" name="AutoShape 8" descr="data:image/jpeg;base64,/9j/4AAQSkZJRgABAQAAAQABAAD/2wCEAAkGBhMREBUUEhQUFBQWFxUXFxcYGBoXFxkaIBgYFRcWGBYeHSYhGRkkHBcbIC8gIycrLCwsGB4xNTAqNSYrLCoBCQoKDgwOGg8PGi8kHyUsLC0uLjQsLCwsKiktKiwpKSwsLzIsKSwsLC8pLC0sNCwwLCwqKS8sLCksLC0sLCwsLP/AABEIAOgA2QMBIgACEQEDEQH/xAAcAAEAAgMAAwAAAAAAAAAAAAAABgcDBAUBAgj/xABPEAACAQMDAgQDBQIJBgsJAAABAgMABBEFEiEGMQcTIkEyUWEUI0JxgQhSFTORkpOhsdHSFyQ0VHOzFhhDYmRypMHh4/AlNVN0lKKjwtP/xAAbAQEAAgMBAQAAAAAAAAAAAAAAAwQBAgYFB//EAD0RAAEDAgMECAQEAwkBAAAAAAEAAgMEERIhMQVBUWEGEzJxgZGh0SJSscEjcuHwFILxFiRCU2JzkqLSFf/aAAwDAQACEQMRAD8AvGlKURKUpREpSlESlKURKVTVp182la7c2VwT9jmmMiNIdvktL96zK2APJLswI9u+eG3XDb3CyIroysrAMrKQykEZBBHBBHuKIslKUoiVEvE7rL+DdPklUjzn+7hHHxn8eCDkKMtjGDgDjOaltVB1zM171HZWqN6LRVuJMA8NnzMMCQDlREAQOPNPfsIZ5hDE6V2gBPksgXNlOfDjqX7fpsE7Nuk27Jfhz5i+lshfhzjcBxwynHNSaqi8FbvyL3UbAsCsczSJ2X8RjcrH8vgyc8en51btbseHtDhoRdYOSUpSt0SlK5PUHVNtZBPPk2tISscagvJI37qRqCWOSB8ssozyKIutSlKIlKUoiUpSiJSlKIlKUoiUpSiJSlKIlKUoiovrrTI7nqY28pASa12ZOPi2MUK8j1BwpAB5xj3rY8OOsptLvP4IvsFA22CX4Qu71AZON0bE8HuGJHOfTteMf+batpd3uAG4xtuGEUK6ksWyMcSt/Mz866Xih0L/AAjbAxAfaYsmPnbuBxujJPHOOM4wfcAnPP1m0P4KuYJD+G8W7iDr6i/6KVrMTctVaFKqLwa8SJZn/g68UiaJSEdt29tnDJIGyd4HOeOBjGRzbte+DfMKJY55NqM3yBPy7DPeqO8Grl7y9vr2Ugs5Uc8kbiWABxwoChcD5CrC8XOoUtNJuNxXfNG8Eak4LFxsbHB+FWZvl6cZGajPgtoBt9OEjhd1w5lyO+zAWME+/ZmHy3/PNc/0jnEdC5t83EAedz6BSwi7lzOuJv4N1yy1AYWOT7qc+xGNjE+oZPlsCM8Axqee1XUjggEEEEZBHIP1B+VV34tdJi805mAJkiHmx4GSSB60xgk7lzwPfb8q6/hT1H9t0qBycyIPJkySTuT05JIGSy7W4z8WM8VNsORxphE/tMy8Dm091liQZ3Cl9KVC/ETxDSwRYYcS3kx2RRKw3KWBCyNkEBd2OD3/ACBx7RIAuVGs3W/iBHZAQwAXF9IdsVupycns8gB9CDOecZ9vciFTaPOLmxS6maW9uriKSZ1QFFht/vhEgGNiBymSAMksT2ArqdD9FPExvb/7zUJSzO+7IQMANgC4QEKMZA47A4rrdN2Pn6vc3WUK28SWigD1bzieQkn5bgBjvuYe3PMx7S/j68QQn8NlyT8xGnhex5qYswtudVOaUpXTqFKUpREpSlESlKURKUpREpmlQjxilnj0qSW2lkieJ43YxsysybtjLuU8D1hie2Foim9Kqsda31jbQ3LbtRs5VVmbYI7iIMo2/CoDp29TKDnOTyMT7pzqm2v4vNtZVkXsRyGU/JkPKn8xz3GRVenqY6huOM33dx4HgskEarrUpSrCwqq/aMP/ALMh/wDmk/3M9TfTb1JEjlQ7kdVdTgjKsAwODgjIPY1G/HeFW0WQkAlZISpI5B3hSR8jtYj8ia2+hblZNNtGQ5HkRL2I5VAjDn5MpH6Vx3Sm7WwyjUE924/ZWIN4XE8T/DYzlbyx3JeIVKlCEL4IxliQFdRyGznAwc8Y7nhl1+uoweXKSt7CNs8bLtJIO3zAO2CeCPwtxgZGZRazAjY36f3VCuo+h2W5F3p7JbXaEk8fdTqcnZMo75P4u/PzC4mo9qRwxteT+E7L/bdbNp/07xw000w5hJtv+qjvjdG99f2OnRZywaV+F2hSxQPuzn0rHKSPyxkkYsWytFijSNfhRVUfkBgdvyqJ9J6LcSXtxqF9CsM8gSJIg6yBEVFBYOCfiI7cdj3yKmVc90i2g2qnEcZu1u8bydfZSwswi5Wx5QkhZSM9+D2I9x9feqx8LpRp2sXumEjY/wB9CScE+lX2AdmOx/Yf8kx/KzbSUKTntioV1T0tcSX9rf2bRCaDKssmVV4yGBG8Kx7My9vxEggivQ2VtOKHqnSOtdpY7lhN2HyNv6LV7Cb2Xf616xNoFhtkFxey/wAVB9B8UkhyNkYHuSMnj5kRzozoVrdmuL5xc3jkHzWyxjG3bsRmJ7ZIyMZGK6+i9OmOeS6uJPOupQFZ8bVRBgiGJfwxg888ngkk813AM1V2ztx9UTBTn4PV36ct62jiw5lJBtXceBzye2Bjmo94Nqzab57oqvczTzttxhtznB7k+2ACc4Arb8SrrydMuSADiBxg/wDOGwn+vNdPofTPs+m2sWwoVgi3Kc5DlQ0gOeQd5bj2r3tg0QppJhwwt8Q27vUqKV1wF3KUpXUKBKVxOous7Ow2/aZgjP8AAgDPI3sNsagsRnjOMZqu4uvdT1a8+yWkD2USsrTyt/GrEQCQcjCOwPAX1ZxyACaxcXsit+lBSsolKUoiUpSiJXpNEGUqwyCCCPmDwRXvSiKluluo10q9n0u7YxxI7G1dwNvlsS4UsO+d2QTnncpOcCu9rPhvG0/2qykazuwSweP4GbBHrjORg++Bzk5Bya5n7QnTm6CK+jH3kDKjEAfAxypJ+SvgDvzJ+dd3w26oN9p8UrurTLlZcYyGDEAsB2LKA3y9XFcTtumfQTCtpnFuI2dbj3aZ7771ZjIcMJWnbeKs1lIsOsW5iJKKlzD64H7qztkgp8O7ABODyoxVh6fqkVwgeGRJUOPUjBhyAR27cEVqXdrDdRtFMisGBUgjgg8f99V3eeC0cEglsLiezlDFlZWLpye2Mg4xkYJ5B5zXrQ7ZjEYklzb8zQbD8wzLT5g7iozGb2Cl3inHu0e8AGT5ROMZ7EHNcXws/wDdFr/1G/3j1jeTV44JIJ1g1GORXj3JJ9ln2spBLAoYwBkjg55U/Ouh4f6W8GnW0TBg6x+pSu0gklmUj6EkZ98Z968jpDWQVdMwQODjiGQ10O7VSRNLSbrv177Wb2JrZW1VRlz+lHv/AGUDFeE3ZzKdt62TBe3wjNx7xu8VLjJ7IXhNPJHJxXt9kQd2rWknZu5rHR1bs+LKGnxc3OOfgMkwvOpW2LZD2esUtvjswP8AbWGlVZaunkZYQBp4gu+hutg0jelZbb4x+dYq9kfBz8qp0zxHMx50BB8iskXCjnindKbYQMcfapoLUHGcb3G4j2yFDEZ44qd1W3XiLHNYXbJLJ9nuWLCNWkO1onLegDk7o0AJwBn61r6t1Nq9/mC1tXsIyxV7iZh5gjOQGjQY2vgHO0sQSMEfFX0XZVdAKd9RI8NLnOJufAAccrKo9pvYKZ9TdcWWnbftcwjL52qFZ2IHc7VBIX6nio3F1XqGoP8A5rCbK1K/x1wgM7HHPlw7iF75DNkZX37Vq9N+FtrbOJpd11cZDGWb1evJYsqnODk5ycn65qYahdJbxNJKyoqjcxbgKo9yao1nSJ8oc2iGQ1cR5WHEnS/lktmxW7Sr290qHRo/PAkvr+dxFE8rbpHdj6V5PABA7eok9+eJv0B0n9htiZDuuZ2M1w+c5kbuobGSi8gZz3Y+9cTozRXv7hNVugyABhZ253Dy0OR50gPBkcH2427eTxtsKvc2XRyQs6yoN5HanhwHhyUb3Amw0SlKV66jSlKURKVyOp+qINPh8643iPcFJVS2Cc4yB2HGKgUv7Q1mu0ta3q7huXKRjcuSNy5k5GQRkfI1i6K1KVWFl+0Nprkh1uIhjgsisD9PQzGu3a+Mekuob7Wq5z6XV1Yc45G2sopbe2aTRvHIoZHUqykAggjBBBqjvDuA6TrF1YTttEgBhZjtV8HMZVeQWZGPvwUK8nirbh66091DC9tcEAjM0annnlSwIP0Iqv8Axls47i2h1KyKzS20qhpIWVwIwC53uhzhW29jx5hPbkU66lFVTvhO8euo9Vs12E3Vh1kScjjuPka09PvFmhjkUgrIiuCOxDAMCM+3NbFfIGSSQuu0kHT9D7L0LAr3RNxwKzeYEGF5b3P/AHCsCyEDj3r1qzFVCBt4h8Zv8Xyjg3gefgLarUtvrovLMScnmvFKVRc4uNyblbJSlKwspSlKIlKUoiUpSiLatowo3t+lQi/sBrd75Rz9itJMzEMCs8wAIgG1gQIwwLHnk4wO9bXiHd3n2JkskeSV/RlcAopB3ODuGGxwCOxOa5tn1ZdWUa29locwt4wAm6eONvmxZQr8k553EnvXebGdSljHFwa1ugJAJfbNxz3aNHiqsmJWeBSqsPW2vSyN5WmwQpgYE0hY/X1B1B55+EcVrWk3Uz5Dy2cXHBKq2fy2q39ddK/alGzWVvmCocDuCtysN3eJEheV1jQYyzkKoyQBljgDkgfrVQwdA6tM+681aZcbRiBnGV5J7FFVue+1v6sVDta6WspJXt7D7TqV/IzFnZ/RHgnfI7gAOc+5OMkc9g0UW16aeTq4SXnkDYd5Nh++KGMgXK+hrHXradtsM8MrAZKpIjkDIGcKScZI5+orfqB+HHhPBparI+JbsrhpPwpnusQPYY43dzz2B21PK9VaLV1LS4rmJop40kjburAEf19j9RyKoyW8vump0hmzNprPIUKgM3OSF3nbtkBwSDwcsR9L9rT1XSIbqIxXEayxtjKsMjg5B/PPvVeppoqmMxyi4/eY5rIJBuFENK/g/U4xcpFBOGOGZo0LggAbX3AkEDHB9iPbFYLrwk0iQDNuUx+4zKf1wear7qXo696enN3Yuz2hYF1xuCrkbUmH4hliA45HzBIq0+m+p7e/hEtu4YYG5cjehOfS691PB/PGRkVw1ZDVbGdiiOKM6XvlyNiPDceCtNLZNdVwz4IaR7LJ/SSf31ktvCDS4skQCTP77O2PyyeKl1VD4x9e3dpcpb20hiUxK7MANxJdsYJGVxs9jzmq8FbV7Sk6iM4Sc743/wDo/RZLWsFz9la2n2EcEaxRDaiDCrknA+QyScfT2rYJr5Ym8Q9RdSpu58EYPqx/WOa5N3rE8y7ZZpZFBzh3ZxnkZwSeeTz9att6KTON5JR5E+y168bgvq6/1+2gYLNcQxMRkCSREJHbIDEZFcL/ACq6X/rafzZP8FUh0t4XahqAVooSkTHHmyehMe5GfUw9vSDzxU8s/wBmx9pM16iHPGyIuuOOSWdec54xV6PonAB8cjj3WHutTOdwVh2/XOnuoYXltg9syop/VWII/UV17a7SVQ8bq6sMhlIZSPmCODVE9Q+A91bRvJHPbzKhJxvETbBk7yXIQYAyfVxzyaryC8lt3by5GjblSY3xnB7bkOGGR7EiopeiTLfhynxF/ZZE/EL6+pXzPZ+LepxIqC43BRgF0R2/VipJ/Ws3+WbVP/jp/RR/4a809Fay+Tm+Z9lv17V9JVp6hrEFvjz5oot2ceY6pn543EZ71853Pi3qjgg3JXIx6URT3ByCF4PGPyqKXV28rl5HZ3PdmJZjxjknk8CrNP0UlJ/GkAHLP62WpnG4L6MvPGTTI22+cz/VEYr+WTio9qX7QMCtiC2kkGWBLuI+PwkAK5Oee+McfpB+lvB3UL4I4j8mF1LrLKcAj8OEGX57g4wRznGMzOf9m8BTs1BS+OA0IVSfqRKSB+hr2oujNCztAu7z7WUZmctf/jD/APQf+0f+TT/jD/8AQf8AtH/k1FOrvCC80+JpmaKaJcbmjYkrn3KEA7QeM/UVBqsf2f2d/l/9ne6x1r+K+hNL8c7CWTbIssAI+NwCv5HYSR/JVgW1ykiB42V0YZDKQykfMEcGvjurq8AtWuHE0B9VvGAy8cq7MfSD3wQGOMHke2eef2x0fhp4TPAbWtcE+GXO6ljlJNirfrJOUhjaSZgiKCxycAADJJPsMVq631Db6fA0s7AY/UlvZUHdmz7D+odoPH0dd65Ms+oO0VgHEkFsAFkdeQvm/uZAB9zh2A2ZyINmbEbIbuIcfNreR+Z3K9hvvocvksvTWLy611lh07zbey3HzbsgqjqONsI4Z/UCDgjJGDgVPukejLbTYBFboAcDfIQPMkPzZv7B2HtXZt7dY0VEUKigKqgYAAGAAPYAVkruaWljpmYIx38/35DQZKs5xOqUpSrS1SlKURek0KupVgGVgQQRkEHggg9wR7VUfUHhjd6fc/bNFJIJJltSQFPPwoPSpTB7E7hjIYkgCW9R+Lem2QG6dZmyRsgIlYY4O7B2r+pB+WcGq7u/GbVNQPl6ZZlATgSbfNYeoAEsQI0HBBLAjk8jGahmEZYRLbDvvosi98lO+kOtIdQQ7cxzJ/GwPkSR8kc5AyDjOR8xnB4qDeO/TCGBLxEPmK6pIwBOUIwpY5woDAKOO7j9et0T4ZXcd5/CF/cNJcENlQcg5Ux+tzwwC4woGAQOeOZT1tpK3On3ETY5jYgnOAy/eKePkyg/pXzgmLZ+0WPpyerJG46E2IHzAcf6q5m9ljqvlGrV6fsrHRrCK8vYlury5VXt7ZsFUjJysjfEBkYO4jPIUDO/FV1nv9QknffK7SNgDLHJwAFUfQAAACvpqpKc6/446ncM3lyC2jJ4SJRuAByPvSCxPbJBAPyHaodf6/cz586eWQMdxDuzAnOc7Scd659KIvOa8UpRFnsbJ5pUijXc7sqKvHLE4AyeByferU0/wAkaHdNcBJCM+WiBwOAdpYsOc5HHH1rj+Btpu1TdtyEikOcfCThQc+xILD9TX0Ma4zb22ailnEMBtkCTkdd2asRRhwuV8czRFGKsMFSQR8iOCKnfhrpttFHPqV7taK1wsULYxNOytsTBBzgc8DgjJwFOeN4jaM1rqdwhTYrOZI8AhSjEspXgcdwcdirD2qP/AGp9mzc2zO7bk7c9t23tnHvXWwSiaNsg3gHzUBFjZTzq/wAa7699EbfZYf3Iidx4wd0vBI5PACjtwSM1X+a8UqZYXnNeKUoi8quTge9fV3TegiwskhiUMyJk4wvmSY5JOPc8ZI4GPlXzh0BaNLqloq4yJ43544RhI364U19U1w3SuoOKOEaZk/QfdWYBqVXFp1BBa3om1uGVLj/kJGjWS2hUFjiIxlju3EethvO5OFA5tPSdct7pN9vNHMvYlGDYOAcHB9JwRweea5t3aJKjRyKrowwysMqR8iKr3X/CFVIl0uV7SYc7Q77GwSw5yWU5x81wO3zm2Z0jgDGwzNwWyuOz7j1WHwnUK4qVSWleNt3ZFYdWtH4wvnKrIzDhQ5RsB87XOQRn2AxVodLdbWeoputZQxABaM+mRO3xIecZONwyuc4JrsWva8Ymm4Vdd2lKVsirXW/GmIXBtrCL7XNz6vMWKEEAE/eMecDOe3IA5zWhedP6zfjF1qEdvE2QY7VTgqU2/GcMQcnKkke/yxK+sfC+x1IEyxiObnE0fpfJxy3tIOB8WffBGTVdal4L6nZozadfSPyv3QdoGKjgerdsJGTwdoxn8q8+tiq5B/d5A3+W/rf7LdpaNQpL0/4NaZbENIr3Lcfxp3KDgg+gAKQc9iGxgYxU7hkjjG2OMKB2HYD37fnVKxeLl9p7eRqloTJjIPEbFcld2ACrDKt6lwDip/o3iJp91gRXCBicBH+7fONxG1sZ/MZHBwTXGVr9q02b23t/iAxepuW+isN6s6KUy3DN3P6VhYZHNeaVy0s0kz8cjiTxKnAA0XyJrdk0NzNE2N0csiHHbKsVOOBxx8q0asDxk6Ta1vmnVfubglwRuwHPMiknjJbL4z2bgDFV/X2GiqG1EDJWnUDz3+q89wsbJSlKtrVKUra03S5bhxHBG8rn8KKWP1PHtWHODRcmwRW7+z9opC3F0SNpIhA98jbIxP8AOUD9flzcVR/oXpoWFjFDgB8bpDxzI2C2SO+OFHfhRUgr5DtWqFVVvkGl7DuGQXoRtwtAVSePPTTSRxXaLny/u5MDnaeVYkD4QcjntuHzqka+tEuA08trKS25PMXcAAyMWR4xgDOwgc98SLn5mi+rfB68tpSbdDcQsx2GPl1HcB078dsjI49s4rrej+02Mj/hZ3AEZtJ0IOfp+9FXlZniCr+lS208KdUlXctqwGcYdo4z/NdgcfXFakvh3qSsVNnOSCRwhYcccMMgj6jiunFdTE2Ejb/mHuocJ4KO0qQf5P8AUf8AU7j+jb+6unoPhNqFzJtaFoEGNzyjaAOfhXu547D6ZIzmsPrqZjS50jbDmEwk7ls+DOiSTanHKo9EGXdvYZVlVfzPP80/Kvo4CuH0h0nFp1sIYvVyWZyAGYn3OPkOB9BWl151Fc2UKywxLJHkiZ8FmiBxiQRgjeo5yNw9uRkkfONo1J2rWgR6dltza48ePsFcY3A3NS9bcfiYD6dzWG5uII8b5Que2cLn54zioNd9F6nqCLLHrCrE4DIIIWiXGMdw+8++QxODngYxWnafs6wEqbm7nlwPUAAozj8JO4gZx/JXSQ9HRgs9rB/ycfPE0ellCZlINY610tVcTXFu4U4ZMiVs5248tQxJ55wOOfrVadR6pocpIs4rkTbMh7NGiHv6WRtvGcEnZn4efarS0Hwa0u1yfIE7HPM583AOOAhAT277c8nmpTpmh29sCLeCKEHJIjRUznGfhA+Q/kFXaPYEdM7E2R9+RsPL9Vq6Uu3Kn/DjrfWVVI5bK5vInYhJpMoVHI9UpTBAbuWJwOB2Aq1Pt19/qsH/ANUf/wCFdnFea6JQpSlKItW+0uGdSk0UcqnGVdFcHByMggg881XmueAGnzszRGW2ZjnCENGOOQEYcDPPf8sCrNqL+IPXUWl2rSOQZmDCCPuXfHGRkegEgsc9u3JAJFBNUTUNChVpL+2u4hnEU4dJ2POEhK72fk92OBgDgVO9DvpJ7eOSWEwO4yYmYMy8nbkgDkjBxjIzg8iq16F0C81m5XUNT+8iQHyI2AVCd24MEHHlj653EDuBVtOADxzXznpGKcPHUsAzzcMrngNxtvNsjYXVuG+8rG8YbuAfzGajV/4Z6ZMQXtIgQMejMQ+fIjKgn6mpPSuainlhN43FvcSFOQDqoPeeDOluuFhaM5zlJHz78eosMfp7Vov4HaaMZM4ycDMoHPsPh71JNZ6qlhZ0isLudl+FlEYibgHh95YDn932qLdO3NzearjUZEhktQHis0PBLLjz92SHwDjuSMnhRnd7cE9eY3SGYhoF+1cnwuTqRmbAKIhl7WW3beCGmqwJWZwPwtJ6T+e0A/yGpPpvTkFhC4s7dFbaTtBw0hGSqtK2T3OAWJAzXZpXlzV9TMLSvLhwJNvJSBoGgXC0K/ijIge6We5fzHY785IIDBU3ERqOMRjsATz6jXU1DUooIzJM6xooJLMcDtn9TgdhzXI1noGxutxlt4w7EkyIPLkyRjcXXBY859WRXFt/BnTlcMVlkA52vISp4xyBj+2pQKSQ43vcDvGEehxC3lksfENFo9N6tNquow3SxyQQ28c6sWDBZhIzCNV4G4BVRyT+IduAasivWOMKAAAABgAcAD2AHsK9qr1U7ZnDA3C0CwGthcnXfmSstFlzdf1tLODzpOIw8Sse20PIsZY8Hgbs/pW7BcJIoZGV1PZlIYH24I4Nc3qjXIbW2d5trDadsRxulPA8tVPxEkgYwe9Vbongc81qHmme2nYlgmA6opOQGX0ndjPAPHH1FW6akgkh6yZ+DOwNr4vDI5bznqFq5xBsM1dFecVHOleilsefPuLhguxDNIWEaenKRp2UEov80D2qR158rWNdZjsQ42stxzSvSeBXVkdQysCrKwBBBGCCDwQQcYr2t50fJDbgCRlcHkHBH5ggjFYrrXLOMlZJ443GMq0iK3zzgmrNPRvmF2uAI3E2OS1LrKtLmG96emee0H2jTpH3ywYOYv3iuBtQYxhvoAR6c1anTPVdtqEPm20m9c4YYwyn91lPIP8AUfbNcubqSyIwLmAg9wZY/wDFVe3nSDwXH2zp+eMMpHm26ygxvzwMZK4IJ9LEYxlSDiu12ZtpzPwKzdo/d4n7+arvj3tV20qv+kvF+3uGEF4psrtR60l9CE4z6Xbt6cNhsHnjd3M/BzyK60EEXCrrzSlKyiUpXC6u60ttNh8y4fBbPlxjmSQj8KL+o5PAyMmiLX6767g0q282X1SNkRRA4aRv/wBVGRlvb6kgGrulOgbrWLz+ENWz5RAZIicZXJKptz93EO+O7bs+5J2H6blv7gX+uSJbwAjybVnCqqn1BXYkBT2yPiYg5wABUku/FvTIFCCcMB6dsSMwGOPYYx8scVzVbtcuf1VK0vtqWg+QO7mdw0z0mbHvcps8gUbIwFUccccD2/KsNVjJ4/WfO2C5PfHEYB+X4+P5K29H8R7+5AZNIlEWAxlabZGEPO8M8IDLjngniuVm2XtOreXuj7hdoAHAC4yU4exu9WHSuZ03r6X1qlxGrKkm7AbG70uyHOCR3U+9dOvAex0bixwsQbHvClBulRLr/oz7bEJICY7yHJhlVtjdj92XHIU5/Q+4BOZbSt4J3wSCRhzH7t3IRcWKrPo7xQdZfseqr5FwuAJGwqt6c/eZ4ViOdw9Jz7cZsqOQMAykEEAgg5BB5BB9xUe6v6CtdSUeepDrwsiEBwM525IIK/Qg4ycYzVVXeh63o+Etnklg3ll8pDIvsTvj2koD7jt359z7YpqXaJxQuEb97T2T+U/ZRXczXMK+KVQaePl8AAYbYnA52yc/XiTFelz4837KQsduhOMMFckc/JnI+nI962HRquvoPNOuar/qt+sfGm3tS0Vsv2iZSVJziJTg/i7uQccLx39Qqro+qdY1AmKOW5lyRkRAqBnKjcUAwvJ+I4/kqZdG+BjbxJqBXZjiFGOSc49bjgDHOFPOe4wQbbdkUlBd9fIDwaNT9D9BzWvWOdk0LW8N9Gn1bUDqN4VeOJuAwJBfHoRF7KqZDe/IHBySLwr0ggVFVEAVVAVVAwAAMAAewA9qyAV4VfWurZQ4Ns0CzWjcFKxuELxXswxx7+/91ZAuzk/F7fT6n61hqvJH1LcLu0dRwHufQd+WQbqodV6Qs5OpPs9whEd1F5iCJimJPVuZgB+IxuflznvUyPgHpX7k39Ka4fjbZSC3t7uHIktZgwcfgBwd2O3xpHz7frVldI6+L6yguRgeYgLAEEBuzr3OMMDwTn5819O2HU/xFEw7x8J8P0sqUos5RD/IFpX7k39Kf7q58v7OdiWJWe5QE5CgxnH0yUyf1q16V7SjVSn9nCy/1m6//H/gqZdGdNz6fvtzM89sqp5DSEb48ZDREADK9iD7AhcDbzKKURKUpREqrepfBWW7vWul1KdH/BlNzxjn0o6yJhRk4AHuc5JJNpUrBAIsUVQ2/wCzvE7M95e3M7nbhlCo3Ax6i5kLcYxyMY9/bv6d4HaVFtJheUqOTJIxDcYyyjC/yAVP6UAAFgi4mjdE2No2+3toY3/eCjcOCOGOSOCRwfeor4ydXPb26WduCbm8+7XB5VSQrHsSS2dox2yT7DM71TUUt4JJpDhI0Z2P0Ayaqfw50J9UvpNYu1OGdvsyFgQqDMYPH7uNo4HO5u5BqCpm6plxm45AcSdPc8ACVkC6mvSfTYsbCGAMX2AjccDJJZ2OB2G5jgfL3PeunWa6lBOB2HArn6jqcVvGZJpEjReSzEAf+J+g5NfJq7C+oIj+I7z8zt5HedOSvtyGa2qVFemPES21C6lggz92iuGII3jcVYquOFGU5JBO/txUqqrNBJA7BK2x4HmtgQdEpSgFQ6rK0rzRLeZt0sMUjAYBeNXOOTjLAnGSePrWD/grZ/6rbf0Mf+Guwtux9j/ZWRbFvyr0oqWueAI2Pt3G3stC5u9ayoAMDgDgD2rzW6LNR8Tf2Cn2hF+EZ/8AXzqz/wDHdHnVSNj8bu8gtesv2RdYYrNj34H1r2aRU4Xk/vf3VjmuWbv2+VYjWj6unpxho25/Odf5Ro3v17lkNJ7S9YZlflWVuWGQQRkEqwJ+YIIP1FZHjI7jFU90bpN1Pe6u1nO0U0N3vSNj9xJma43LKu0k5CAAgjGfyxK9L8VvJkW21aB7KY7RluYW9tySc4XPvkgfvcE16bujrw3ESSCLgjO35m6+IvbWyj65SjWNMS5t5IZPhkRkOMZGRjIyCMjuOO4FVb4Ga/Na302mXBIB3bFY/BIhO8Jkjhhk4A52g/PNxMqkZRgR8s/2fOqg8T9MOnX9tq0GeJUEqDIyRnJL8hQ6ZQ8fXnJqfo9OaSoNNIRZ+hBuLjgef2AWJRiFwr1pWCyuxLEki52uquM8HBAYZHscGs9d+qqUpSiJSlKIlKUoiUpXP1/Wo7O1luJThIkLHsM/JRkjLMSFA9yQKIqy6/1B9T1iHS0B+zwFJrrJKhxhZNhAYZXayAe+589lzVhq6Qw7RtRFUZxhVVQO3yAAH6YqmOlesIbYz3s482/vXZkt4gzuqcsgOfgVjgjuduwgEcDu/wDAnVtaKvfv9htfa3QkyMpBILrnhsHad/PB9A9+TrKaq2hVER/DGBhxHn2sI330vpZTtLWNz1Wv1h4tM0q2ukhZ53YoZApYA5KhYwcBznnccrj55yO70Z4TllW51gtdXW5XVHkLJFjGFIB2uxwM919IAzjJlnSvh/ZacP8ANogHIUNIxLyNgYzuPw5ychQBz2ru3dyscbO5wqKWY4JwANxOByeB7V7dDsynom2jGfE6nxUbnl2qpPw/Ly9Sak+MovnQhlUBFVZ0jhTgYH3cWB8whPzq3LlcOfzqnv2ddu67OD8UHPsR97gAY4I79/ccDHNx3fxmuO6QgOdK/eHsb4YCfv6KxFuWGtOz1eGZ5Y45Ed4WCyKDkqSMgH/13BHcECH+IviL9kxa2g829lwqqo3eXu4UlfxSHI2pz3BPGA0V6H36VrTWtzKS1zFEXLHAM7gSBcgkM25mTdnkk/PFebT7FmlpH1TsrC7Rx4nutpxW5kAdhVzhiPnXnefmazXKcK3zHP51r151THJTvMZcbZEcwRcehW4IIuuZ1H1BHY27Ty52KYw2O+GdY8ge+N2cfIGuhp9wkyq8bhkcAqwOQQexB+VQrq/Zc6tplkx4Mj3DrwykRo7KrIfZtjLn5Fq4d1NL0zeCNi8um3DFk4O6Bs5IGBgkd9o+Ic4BHPuUuw3TUTalou65OHi3Sw55HzUTpbOsrWkjKnBr1NbKSiaMMpBOAc/MYzn9e9a1eNXUrYHgxm7HZtPLgeY0Kka6+qq/wnuJI+odUhOVVzNIVK4JIuB5bZIzjbMx+RDA88VbuqaJBcrtuIY5V54dQ2O2cZ7dh2+QqotE8yHrCQZAWeJiQOcp5SsAcjg7ogePl9auqvq9C/rKaN3Fo+iouyJVUal4W3tiZZNFuTGjLn7LJh1yMECNpNwBPq5bHfGfcRy88QcpJp+u2zRMV2GRQCASOJdvqAIyGDJuGew9qvqtW/0uGdds0aSLgjDqGGDww5HGaiqdm01QcTm2driGTr9/vdZDyFX/AIF9SG4sXgeUSvbSmNT68mIgGNiW9s7wBxgKoIHvZVQ7pvwwttPvHubVpU8wOGiJBiwSGAUYBAUjjJNTGvQC0SlKURKUpREpSlESop4hdIzanAtuk6wwl1ab0szsAQQq+oDHvyDyF+VSulEUY6O8O7PTF+4TMh+KVzukbv79lHOMKB9cnmpPSlESuX1T/oNz/sJ/921dSuX1T/oNz/sJ/wDdtRFVf7PvFlMTnHn5/wDsTOKmXiB1alhbSTbl8wgiJT+N8YHA5IHc/Qdxmo14JOBpAJIAEspJPAA4965NrCNe11W2GbT7QEZ5MTN35zgHcwHA7qgzkVwTad1ftGWFw+APxH+UWA8VavhYDvWx4JeH7Of4TvPvHk3GEOCWyTzOS3cnnaeeDnPbGT9oDSmia01GLIkhcIzAFsYbzYiQcqMNv9ud4znFXIqgDA4FRbxP6dN9pdxEoLSBfMjABJLp6woAIyWAKj6t2OK7stBGG2SqrqaZdCe2VlzhlV1z3wRuAIz3wcViZsAk9hUV8HdWL6ZCGILRl4XHuu1iFDA8htpU/rXnxa1T7NpdyVZQzgRLn33sFYL/AM7YXI/LPtXzOsp+vdHEO213VHuv8B8r+SutNrnxUc8Lb9b/AF++vB2SMJGOD6crGGz7EiLPH75q1eo9AivraS3mGUkUjOASp9nXIOGB5BqAfs+6D5OmtcHG65kYjBzhEJiAIwMHcH9zxt+oq0a+lQxNijbG3QAAeCpk3N1R+iavedOTi2vwZLNnKwTrghfpyfSvOShwVwSMjvakV7HMqyRFWRgCrKQVI+YI9q3dc0OG8geCdA8bjBHuPkyn2YHkH2qoniuOmrnaRJNpUrDDnDNCx7jg5/lADe3IOea21sd08RdT63xFvE7yOB+vepo5LHNedZV4erLJ1b+ORVIx+HEkbDn547irrqmOoSJOoNInjKvDICEdSCGwWY4/R1/l+hq569TYxJoYr8LeRIUcnaKUpSvVWiUpSiJSlKIlKUoiUpSiJSlKIlKUoiVy+qf9Buf9hP8A7tq6lc/qGBntLhEBZmhlVQO5JRgAPzJoioLp3WGXQUs4Az3V5LLFEinHBKh2LZAUYOOe+T7A4u7ojpGPTLNLePDEeqR8bTI57uRk/IADPAAqG+D/AIYPZItzd5NwVKxxnkQIx3HHykb3x2BI9zVo1UpqVsBeRq5xcfH9FsXXSlKVbWqo/o2+ksNevNPlbcs8jyp3I3EecDtBIXdGef8Aqrn2FbHj1dMLOCIDPmTD88qpwB+e6un43dMviDU7dQZrRlL9zmNXDqdvuFYknt6WYngcYb68XUr/AEXZnymaS6LLyVMShgjcYC7wEOQDz7GuVq6C21oZ2jJ1797Qft9FO134ZCsXpLTDbWFtC3eOGNDxjkKAePY5rrUFK6pQJWvqGnxzxPFKgeNwVZW5BB9q2KURUJrHTFxo1/ZEBJLBLsNDKxOYfM2pIkr+kKPxAnIOwcj1Cr7rwyg9+a81q1oboP2USlKVsiUpSiJSlKIlKUoiUpSiJSlKIlKUoiUpSiJSlKIlKUoiwX9kk0TxSDckiMjD5qwKsP1BNU54Q6FLbaxdW0zuRZo6xKTldsro24ccBgqtgYGSTjk0pWCAdUV1UpSsolKUoiUpSiJSlKIlKUoiUpSiJSlKI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3322" name="Picture 10" descr="http://1.bp.blogspot.com/-A_5YSlYqauo/T_oR6hSZSzI/AAAAAAAABQw/SnBCd_HqyXA/s1600/sloneczki1222222222222222222222.gif"/>
          <p:cNvPicPr>
            <a:picLocks noChangeAspect="1" noChangeArrowheads="1"/>
          </p:cNvPicPr>
          <p:nvPr/>
        </p:nvPicPr>
        <p:blipFill>
          <a:blip r:embed="rId2" cstate="print"/>
          <a:srcRect/>
          <a:stretch>
            <a:fillRect/>
          </a:stretch>
        </p:blipFill>
        <p:spPr bwMode="auto">
          <a:xfrm>
            <a:off x="6739002" y="2071678"/>
            <a:ext cx="2404998" cy="25717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endParaRPr lang="pl-PL"/>
          </a:p>
        </p:txBody>
      </p:sp>
      <p:pic>
        <p:nvPicPr>
          <p:cNvPr id="18434" name="Picture 2" descr="http://wentylacja.com.pl/photoNewsGalery/p556/37788_p556.jpg"/>
          <p:cNvPicPr>
            <a:picLocks noChangeAspect="1" noChangeArrowheads="1"/>
          </p:cNvPicPr>
          <p:nvPr/>
        </p:nvPicPr>
        <p:blipFill>
          <a:blip r:embed="rId2" cstate="print"/>
          <a:srcRect/>
          <a:stretch>
            <a:fillRect/>
          </a:stretch>
        </p:blipFill>
        <p:spPr bwMode="auto">
          <a:xfrm>
            <a:off x="-1" y="0"/>
            <a:ext cx="9166009"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endParaRPr lang="pl-PL" dirty="0"/>
          </a:p>
        </p:txBody>
      </p:sp>
      <p:graphicFrame>
        <p:nvGraphicFramePr>
          <p:cNvPr id="8" name="Wykres 7"/>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ytuł 2"/>
          <p:cNvSpPr>
            <a:spLocks noGrp="1"/>
          </p:cNvSpPr>
          <p:nvPr>
            <p:ph type="title"/>
          </p:nvPr>
        </p:nvSpPr>
        <p:spPr>
          <a:xfrm>
            <a:off x="500034" y="-214338"/>
            <a:ext cx="8229600" cy="1143000"/>
          </a:xfrm>
        </p:spPr>
        <p:txBody>
          <a:bodyPr>
            <a:normAutofit/>
          </a:bodyPr>
          <a:lstStyle/>
          <a:p>
            <a:pPr algn="ctr"/>
            <a:r>
              <a:rPr lang="pl-PL" sz="1600" dirty="0" smtClean="0"/>
              <a:t>Energia odnawialna w UE – Udział energii ze źródeł odnawialnych w całkowitym zużyciu energii w 2010r.</a:t>
            </a:r>
            <a:endParaRPr lang="pl-PL" sz="1600"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buNone/>
            </a:pPr>
            <a:r>
              <a:rPr lang="pl-PL" dirty="0" smtClean="0"/>
              <a:t>	</a:t>
            </a:r>
            <a:r>
              <a:rPr lang="pl-PL" dirty="0" smtClean="0">
                <a:latin typeface="Constantia" pitchFamily="18" charset="0"/>
              </a:rPr>
              <a:t>W Polsce najbardziej popularnym wykorzystaniem energii słonecznej jest korzystanie z kolektorów słonecznych lub ogniw fotowoltaicznych. </a:t>
            </a:r>
            <a:endParaRPr lang="pl-PL" dirty="0">
              <a:latin typeface="Constantia" pitchFamily="18" charset="0"/>
            </a:endParaRPr>
          </a:p>
        </p:txBody>
      </p:sp>
      <p:sp>
        <p:nvSpPr>
          <p:cNvPr id="3" name="Tytuł 2"/>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scene3d>
              <a:camera prst="orthographicFront"/>
              <a:lightRig rig="soft" dir="t"/>
            </a:scene3d>
            <a:sp3d prstMaterial="softEdge">
              <a:bevelT w="25400" h="25400"/>
            </a:sp3d>
          </a:bodyPr>
          <a:lstStyle/>
          <a:p>
            <a:pPr algn="ctr"/>
            <a:r>
              <a:rPr lang="pl-PL" sz="4000" dirty="0" smtClean="0">
                <a:latin typeface="Constantia" pitchFamily="18" charset="0"/>
              </a:rPr>
              <a:t>Wykorzystanie energii słonecznej</a:t>
            </a:r>
            <a:endParaRPr lang="pl-PL" sz="4000" dirty="0">
              <a:latin typeface="Constantia" pitchFamily="18" charset="0"/>
            </a:endParaRPr>
          </a:p>
        </p:txBody>
      </p:sp>
      <p:pic>
        <p:nvPicPr>
          <p:cNvPr id="23554" name="Picture 2" descr="http://www.baterie-sloneczne.waw.pl/index/images/bateria-sloneczna-budowa.jpg"/>
          <p:cNvPicPr>
            <a:picLocks noChangeAspect="1" noChangeArrowheads="1"/>
          </p:cNvPicPr>
          <p:nvPr/>
        </p:nvPicPr>
        <p:blipFill>
          <a:blip r:embed="rId2" cstate="print"/>
          <a:srcRect/>
          <a:stretch>
            <a:fillRect/>
          </a:stretch>
        </p:blipFill>
        <p:spPr bwMode="auto">
          <a:xfrm>
            <a:off x="0" y="3212603"/>
            <a:ext cx="2857488" cy="3645398"/>
          </a:xfrm>
          <a:prstGeom prst="rect">
            <a:avLst/>
          </a:prstGeom>
          <a:noFill/>
        </p:spPr>
      </p:pic>
      <p:pic>
        <p:nvPicPr>
          <p:cNvPr id="23556" name="Picture 4" descr="http://www.kolektory.krakow.pl/_img/zdjecia/id564.jpg"/>
          <p:cNvPicPr>
            <a:picLocks noChangeAspect="1" noChangeArrowheads="1"/>
          </p:cNvPicPr>
          <p:nvPr/>
        </p:nvPicPr>
        <p:blipFill>
          <a:blip r:embed="rId3" cstate="print"/>
          <a:srcRect/>
          <a:stretch>
            <a:fillRect/>
          </a:stretch>
        </p:blipFill>
        <p:spPr bwMode="auto">
          <a:xfrm>
            <a:off x="5214942" y="3463292"/>
            <a:ext cx="3929058" cy="3394707"/>
          </a:xfrm>
          <a:prstGeom prst="rect">
            <a:avLst/>
          </a:prstGeom>
          <a:noFill/>
        </p:spPr>
      </p:pic>
      <p:sp>
        <p:nvSpPr>
          <p:cNvPr id="6" name="Symbol zastępczy zawartości 2"/>
          <p:cNvSpPr txBox="1">
            <a:spLocks/>
          </p:cNvSpPr>
          <p:nvPr/>
        </p:nvSpPr>
        <p:spPr>
          <a:xfrm>
            <a:off x="0" y="3000372"/>
            <a:ext cx="3000396" cy="50006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pl-PL" sz="2000" b="0" i="0" u="none" strike="noStrike" kern="1200" cap="none" spc="0" normalizeH="0" baseline="0" noProof="0" dirty="0" smtClean="0">
                <a:ln>
                  <a:noFill/>
                </a:ln>
                <a:solidFill>
                  <a:schemeClr val="tx1"/>
                </a:solidFill>
                <a:effectLst/>
                <a:uLnTx/>
                <a:uFillTx/>
                <a:latin typeface="Constantia" pitchFamily="18" charset="0"/>
                <a:ea typeface="+mn-ea"/>
                <a:cs typeface="+mn-cs"/>
              </a:rPr>
              <a:t>Ogniwo fotowoltaiczne</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pl-PL" sz="2800" b="0" i="0" u="none" strike="noStrike" kern="1200" cap="none" spc="0" normalizeH="0" baseline="0" noProof="0" dirty="0">
              <a:ln>
                <a:noFill/>
              </a:ln>
              <a:solidFill>
                <a:schemeClr val="tx1"/>
              </a:solidFill>
              <a:effectLst/>
              <a:uLnTx/>
              <a:uFillTx/>
              <a:latin typeface="Constantia" pitchFamily="18" charset="0"/>
              <a:ea typeface="+mn-ea"/>
              <a:cs typeface="+mn-cs"/>
            </a:endParaRPr>
          </a:p>
        </p:txBody>
      </p:sp>
      <p:sp>
        <p:nvSpPr>
          <p:cNvPr id="7" name="Symbol zastępczy zawartości 2"/>
          <p:cNvSpPr txBox="1">
            <a:spLocks/>
          </p:cNvSpPr>
          <p:nvPr/>
        </p:nvSpPr>
        <p:spPr>
          <a:xfrm>
            <a:off x="6357950" y="3071810"/>
            <a:ext cx="3000396" cy="50006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pl-PL" sz="2000" dirty="0" smtClean="0">
                <a:latin typeface="Constantia" pitchFamily="18" charset="0"/>
              </a:rPr>
              <a:t>Kolektor słoneczny</a:t>
            </a:r>
            <a:endParaRPr kumimoji="0" lang="pl-PL" sz="2000" b="0" i="0" u="none" strike="noStrike" kern="1200" cap="none" spc="0" normalizeH="0" baseline="0" noProof="0" dirty="0" smtClean="0">
              <a:ln>
                <a:noFill/>
              </a:ln>
              <a:solidFill>
                <a:schemeClr val="tx1"/>
              </a:solidFill>
              <a:effectLst/>
              <a:uLnTx/>
              <a:uFillTx/>
              <a:latin typeface="Constantia" pitchFamily="18" charset="0"/>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pl-PL" sz="2800" b="0" i="0" u="none" strike="noStrike" kern="1200" cap="none" spc="0" normalizeH="0" baseline="0" noProof="0" dirty="0">
              <a:ln>
                <a:noFill/>
              </a:ln>
              <a:solidFill>
                <a:schemeClr val="tx1"/>
              </a:solidFill>
              <a:effectLst/>
              <a:uLnTx/>
              <a:uFillTx/>
              <a:latin typeface="Constantia" pitchFamily="18" charset="0"/>
              <a:ea typeface="+mn-ea"/>
              <a:cs typeface="+mn-cs"/>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28728" y="1481328"/>
            <a:ext cx="7715272" cy="509094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55000" lnSpcReduction="20000"/>
          </a:bodyPr>
          <a:lstStyle/>
          <a:p>
            <a:pPr>
              <a:buNone/>
            </a:pPr>
            <a:r>
              <a:rPr lang="pl-PL" sz="2900" b="1" dirty="0" smtClean="0">
                <a:latin typeface="Constantia" pitchFamily="18" charset="0"/>
              </a:rPr>
              <a:t>Fotowoltaika:</a:t>
            </a:r>
          </a:p>
          <a:p>
            <a:pPr algn="just">
              <a:buNone/>
            </a:pPr>
            <a:r>
              <a:rPr lang="pl-PL" sz="2900" dirty="0" smtClean="0">
                <a:latin typeface="Constantia" pitchFamily="18" charset="0"/>
              </a:rPr>
              <a:t>	Dziedzina nauki i techniki zajmująca się przetwarzaniem światła słonecznego na energię elektryczną przy użyciu zjawiska fotowoltaicznego. Tego typu forma zamiany energii słonecznej na prąd należy do tak zwanych źródeł energii odnawialnych. Zaletą tej formy energii jest: nie kosztuje nas nic i jej zasoby praktycznie się nigdy nie skończą.</a:t>
            </a:r>
            <a:endParaRPr lang="pl-PL" sz="2900" i="1" dirty="0" smtClean="0">
              <a:latin typeface="Constantia" pitchFamily="18" charset="0"/>
            </a:endParaRPr>
          </a:p>
          <a:p>
            <a:pPr algn="just">
              <a:buNone/>
            </a:pPr>
            <a:endParaRPr lang="pl-PL" sz="2900" b="1" dirty="0" smtClean="0">
              <a:latin typeface="Constantia" pitchFamily="18" charset="0"/>
            </a:endParaRPr>
          </a:p>
          <a:p>
            <a:pPr algn="just">
              <a:buNone/>
            </a:pPr>
            <a:r>
              <a:rPr lang="pl-PL" sz="2900" b="1" dirty="0" smtClean="0">
                <a:latin typeface="Constantia" pitchFamily="18" charset="0"/>
              </a:rPr>
              <a:t>Jaka jest różnica pomiędzy modułami fotowoltaicznymi a kolektorami słonecznymi?</a:t>
            </a:r>
          </a:p>
          <a:p>
            <a:pPr algn="just">
              <a:buNone/>
            </a:pPr>
            <a:r>
              <a:rPr lang="pl-PL" sz="2900" dirty="0" smtClean="0">
                <a:latin typeface="Constantia" pitchFamily="18" charset="0"/>
              </a:rPr>
              <a:t>	Praktycznie odpowiedz jest prosta. Moduły fotowoltaiczne służą do produkcji prądu a kolektory słoneczne do ogrzewanie wody.</a:t>
            </a:r>
          </a:p>
          <a:p>
            <a:pPr algn="just">
              <a:buNone/>
            </a:pPr>
            <a:endParaRPr lang="pl-PL" sz="2900" b="1" dirty="0" smtClean="0">
              <a:latin typeface="Constantia" pitchFamily="18" charset="0"/>
            </a:endParaRPr>
          </a:p>
          <a:p>
            <a:pPr algn="just">
              <a:buNone/>
            </a:pPr>
            <a:r>
              <a:rPr lang="pl-PL" sz="2900" b="1" dirty="0" smtClean="0">
                <a:latin typeface="Constantia" pitchFamily="18" charset="0"/>
              </a:rPr>
              <a:t>Gdzie instalacje fotowoltaiczne mogą być instalowane?</a:t>
            </a:r>
          </a:p>
          <a:p>
            <a:pPr algn="just">
              <a:buNone/>
            </a:pPr>
            <a:r>
              <a:rPr lang="pl-PL" sz="2900" dirty="0" smtClean="0">
                <a:latin typeface="Constantia" pitchFamily="18" charset="0"/>
              </a:rPr>
              <a:t>	Każdy zainteresowany instalacją fotowoltaiczną musi wcześniej czy później zadać sobie pytanie, gdzie jest najlepsze miejsce na tego typu inwestycje niezależnie czy jest to instalacja naziemna czy dachowa. Elektrownie fotowoltaiczne można praktycznie wszędzie zainstalować ale czy ma to sens ?</a:t>
            </a:r>
          </a:p>
          <a:p>
            <a:pPr algn="just">
              <a:buNone/>
            </a:pPr>
            <a:endParaRPr lang="pl-PL" sz="2900" b="1" dirty="0" smtClean="0">
              <a:latin typeface="Constantia" pitchFamily="18" charset="0"/>
            </a:endParaRPr>
          </a:p>
          <a:p>
            <a:pPr algn="just">
              <a:buNone/>
            </a:pPr>
            <a:r>
              <a:rPr lang="pl-PL" sz="2900" b="1" dirty="0" smtClean="0">
                <a:latin typeface="Constantia" pitchFamily="18" charset="0"/>
              </a:rPr>
              <a:t>Co w sytuacji, kiedy słonce nie świeci albo mamy zimę?</a:t>
            </a:r>
          </a:p>
          <a:p>
            <a:pPr algn="just">
              <a:buNone/>
            </a:pPr>
            <a:r>
              <a:rPr lang="pl-PL" sz="2900" dirty="0" smtClean="0">
                <a:latin typeface="Constantia" pitchFamily="18" charset="0"/>
              </a:rPr>
              <a:t>	Nie tylko bezpośrednie nasłonecznienie ale również dyfuzyjne światło wpływa na produkcję prądu. W okresie zimowym śnieg powoduje tak zwane refleksje światła które pozytywnie wpływają na ilość produkowanego prądu.</a:t>
            </a:r>
          </a:p>
          <a:p>
            <a:pPr>
              <a:buNone/>
            </a:pPr>
            <a:endParaRPr lang="pl-PL" dirty="0"/>
          </a:p>
        </p:txBody>
      </p:sp>
      <p:sp>
        <p:nvSpPr>
          <p:cNvPr id="2" name="Tytuł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cene3d>
              <a:camera prst="orthographicFront"/>
              <a:lightRig rig="soft" dir="t"/>
            </a:scene3d>
            <a:sp3d prstMaterial="softEdge">
              <a:bevelT w="25400" h="25400"/>
            </a:sp3d>
          </a:bodyPr>
          <a:lstStyle/>
          <a:p>
            <a:pPr algn="ctr"/>
            <a:r>
              <a:rPr lang="pl-PL" dirty="0" smtClean="0">
                <a:latin typeface="Constantia" pitchFamily="18" charset="0"/>
              </a:rPr>
              <a:t>Trochę teorii i zagadnień</a:t>
            </a:r>
            <a:endParaRPr lang="pl-PL" dirty="0">
              <a:latin typeface="Constantia" pitchFamily="18" charset="0"/>
            </a:endParaRPr>
          </a:p>
        </p:txBody>
      </p:sp>
      <p:pic>
        <p:nvPicPr>
          <p:cNvPr id="14337" name="Picture 1" descr="C:\Users\Przemek\AppData\Local\Microsoft\Windows\Temporary Internet Files\Content.IE5\L261FXIE\MC900438058[1].png"/>
          <p:cNvPicPr>
            <a:picLocks noChangeAspect="1" noChangeArrowheads="1"/>
          </p:cNvPicPr>
          <p:nvPr/>
        </p:nvPicPr>
        <p:blipFill>
          <a:blip r:embed="rId2" cstate="print"/>
          <a:srcRect/>
          <a:stretch>
            <a:fillRect/>
          </a:stretch>
        </p:blipFill>
        <p:spPr bwMode="auto">
          <a:xfrm>
            <a:off x="-500098" y="1643050"/>
            <a:ext cx="2500330" cy="2500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endParaRPr lang="pl-PL" dirty="0"/>
          </a:p>
        </p:txBody>
      </p:sp>
      <p:pic>
        <p:nvPicPr>
          <p:cNvPr id="17410" name="Picture 2" descr="http://bartlomiejgorzelak.files.wordpress.com/2012/02/sc582onc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us.123rf.com/400wm/400/400/kgtoh/kgtoh0609/kgtoh060900034/539042-energia-sloneczna-slonce-z-gniazdka-elektrycznego-vector-illustration.jpg"/>
          <p:cNvPicPr>
            <a:picLocks noChangeAspect="1" noChangeArrowheads="1"/>
          </p:cNvPicPr>
          <p:nvPr/>
        </p:nvPicPr>
        <p:blipFill>
          <a:blip r:embed="rId2" cstate="print"/>
          <a:srcRect/>
          <a:stretch>
            <a:fillRect/>
          </a:stretch>
        </p:blipFill>
        <p:spPr bwMode="auto">
          <a:xfrm>
            <a:off x="6572264" y="4500570"/>
            <a:ext cx="2395014" cy="214314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Symbol zastępczy zawartości 1"/>
          <p:cNvSpPr>
            <a:spLocks noGrp="1"/>
          </p:cNvSpPr>
          <p:nvPr>
            <p:ph idx="1"/>
          </p:nvPr>
        </p:nvSpPr>
        <p:spPr>
          <a:xfrm>
            <a:off x="214282" y="1428736"/>
            <a:ext cx="8686800" cy="487663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77500" lnSpcReduction="20000"/>
          </a:bodyPr>
          <a:lstStyle/>
          <a:p>
            <a:pPr>
              <a:buNone/>
            </a:pPr>
            <a:r>
              <a:rPr lang="pl-PL" dirty="0" smtClean="0"/>
              <a:t>	</a:t>
            </a:r>
            <a:r>
              <a:rPr lang="pl-PL" dirty="0" smtClean="0">
                <a:latin typeface="Constantia" pitchFamily="18" charset="0"/>
              </a:rPr>
              <a:t>Według Urzędu Regulacji Energetyki, całkowita moc ogniw fotowoltaicznych w Polsce na koniec roku 2011 wynosiła około 2 MW.</a:t>
            </a:r>
          </a:p>
          <a:p>
            <a:endParaRPr lang="pl-PL" dirty="0" smtClean="0">
              <a:latin typeface="Constantia" pitchFamily="18" charset="0"/>
            </a:endParaRPr>
          </a:p>
          <a:p>
            <a:pPr>
              <a:buNone/>
            </a:pPr>
            <a:r>
              <a:rPr lang="pl-PL" dirty="0" smtClean="0">
                <a:latin typeface="Constantia" pitchFamily="18" charset="0"/>
              </a:rPr>
              <a:t>	Lista systemów fotowoltaicznych w Polsce o mocy powyżej 20 kW:</a:t>
            </a:r>
          </a:p>
          <a:p>
            <a:pPr>
              <a:buNone/>
            </a:pPr>
            <a:r>
              <a:rPr lang="pl-PL" dirty="0" smtClean="0">
                <a:latin typeface="Constantia" pitchFamily="18" charset="0"/>
              </a:rPr>
              <a:t>	</a:t>
            </a:r>
          </a:p>
          <a:p>
            <a:pPr>
              <a:buNone/>
            </a:pPr>
            <a:r>
              <a:rPr lang="pl-PL" dirty="0" smtClean="0">
                <a:latin typeface="Constantia" pitchFamily="18" charset="0"/>
              </a:rPr>
              <a:t>	Farma fotowoltaiczna w Wierzchosławicach – 1,0 MW;</a:t>
            </a:r>
          </a:p>
          <a:p>
            <a:pPr>
              <a:buNone/>
            </a:pPr>
            <a:r>
              <a:rPr lang="pl-PL" dirty="0" smtClean="0">
                <a:latin typeface="Constantia" pitchFamily="18" charset="0"/>
              </a:rPr>
              <a:t>	311 kW, Ruda Śląska, Górnośląskie Przedsiębiorstwo Wodociągów;</a:t>
            </a:r>
          </a:p>
          <a:p>
            <a:pPr>
              <a:buNone/>
            </a:pPr>
            <a:r>
              <a:rPr lang="pl-PL" dirty="0" smtClean="0">
                <a:latin typeface="Constantia" pitchFamily="18" charset="0"/>
              </a:rPr>
              <a:t>	100 kW, Polkowice, NG2;</a:t>
            </a:r>
          </a:p>
          <a:p>
            <a:pPr>
              <a:buNone/>
            </a:pPr>
            <a:r>
              <a:rPr lang="pl-PL" dirty="0" smtClean="0">
                <a:latin typeface="Constantia" pitchFamily="18" charset="0"/>
              </a:rPr>
              <a:t>	82 kW, Łódź, Wojewódzki Specjalistyczny Szpital im. dr Wł. Biegańskiego;</a:t>
            </a:r>
          </a:p>
          <a:p>
            <a:pPr>
              <a:buNone/>
            </a:pPr>
            <a:r>
              <a:rPr lang="pl-PL" dirty="0" smtClean="0">
                <a:latin typeface="Constantia" pitchFamily="18" charset="0"/>
              </a:rPr>
              <a:t>	80,5 kW, Bydgoszcz, Frosta;</a:t>
            </a:r>
          </a:p>
          <a:p>
            <a:pPr>
              <a:buNone/>
            </a:pPr>
            <a:r>
              <a:rPr lang="pl-PL" dirty="0" smtClean="0">
                <a:latin typeface="Constantia" pitchFamily="18" charset="0"/>
              </a:rPr>
              <a:t>	54 kW, Warszawa, Centrum Fotowoltaiki w budynku Wydziału Inżynierii Środowiska Politechniki Warszawskiej;</a:t>
            </a:r>
          </a:p>
          <a:p>
            <a:pPr>
              <a:buNone/>
            </a:pPr>
            <a:r>
              <a:rPr lang="pl-PL" dirty="0" smtClean="0">
                <a:latin typeface="Constantia" pitchFamily="18" charset="0"/>
              </a:rPr>
              <a:t>	21,42 kW, Rybnik;</a:t>
            </a:r>
          </a:p>
          <a:p>
            <a:pPr>
              <a:buNone/>
            </a:pPr>
            <a:r>
              <a:rPr lang="pl-PL" dirty="0" smtClean="0">
                <a:latin typeface="Constantia" pitchFamily="18" charset="0"/>
              </a:rPr>
              <a:t>	20 kW, Rzeszów, Wyższa Szkoła Prawa i Administracji;</a:t>
            </a:r>
          </a:p>
          <a:p>
            <a:pPr>
              <a:buNone/>
            </a:pPr>
            <a:r>
              <a:rPr lang="pl-PL" dirty="0" smtClean="0">
                <a:latin typeface="Constantia" pitchFamily="18" charset="0"/>
              </a:rPr>
              <a:t>	20 kW, Warszawa, Ambasada Japonii.</a:t>
            </a:r>
          </a:p>
          <a:p>
            <a:pPr>
              <a:buNone/>
            </a:pPr>
            <a:endParaRPr lang="pl-PL" dirty="0"/>
          </a:p>
        </p:txBody>
      </p:sp>
      <p:sp>
        <p:nvSpPr>
          <p:cNvPr id="3" name="Tytuł 2"/>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scene3d>
              <a:camera prst="orthographicFront"/>
              <a:lightRig rig="soft" dir="t"/>
            </a:scene3d>
            <a:sp3d prstMaterial="softEdge">
              <a:bevelT w="25400" h="25400"/>
            </a:sp3d>
          </a:bodyPr>
          <a:lstStyle/>
          <a:p>
            <a:pPr algn="ctr"/>
            <a:r>
              <a:rPr lang="pl-PL" dirty="0" smtClean="0">
                <a:latin typeface="Constantia" pitchFamily="18" charset="0"/>
              </a:rPr>
              <a:t>Energetyka słoneczna w Polsce</a:t>
            </a:r>
            <a:endParaRPr lang="pl-PL" dirty="0">
              <a:latin typeface="Constantia" pitchFamily="18" charset="0"/>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28728" y="1481328"/>
            <a:ext cx="7715272" cy="537667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10000"/>
          </a:bodyPr>
          <a:lstStyle/>
          <a:p>
            <a:pPr algn="ctr">
              <a:buNone/>
            </a:pPr>
            <a:r>
              <a:rPr lang="pl-PL" dirty="0" smtClean="0">
                <a:latin typeface="Constantia" pitchFamily="18" charset="0"/>
              </a:rPr>
              <a:t>	Energia promieniowania elektromagnetycznego powoduje wybijanie elektronów z półprzewodników, znajdujących się w fotoogniwie (w ogniwach fotowoltaicznych znajdują się dwa półprzewodniki   w postaci płytek krzemowych). Gdy w jednym półprzewodniku brak jest elektronów (efekt wybicia pod wpływem promieniowania), kumulują się one  w obrębie drugiego półprzewodnika. Na styku dwóch półprzewodników powstaje tzw. zapora, ujemna przy pierwszym półprzewodniku a dodatnia przy drugim. W wyniku naświetlenia ogniwa światłem słonecznym, padające na ogniwo fotony powodują przesuwanie cząstek w półprzewodnikach. W efekcie tego powstaje napięcie elektryczne, czyli prąd.</a:t>
            </a:r>
            <a:endParaRPr lang="pl-PL" dirty="0">
              <a:latin typeface="Constantia" pitchFamily="18" charset="0"/>
            </a:endParaRPr>
          </a:p>
        </p:txBody>
      </p:sp>
      <p:sp>
        <p:nvSpPr>
          <p:cNvPr id="2" name="Tytuł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cene3d>
              <a:camera prst="orthographicFront"/>
              <a:lightRig rig="soft" dir="t"/>
            </a:scene3d>
            <a:sp3d prstMaterial="softEdge">
              <a:bevelT w="25400" h="25400"/>
            </a:sp3d>
          </a:bodyPr>
          <a:lstStyle/>
          <a:p>
            <a:pPr algn="ctr"/>
            <a:r>
              <a:rPr lang="pl-PL" dirty="0" smtClean="0">
                <a:latin typeface="Constantia" pitchFamily="18" charset="0"/>
              </a:rPr>
              <a:t>Jak to działa?</a:t>
            </a:r>
            <a:endParaRPr lang="pl-PL" dirty="0">
              <a:latin typeface="Constantia" pitchFamily="18" charset="0"/>
            </a:endParaRPr>
          </a:p>
        </p:txBody>
      </p:sp>
      <p:pic>
        <p:nvPicPr>
          <p:cNvPr id="15361" name="Picture 1" descr="C:\Users\Przemek\AppData\Local\Microsoft\Windows\Temporary Internet Files\Content.IE5\WC5O165J\MC900250195[1].wmf"/>
          <p:cNvPicPr>
            <a:picLocks noChangeAspect="1" noChangeArrowheads="1"/>
          </p:cNvPicPr>
          <p:nvPr/>
        </p:nvPicPr>
        <p:blipFill>
          <a:blip r:embed="rId2" cstate="print"/>
          <a:srcRect/>
          <a:stretch>
            <a:fillRect/>
          </a:stretch>
        </p:blipFill>
        <p:spPr bwMode="auto">
          <a:xfrm>
            <a:off x="39504" y="0"/>
            <a:ext cx="2816494" cy="25717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Niestandardowy 1">
      <a:dk1>
        <a:sysClr val="windowText" lastClr="000000"/>
      </a:dk1>
      <a:lt1>
        <a:sysClr val="window" lastClr="FFFFFF"/>
      </a:lt1>
      <a:dk2>
        <a:srgbClr val="323232"/>
      </a:dk2>
      <a:lt2>
        <a:srgbClr val="E3DED1"/>
      </a:lt2>
      <a:accent1>
        <a:srgbClr val="FFFF00"/>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488</TotalTime>
  <Words>75</Words>
  <Application>Microsoft Office PowerPoint</Application>
  <PresentationFormat>Pokaz na ekranie (4:3)</PresentationFormat>
  <Paragraphs>57</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Hol</vt:lpstr>
      <vt:lpstr>Energia słoneczna</vt:lpstr>
      <vt:lpstr>Co to jest energia słoneczna</vt:lpstr>
      <vt:lpstr>Slajd 3</vt:lpstr>
      <vt:lpstr>Energia odnawialna w UE – Udział energii ze źródeł odnawialnych w całkowitym zużyciu energii w 2010r.</vt:lpstr>
      <vt:lpstr>Wykorzystanie energii słonecznej</vt:lpstr>
      <vt:lpstr>Trochę teorii i zagadnień</vt:lpstr>
      <vt:lpstr>Slajd 7</vt:lpstr>
      <vt:lpstr>Energetyka słoneczna w Polsce</vt:lpstr>
      <vt:lpstr>Jak to działa?</vt:lpstr>
      <vt:lpstr>Slajd 10</vt:lpstr>
      <vt:lpstr>Slajd 11</vt:lpstr>
      <vt:lpstr>Tabela przedstawia sumaryczną moc ogniw fotowoltaicznych w poszczególnych krajach w MW</vt:lpstr>
      <vt:lpstr>Ciekawostki</vt:lpstr>
      <vt:lpstr>Slajd 14</vt:lpstr>
      <vt:lpstr>Koniec</vt:lpstr>
      <vt:lpstr>Źródła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Przemek</dc:creator>
  <cp:lastModifiedBy>Agusia</cp:lastModifiedBy>
  <cp:revision>45</cp:revision>
  <dcterms:created xsi:type="dcterms:W3CDTF">2013-02-21T17:36:44Z</dcterms:created>
  <dcterms:modified xsi:type="dcterms:W3CDTF">2013-03-17T09:53:24Z</dcterms:modified>
</cp:coreProperties>
</file>