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6" r:id="rId10"/>
    <p:sldId id="267" r:id="rId11"/>
    <p:sldId id="264" r:id="rId12"/>
    <p:sldId id="269" r:id="rId13"/>
    <p:sldId id="268" r:id="rId14"/>
    <p:sldId id="265" r:id="rId15"/>
    <p:sldId id="271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98D99-DC82-4F58-B1F8-E29549E727A8}" type="datetimeFigureOut">
              <a:rPr lang="pl-PL" smtClean="0"/>
              <a:t>2013-10-02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B9DA-0F3B-477C-9AC3-0435D05BBE3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elonaenergia.eco.pl/index.php?option=com_content&amp;view=article&amp;id=289:energia-geotermalna-w-polsce-&amp;catid=47:ziemia&amp;Itemid=207" TargetMode="External"/><Relationship Id="rId7" Type="http://schemas.openxmlformats.org/officeDocument/2006/relationships/hyperlink" Target="http://www.mae.com.pl/odnawialne-zrodla-energii-energia-geotermalna.html" TargetMode="External"/><Relationship Id="rId2" Type="http://schemas.openxmlformats.org/officeDocument/2006/relationships/hyperlink" Target="http://www.mg.gov.pl/files/upload/16817/5.PSG_obecny%20stan%20oraz%20perspektywy%20rozowoju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ga.org.pl/geotermia-zasoby-polskie.html" TargetMode="External"/><Relationship Id="rId5" Type="http://schemas.openxmlformats.org/officeDocument/2006/relationships/hyperlink" Target="http://pl.wikipedia.org/wiki/Energia_geotermalna" TargetMode="External"/><Relationship Id="rId4" Type="http://schemas.openxmlformats.org/officeDocument/2006/relationships/hyperlink" Target="http://www.energia-geotermalna.org.pl/geotermia/geotermia-na-swiecie/geotermia-w-polsce/86-geotermiawpolsc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mniejszaemisja.pl/uploads/a1e1_240_b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14480" y="3357562"/>
            <a:ext cx="5929322" cy="2214553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Polsce</a:t>
            </a:r>
          </a:p>
        </p:txBody>
      </p:sp>
      <p:sp>
        <p:nvSpPr>
          <p:cNvPr id="8" name="Prostokąt 7"/>
          <p:cNvSpPr/>
          <p:nvPr/>
        </p:nvSpPr>
        <p:spPr>
          <a:xfrm>
            <a:off x="1428728" y="785794"/>
            <a:ext cx="59965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Wykorzystanie 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0034" y="2214554"/>
            <a:ext cx="83551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energii geotermalnej 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14348" y="428604"/>
            <a:ext cx="2413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 smtClean="0"/>
              <a:t>•    Lasek (2,6 MJ/s)</a:t>
            </a:r>
            <a:endParaRPr lang="pl-PL" sz="2200" dirty="0"/>
          </a:p>
        </p:txBody>
      </p:sp>
      <p:sp>
        <p:nvSpPr>
          <p:cNvPr id="4" name="Prostokąt 3"/>
          <p:cNvSpPr/>
          <p:nvPr/>
        </p:nvSpPr>
        <p:spPr>
          <a:xfrm>
            <a:off x="1214414" y="1071546"/>
            <a:ext cx="4286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/>
              <a:t>•    </a:t>
            </a:r>
            <a:r>
              <a:rPr lang="pl-PL" sz="2200" u="sng" dirty="0" smtClean="0"/>
              <a:t>Uniejów</a:t>
            </a:r>
            <a:r>
              <a:rPr lang="pl-PL" sz="2200" dirty="0" smtClean="0"/>
              <a:t> (2,6 MJ/s) </a:t>
            </a:r>
          </a:p>
          <a:p>
            <a:r>
              <a:rPr lang="pl-PL" sz="2200" dirty="0">
                <a:sym typeface="Wingdings" pitchFamily="2" charset="2"/>
              </a:rPr>
              <a:t> </a:t>
            </a:r>
            <a:r>
              <a:rPr lang="pl-PL" sz="2200" dirty="0" smtClean="0">
                <a:sym typeface="Wingdings" pitchFamily="2" charset="2"/>
              </a:rPr>
              <a:t>       (termy) </a:t>
            </a:r>
            <a:r>
              <a:rPr lang="pl-PL" sz="2200" dirty="0" smtClean="0">
                <a:sym typeface="Wingdings" pitchFamily="2" charset="2"/>
              </a:rPr>
              <a:t></a:t>
            </a:r>
            <a:endParaRPr lang="pl-PL" sz="2200" dirty="0" smtClean="0"/>
          </a:p>
          <a:p>
            <a:r>
              <a:rPr lang="pl-PL" sz="2200" dirty="0" smtClean="0"/>
              <a:t/>
            </a:r>
            <a:br>
              <a:rPr lang="pl-PL" sz="2200" dirty="0" smtClean="0"/>
            </a:br>
            <a:endParaRPr lang="pl-PL" sz="2200" dirty="0"/>
          </a:p>
        </p:txBody>
      </p:sp>
      <p:sp>
        <p:nvSpPr>
          <p:cNvPr id="5" name="Prostokąt 4"/>
          <p:cNvSpPr/>
          <p:nvPr/>
        </p:nvSpPr>
        <p:spPr>
          <a:xfrm>
            <a:off x="5143504" y="4714884"/>
            <a:ext cx="2617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 smtClean="0"/>
              <a:t>•    </a:t>
            </a:r>
            <a:r>
              <a:rPr lang="pl-PL" sz="2200" u="sng" dirty="0" smtClean="0"/>
              <a:t>Słomniki </a:t>
            </a:r>
            <a:r>
              <a:rPr lang="pl-PL" sz="2200" dirty="0" smtClean="0"/>
              <a:t>(1 MJ/s).</a:t>
            </a:r>
          </a:p>
          <a:p>
            <a:pPr algn="ctr"/>
            <a:r>
              <a:rPr lang="pl-PL" sz="2200" dirty="0" smtClean="0">
                <a:sym typeface="Wingdings" pitchFamily="2" charset="2"/>
              </a:rPr>
              <a:t></a:t>
            </a:r>
            <a:endParaRPr lang="pl-PL" sz="2200" dirty="0"/>
          </a:p>
        </p:txBody>
      </p:sp>
      <p:sp>
        <p:nvSpPr>
          <p:cNvPr id="6" name="Prostokąt 5"/>
          <p:cNvSpPr/>
          <p:nvPr/>
        </p:nvSpPr>
        <p:spPr>
          <a:xfrm>
            <a:off x="785786" y="2071678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/>
              <a:t>•</a:t>
            </a:r>
            <a:r>
              <a:rPr lang="pl-PL" sz="2200" dirty="0"/>
              <a:t>    Klikuszowa (1 MJ/h</a:t>
            </a:r>
            <a:r>
              <a:rPr lang="pl-PL" sz="2200" dirty="0" smtClean="0"/>
              <a:t>)</a:t>
            </a:r>
          </a:p>
          <a:p>
            <a:endParaRPr lang="pl-PL" sz="2200" dirty="0"/>
          </a:p>
          <a:p>
            <a:r>
              <a:rPr lang="pl-PL" sz="2200" dirty="0"/>
              <a:t> </a:t>
            </a:r>
          </a:p>
        </p:txBody>
      </p:sp>
      <p:pic>
        <p:nvPicPr>
          <p:cNvPr id="24578" name="Picture 2" descr="http://www.proekologia.pl/e107_images/images/energiageotermalnawpols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3924886" cy="2668924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1285852" y="5857892"/>
            <a:ext cx="71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W fazie realizacji jest projekt geotermalny w Toruniu.</a:t>
            </a:r>
          </a:p>
        </p:txBody>
      </p:sp>
      <p:pic>
        <p:nvPicPr>
          <p:cNvPr id="24582" name="Picture 6" descr="http://infobasen.pl/photos/pools/1329/bigThumbs/182fad463fb6734d07d2b11683f88db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374549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14282" y="285728"/>
            <a:ext cx="8497888" cy="25003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Oprócz zakładów zaopatrujących ludność w ciepło, istnieją również 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erwus" pitchFamily="2" charset="-18"/>
                <a:ea typeface="+mn-ea"/>
                <a:cs typeface="+mn-cs"/>
              </a:rPr>
              <a:t>uzdrowiska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wykorzystujące energię z ciepłych źródeł: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Cieplice,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Duszniki Zdrój (rys.1),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Lądek Zdrój,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Ustroń,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Konstancie,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Ciechocinek (rys.2).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dirty="0">
              <a:latin typeface="Sylfae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dirty="0">
              <a:latin typeface="Sylfae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noProof="0" dirty="0" smtClean="0">
              <a:latin typeface="Sylfae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dirty="0">
              <a:latin typeface="Sylfae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dirty="0">
              <a:latin typeface="Sylfae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dirty="0">
                <a:latin typeface="Sylfaen" pitchFamily="18" charset="0"/>
              </a:rPr>
              <a:t>Energia geotermalna jest coraz częściej wykorzystywana w Polsce i na świecie ze względu na swoje niewątpliwe zalety. Jest </a:t>
            </a:r>
            <a:r>
              <a:rPr lang="pl-PL" b="1" dirty="0">
                <a:latin typeface="Sylfaen" pitchFamily="18" charset="0"/>
              </a:rPr>
              <a:t>czysta ekologicznie</a:t>
            </a:r>
            <a:r>
              <a:rPr lang="pl-PL" dirty="0">
                <a:latin typeface="Sylfaen" pitchFamily="18" charset="0"/>
              </a:rPr>
              <a:t>, a </a:t>
            </a:r>
            <a:r>
              <a:rPr lang="pl-PL" b="1" dirty="0">
                <a:latin typeface="Sylfaen" pitchFamily="18" charset="0"/>
              </a:rPr>
              <a:t>koszt pozyskania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b="1" dirty="0">
                <a:latin typeface="Sylfaen" pitchFamily="18" charset="0"/>
              </a:rPr>
              <a:t>1 GJ energii wynoszący 3,5 - 10 USD jest przeważnie niższy od energii uzyskanej ze spalania gazu lub ropy</a:t>
            </a:r>
            <a:r>
              <a:rPr lang="pl-PL" dirty="0">
                <a:latin typeface="Sylfaen" pitchFamily="18" charset="0"/>
              </a:rPr>
              <a:t>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4" name="Picture 14" descr="duszniki_zdroj_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09" y="2714620"/>
            <a:ext cx="364333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5" descr="ciechocin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714620"/>
            <a:ext cx="3786214" cy="250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naukawpolsce.pap.pl/Data/Thumbs/_plugins/information/370823/MTAyNHg3Njg,geothe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14282" y="1533465"/>
            <a:ext cx="42862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Energia geotermalna staje </a:t>
            </a:r>
            <a:r>
              <a:rPr lang="pl-PL" sz="2000" dirty="0" smtClean="0"/>
              <a:t>się coraz </a:t>
            </a:r>
            <a:r>
              <a:rPr lang="pl-PL" sz="2000" dirty="0"/>
              <a:t>bardziej popularna w Polsce, zwłaszcza w Zakopanem i na Podhalu. </a:t>
            </a:r>
            <a:endParaRPr lang="pl-PL" sz="2000" dirty="0" smtClean="0"/>
          </a:p>
          <a:p>
            <a:pPr algn="ctr"/>
            <a:r>
              <a:rPr lang="pl-PL" sz="2000" dirty="0" smtClean="0"/>
              <a:t>Ogrzewanie </a:t>
            </a:r>
            <a:r>
              <a:rPr lang="pl-PL" sz="2000" dirty="0"/>
              <a:t>energią geotermalną jest tam już o 40% tańsze niż ogrzewanie gazem i 90% zakopiańskich hoteli oraz około 250 tys. tamtejszych prywatnych gospodarstw domowych korzysta obecnie z tego rodzaju energii. </a:t>
            </a:r>
            <a:endParaRPr lang="pl-PL" sz="2000" dirty="0" smtClean="0"/>
          </a:p>
          <a:p>
            <a:pPr algn="ctr"/>
            <a:endParaRPr lang="pl-PL" sz="2000" dirty="0"/>
          </a:p>
          <a:p>
            <a:pPr algn="ctr"/>
            <a:r>
              <a:rPr lang="pl-PL" sz="2000" dirty="0" smtClean="0"/>
              <a:t> </a:t>
            </a:r>
            <a:r>
              <a:rPr lang="pl-PL" sz="2000" dirty="0"/>
              <a:t>Z kolei przykładem nowopowstających inwestycji jest Toruń, gdzie udokumentowano zasoby wód termalnych o temperaturze przekraczającej 60ºC i dużej wydajności.</a:t>
            </a:r>
          </a:p>
          <a:p>
            <a:pPr algn="ctr"/>
            <a:r>
              <a:rPr lang="pl-PL" sz="2000" dirty="0"/>
              <a:t> 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57222" y="214290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Perspektywy rozwoju energii geotermicznej w Polsce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86808" cy="1143000"/>
          </a:xfrm>
        </p:spPr>
        <p:txBody>
          <a:bodyPr>
            <a:noAutofit/>
          </a:bodyPr>
          <a:lstStyle/>
          <a:p>
            <a:r>
              <a:rPr lang="pl-PL" sz="3200" b="1" dirty="0"/>
              <a:t>Koncepcji rozwoju ciepłowni geotermalnych w polskich miastach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500034" y="1714488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b="1" dirty="0" smtClean="0"/>
              <a:t>Ministerstwo </a:t>
            </a:r>
            <a:r>
              <a:rPr lang="pl-PL" sz="2000" b="1" dirty="0"/>
              <a:t>Gospodarki i Ministerstwo Środowiska </a:t>
            </a:r>
            <a:r>
              <a:rPr lang="pl-PL" sz="2000" dirty="0"/>
              <a:t>wspiera rozwój OZE, gdyż ich wykorzystanie wzmacnia stabilność gospodarki kraju: uniezależnia od dostaw energii z innych państw, a tym samym zwiększa bezpieczeństwo energetyczne.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43108" y="3214686"/>
            <a:ext cx="6572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b="1" dirty="0" smtClean="0"/>
              <a:t>Resort </a:t>
            </a:r>
            <a:r>
              <a:rPr lang="pl-PL" sz="2000" b="1" dirty="0"/>
              <a:t>środowiska </a:t>
            </a:r>
            <a:r>
              <a:rPr lang="pl-PL" sz="2000" dirty="0"/>
              <a:t>wspiera geotermię m.in. poprzez wprowadzanie zmian w aktach prawnych</a:t>
            </a:r>
            <a:r>
              <a:rPr lang="pl-PL" sz="2000" dirty="0" smtClean="0"/>
              <a:t>. 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428596" y="4357694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b="1" dirty="0" smtClean="0"/>
              <a:t>Zgodnie </a:t>
            </a:r>
            <a:r>
              <a:rPr lang="pl-PL" sz="2000" b="1" dirty="0"/>
              <a:t>z rozporządzeniem Ministra Środowiska </a:t>
            </a:r>
            <a:r>
              <a:rPr lang="pl-PL" sz="2000" dirty="0"/>
              <a:t>z dnia 15 czerwca 2009 roku w sprawie szczegółowych warunków udzielania pomocy publicznej na przedsięwzięcia związane z poszukiwaniem i rozpoznawaniem złóż wód termalnych przedsiębiorcy mogą ubiegać się o dofinansowanie na poszukiwania i rozpoznawanie złóż wód termalnych, w tym na służące rozpoznaniu odwierty.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26629" name="Picture 5" descr="C:\Users\wera\AppData\Local\Microsoft\Windows\Temporary Internet Files\Content.IE5\12M7KBUX\MC900442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2014370" cy="2014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lobenergia.pl/files/Image/KONFERENCJE/P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3968777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500034" y="1500174"/>
            <a:ext cx="4357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/>
              <a:t>Polskie </a:t>
            </a:r>
            <a:r>
              <a:rPr lang="pl-PL" sz="2000" dirty="0"/>
              <a:t>Stowarzyszenie Geotermiczne to organizacja pozarządowa skupiająca naukowców i praktyków zawodowo zajmujących się wykorzystaniem energii geotermalnej, często od lat 80-tych, czyli od początku koncepcji rozwoju geotermii w Polsce.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Polskie Stowarzyszenie Geotermiczne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0034" y="4143380"/>
            <a:ext cx="8215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Do głównych zadań PSG należy przekazywanie społeczeństwu rzetelnej wiedzy na temat geotermii i możliwościach jej wykorzystania w Polsce. </a:t>
            </a:r>
            <a:endParaRPr lang="pl-PL" sz="2000" dirty="0" smtClean="0"/>
          </a:p>
          <a:p>
            <a:pPr algn="ctr"/>
            <a:endParaRPr lang="pl-PL" sz="2000" dirty="0"/>
          </a:p>
          <a:p>
            <a:pPr algn="ctr"/>
            <a:r>
              <a:rPr lang="pl-PL" sz="2000" dirty="0" smtClean="0"/>
              <a:t>Aby </a:t>
            </a:r>
            <a:r>
              <a:rPr lang="pl-PL" sz="2000" dirty="0"/>
              <a:t>skutecznie promować energetykę geotermalną, Stowarzyszenie współpracuje z różnymi podmiotami zainteresowanymi rozwojem tego źródła energii: instytucjami naukowo-badawczymi, organami władz różnego szczebla, czy środkami masowego przekazu.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42910" y="242886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hlinkClick r:id="rId2"/>
              </a:rPr>
              <a:t>http://www.mg.gov.pl/files/upload/16817/5.PSG_obecny%20stan%20oraz%20perspektywy%20rozowoju.pdf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42910" y="150017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hlinkClick r:id="rId3"/>
              </a:rPr>
              <a:t>http://www.zielonaenergia.eco.pl/index.php?option=com_content&amp;view=article&amp;id=289:energia-geotermalna-w-polsce-&amp;catid=47:ziemia&amp;Itemid=207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42910" y="342900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hlinkClick r:id="rId4"/>
              </a:rPr>
              <a:t>http://www.energia-geotermalna.org.pl/geotermia/geotermia-na-swiecie/geotermia-w-polsce/86-geotermiawpolsce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42910" y="4357694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hlinkClick r:id="rId5"/>
              </a:rPr>
              <a:t>http://pl.wikipedia.org/wiki/Energia_geotermalna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714348" y="5143512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hlinkClick r:id="rId6"/>
              </a:rPr>
              <a:t>http://www.pga.org.pl/geotermia-zasoby-polskie.html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14348" y="592933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hlinkClick r:id="rId7"/>
              </a:rPr>
              <a:t>http://www.mae.com.pl/odnawialne-zrodla-energii-energia-geotermalna.html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mniejszaemisja.pl/uploads/a1e1_240_b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</a:t>
            </a:r>
            <a:endParaRPr lang="pl-PL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43042" y="2214554"/>
            <a:ext cx="54345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obejrzenie </a:t>
            </a:r>
            <a:endParaRPr lang="pl-PL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45700" y="3571876"/>
            <a:ext cx="69418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aszej prezentacji</a:t>
            </a:r>
            <a:endParaRPr lang="pl-PL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86248" y="5500702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Weronika Biecka kl. 3p</a:t>
            </a:r>
          </a:p>
          <a:p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Michał Domański kl. 2w</a:t>
            </a:r>
            <a:endParaRPr 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8596" y="4357694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dirty="0" smtClean="0"/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Naturalny </a:t>
            </a:r>
            <a:r>
              <a:rPr lang="pl-PL" sz="2000" dirty="0"/>
              <a:t>wypływ zdarza się bardzo rzadko (Sudety – Cieplice</a:t>
            </a:r>
            <a:r>
              <a:rPr lang="pl-PL" sz="2000" dirty="0" smtClean="0"/>
              <a:t>, Lądek </a:t>
            </a:r>
            <a:r>
              <a:rPr lang="pl-PL" sz="2000" dirty="0"/>
              <a:t>Zdrój). Możliwości wykorzystania wód geotermalnych dotyczą 40% obszaru kraju (wydobycie jest opłacalne, gdy do głębokości 2 km temperatura osiąga 65 °C, zasolenie nie przekracza 30 g/l a także gdy wydajność źródła jest odpowiednia</a:t>
            </a:r>
            <a:r>
              <a:rPr lang="pl-PL" sz="2000" dirty="0" smtClean="0"/>
              <a:t>).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214282" y="150017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/>
              <a:t>Polska </a:t>
            </a:r>
            <a:r>
              <a:rPr lang="pl-PL" sz="2000" dirty="0"/>
              <a:t>ma bardzo dobre warunki </a:t>
            </a:r>
            <a:r>
              <a:rPr lang="pl-PL" sz="2000" dirty="0" smtClean="0"/>
              <a:t>geotermalne, z </a:t>
            </a:r>
            <a:r>
              <a:rPr lang="pl-PL" sz="2000" dirty="0"/>
              <a:t>racji występowania na naszym terenie naturalnych basenów sedymentacyjno – strukturalnych wypełnionych wysokotemperaturowymi wodami.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3286116" y="2571744"/>
            <a:ext cx="5357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/>
              <a:t>Prawie 80% powierzchni kraju jest pokryte przez 3 prowincje geotermalne: centralnoeuropejską, przedkarpacką i karpacką.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357158" y="285728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Warunki przyrodnicze </a:t>
            </a:r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wykorzystania energii geotermalnej w Polsce</a:t>
            </a:r>
          </a:p>
        </p:txBody>
      </p:sp>
      <p:pic>
        <p:nvPicPr>
          <p:cNvPr id="5126" name="Picture 6" descr="http://cieplozziemi.pl/Portals/7/artykuly/2012/01/geoter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271464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rostokąt 11"/>
          <p:cNvSpPr/>
          <p:nvPr/>
        </p:nvSpPr>
        <p:spPr>
          <a:xfrm>
            <a:off x="3143240" y="3714752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Temperatura wody dla tych obszarów wynosi od 30-130 °C (a lokalnie nawet 200 °C), a głębokość występowania w skałach osadowych od 1 do 10 km.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571612"/>
            <a:ext cx="42862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/>
              <a:t>Najbardziej </a:t>
            </a:r>
            <a:r>
              <a:rPr lang="pl-PL" sz="2000" dirty="0"/>
              <a:t>zasobny jest okręg szczecińsko-łódzki, dużą zasobność mają też </a:t>
            </a:r>
            <a:r>
              <a:rPr lang="pl-PL" sz="2000" dirty="0" err="1"/>
              <a:t>subbasen</a:t>
            </a:r>
            <a:r>
              <a:rPr lang="pl-PL" sz="2000" dirty="0"/>
              <a:t> warszawsko - grudziądzki i </a:t>
            </a:r>
            <a:r>
              <a:rPr lang="pl-PL" sz="2000" dirty="0" err="1"/>
              <a:t>przedkarpacki</a:t>
            </a:r>
            <a:r>
              <a:rPr lang="pl-PL" sz="2000" dirty="0"/>
              <a:t>. </a:t>
            </a:r>
            <a:endParaRPr lang="pl-PL" sz="2000" dirty="0" smtClean="0"/>
          </a:p>
          <a:p>
            <a:pPr algn="ctr"/>
            <a:endParaRPr lang="pl-PL" sz="2000" dirty="0"/>
          </a:p>
          <a:p>
            <a:pPr algn="ctr"/>
            <a:r>
              <a:rPr lang="pl-PL" sz="2000" dirty="0" smtClean="0"/>
              <a:t>Najkorzystniejsze </a:t>
            </a:r>
            <a:r>
              <a:rPr lang="pl-PL" sz="2000" dirty="0"/>
              <a:t>warunki do eksploatacji wód termalnych w Polsce do celów grzewczych istnieją w niecce podhalańskiej (sytuacja geologiczna, wysoka temperatura </a:t>
            </a:r>
            <a:r>
              <a:rPr lang="pl-PL" sz="2000" dirty="0" smtClean="0"/>
              <a:t>-</a:t>
            </a:r>
            <a:r>
              <a:rPr lang="pl-PL" sz="2000" dirty="0"/>
              <a:t> 90°C, niska mineralizacja - do 3g/dm</a:t>
            </a:r>
            <a:r>
              <a:rPr lang="pl-PL" sz="2000" baseline="30000" dirty="0"/>
              <a:t>3</a:t>
            </a:r>
            <a:r>
              <a:rPr lang="pl-PL" sz="2000" dirty="0"/>
              <a:t>, wysoka wydajność - do 550m</a:t>
            </a:r>
            <a:r>
              <a:rPr lang="pl-PL" sz="2000" baseline="30000" dirty="0"/>
              <a:t>3</a:t>
            </a:r>
            <a:r>
              <a:rPr lang="pl-PL" sz="2000" dirty="0"/>
              <a:t>/h, dobra odnawialność i łatwa dostępność terenu). </a:t>
            </a:r>
          </a:p>
        </p:txBody>
      </p:sp>
      <p:sp>
        <p:nvSpPr>
          <p:cNvPr id="4098" name="AutoShape 2" descr="http://docs8.chomikuj.pl/255722199_images/255722199.00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000"/>
          </a:p>
        </p:txBody>
      </p:sp>
      <p:sp>
        <p:nvSpPr>
          <p:cNvPr id="4100" name="AutoShape 4" descr="http://docs8.chomikuj.pl/255722199_images/255722199.00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0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t="1471" b="8824"/>
          <a:stretch>
            <a:fillRect/>
          </a:stretch>
        </p:blipFill>
        <p:spPr bwMode="auto">
          <a:xfrm>
            <a:off x="4143372" y="1500174"/>
            <a:ext cx="478028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14282" y="285728"/>
            <a:ext cx="8501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Możliwość wykorzystania energii geotermalnej istnieje na ponad 60% powierzchni Polski. 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71472" y="6072206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Energię geotermiczną można pozyskiwać praktycznie na terenie całego kraju.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enewableenergymexico.com/wp-content/uploads/2012/08/Geotermi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63065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28596" y="1571612"/>
            <a:ext cx="8001024" cy="4432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>Polska ze względu na duże zaludnienie i strukturę geologiczną ma znaczne możliwości rozwoju energii geotermalnej. Za szybkim rozwojem geoenergetyki przemawiają następujące argumenty: </a:t>
            </a:r>
          </a:p>
          <a:p>
            <a:pPr algn="ctr">
              <a:lnSpc>
                <a:spcPct val="80000"/>
              </a:lnSpc>
            </a:pPr>
            <a: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/>
            </a:r>
            <a:b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</a:br>
            <a: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>- znaczne zanieczyszczenie atmosfery, gleby i wód powierzchniowych w wyniku spalania węgla, </a:t>
            </a:r>
            <a:b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</a:br>
            <a: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>- możliwość wykorzystania istniejącej już sieci odwiertów eksploatacyjnych, </a:t>
            </a:r>
            <a:b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</a:br>
            <a: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>- łatwość pozyskania wód geotermalnych na obszarze ponad 250 tys. km2, na których znajduje się około 30 mln mieszkańców, </a:t>
            </a:r>
            <a:b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</a:br>
            <a: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>- korzystne warunki do wykonania odwiertów eksploatacyjnych i chłonnych, </a:t>
            </a:r>
            <a:b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</a:br>
            <a: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>- udane inwestycje na Podhalu, w Pyrzycach i w Żyrardowie potwierdzające opłacalność ekonomiczną instalacji geotermalnych, </a:t>
            </a:r>
            <a:b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</a:br>
            <a:r>
              <a:rPr lang="pl-PL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>- możliwości szerokiego wykorzystania geotermii w ciepłownictwie, suszarnictwie, balneologii i rekreacji. </a:t>
            </a:r>
            <a:endParaRPr lang="pl-PL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Zasoby energii geotermalnej w Polsce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ga.org.pl/pliki/all/geotermia_polska_4.jpg"/>
          <p:cNvPicPr>
            <a:picLocks noChangeAspect="1" noChangeArrowheads="1"/>
          </p:cNvPicPr>
          <p:nvPr/>
        </p:nvPicPr>
        <p:blipFill>
          <a:blip r:embed="rId2" cstate="print"/>
          <a:srcRect b="21386"/>
          <a:stretch>
            <a:fillRect/>
          </a:stretch>
        </p:blipFill>
        <p:spPr bwMode="auto">
          <a:xfrm>
            <a:off x="357158" y="1428736"/>
            <a:ext cx="8447651" cy="5072098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Zasoby wód i energii w poszczególnych okręgach geotermalnych Polski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Wykorzystywanie energii geotermalnej w zależności od temperatury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www.zielonaenergia.eco.pl/ziemia/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499319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energia.ara-line.pl/obrazy/GeysirEruptionNear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71472" y="2285992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0000"/>
                </a:solidFill>
              </a:rPr>
              <a:t>Zakładając, że możliwości techniczne pozwoliłyby na racjonalne </a:t>
            </a:r>
          </a:p>
          <a:p>
            <a:pPr algn="ctr"/>
            <a:r>
              <a:rPr lang="pl-PL" sz="2200" b="1" dirty="0" smtClean="0">
                <a:solidFill>
                  <a:srgbClr val="FF0000"/>
                </a:solidFill>
              </a:rPr>
              <a:t>wykorzystanie choć 1% tego olbrzymiego potencjału, energia wód geotermalnych mogłaby stanowić solidny fundament dla bezpieczeństwa energetycznego Polski.</a:t>
            </a:r>
            <a:endParaRPr lang="pl-PL" sz="2200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7158" y="500042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Potencjał geotermii w Polsce jest szacowany nawet na 110 mld t paliwa umownego, czyli aż 15 tysięcy razy więcej, niż wynosi roczne zapotrzebowanie energetyczne całego kraju. Liczba ta dotyczy zasobów osiągalnych, czyli skumulowanych na głębokościach do 3 km. </a:t>
            </a:r>
            <a:endParaRPr lang="pl-P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00100" y="4071942"/>
            <a:ext cx="7286676" cy="2271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Dotychczas w Polsce wybudowano zaledwie cztery systemy ciepłownicze w oparciu o wykorzystanie wód geotermalnych w: </a:t>
            </a:r>
          </a:p>
          <a:p>
            <a:pPr algn="ctr">
              <a:lnSpc>
                <a:spcPct val="80000"/>
              </a:lnSpc>
            </a:pPr>
            <a:r>
              <a:rPr lang="pl-P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Pyrzycach,</a:t>
            </a:r>
          </a:p>
          <a:p>
            <a:pPr algn="ctr">
              <a:lnSpc>
                <a:spcPct val="80000"/>
              </a:lnSpc>
            </a:pPr>
            <a:r>
              <a:rPr lang="pl-P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Zakopanem,</a:t>
            </a:r>
          </a:p>
          <a:p>
            <a:pPr algn="ctr">
              <a:lnSpc>
                <a:spcPct val="80000"/>
              </a:lnSpc>
            </a:pPr>
            <a:r>
              <a:rPr lang="pl-P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Mszczonowie,</a:t>
            </a:r>
          </a:p>
          <a:p>
            <a:pPr algn="ctr">
              <a:lnSpc>
                <a:spcPct val="80000"/>
              </a:lnSpc>
            </a:pPr>
            <a:r>
              <a:rPr lang="pl-P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Uniejowie,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…a kilka dalszych czeka na realizację. </a:t>
            </a:r>
            <a:endParaRPr lang="pl-P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zielonaenergia.eco.pl/ziemia/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500990" cy="539976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Rozmieszczenie ciepłowni geotermalnych na terenach Polski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Jak dotąd na terenie Polski funkcjonuje osiem geotermalnych zakładów ciepłowniczych: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642910" y="17144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•    </a:t>
            </a:r>
            <a:r>
              <a:rPr lang="pl-PL" sz="2000" u="sng" dirty="0" smtClean="0"/>
              <a:t>Bańska Niżna</a:t>
            </a:r>
          </a:p>
          <a:p>
            <a:r>
              <a:rPr lang="pl-PL" sz="2000" dirty="0" smtClean="0"/>
              <a:t>    (4,5 MJ/s, docelowo 70 MJ/s), </a:t>
            </a:r>
            <a:r>
              <a:rPr lang="pl-PL" sz="2000" dirty="0" smtClean="0">
                <a:sym typeface="Wingdings" pitchFamily="2" charset="2"/>
              </a:rPr>
              <a:t>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571472" y="264318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•    Pyrzyce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</a:t>
            </a:r>
            <a:r>
              <a:rPr lang="pl-PL" sz="2000" dirty="0" smtClean="0"/>
              <a:t> (15 MJ/s, docelowo 50 MJ/s),</a:t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4572000" y="45720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•   </a:t>
            </a:r>
            <a:r>
              <a:rPr lang="pl-PL" sz="2000" u="sng" dirty="0" smtClean="0"/>
              <a:t> Stargard Szczeciński </a:t>
            </a:r>
            <a:r>
              <a:rPr lang="pl-PL" sz="2000" dirty="0" smtClean="0"/>
              <a:t>(14 MJ/s)</a:t>
            </a:r>
          </a:p>
          <a:p>
            <a:r>
              <a:rPr lang="pl-PL" sz="2000" dirty="0" smtClean="0"/>
              <a:t>                          </a:t>
            </a:r>
            <a:r>
              <a:rPr lang="pl-PL" sz="2000" dirty="0" smtClean="0">
                <a:sym typeface="Wingdings" pitchFamily="2" charset="2"/>
              </a:rPr>
              <a:t>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4572000" y="5429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•    Mszczonów (7,3 MJ/s),</a:t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20482" name="Picture 2" descr="http://bi.gazeta.pl/im/0/5867/z5867700Q,Banska-Nizna---urzadzenia-do-geoterm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3717652" cy="2428892"/>
          </a:xfrm>
          <a:prstGeom prst="rect">
            <a:avLst/>
          </a:prstGeom>
          <a:noFill/>
        </p:spPr>
      </p:pic>
      <p:pic>
        <p:nvPicPr>
          <p:cNvPr id="20484" name="Picture 4" descr="http://24kurier.pl/Aktualnosci/Region/Stargard-Szczecinski/Reaktywacja-geotermii/Foto-Reaktywacja?maxsidesize=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3810010" cy="2286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317</TotalTime>
  <Words>657</Words>
  <Application>Microsoft Office PowerPoint</Application>
  <PresentationFormat>Pokaz na ekranie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w Polsce</vt:lpstr>
      <vt:lpstr>Slajd 2</vt:lpstr>
      <vt:lpstr>Slajd 3</vt:lpstr>
      <vt:lpstr>Zasoby energii geotermalnej w Polsce</vt:lpstr>
      <vt:lpstr>Zasoby wód i energii w poszczególnych okręgach geotermalnych Polski</vt:lpstr>
      <vt:lpstr>Wykorzystywanie energii geotermalnej w zależności od temperatury</vt:lpstr>
      <vt:lpstr>Slajd 7</vt:lpstr>
      <vt:lpstr>Rozmieszczenie ciepłowni geotermalnych na terenach Polski</vt:lpstr>
      <vt:lpstr>Jak dotąd na terenie Polski funkcjonuje osiem geotermalnych zakładów ciepłowniczych:</vt:lpstr>
      <vt:lpstr>Slajd 10</vt:lpstr>
      <vt:lpstr>Slajd 11</vt:lpstr>
      <vt:lpstr>Perspektywy rozwoju energii geotermicznej w Polsce</vt:lpstr>
      <vt:lpstr>Koncepcji rozwoju ciepłowni geotermalnych w polskich miastach</vt:lpstr>
      <vt:lpstr>Polskie Stowarzyszenie Geotermiczne</vt:lpstr>
      <vt:lpstr>Bibliografia</vt:lpstr>
      <vt:lpstr>Dziękujemy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Wykorzystanie energii geotermalnej w Polsce</dc:title>
  <dc:creator>wera</dc:creator>
  <cp:lastModifiedBy>wera</cp:lastModifiedBy>
  <cp:revision>36</cp:revision>
  <dcterms:created xsi:type="dcterms:W3CDTF">2013-10-02T13:18:58Z</dcterms:created>
  <dcterms:modified xsi:type="dcterms:W3CDTF">2013-10-02T18:36:09Z</dcterms:modified>
</cp:coreProperties>
</file>