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630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99D18E6-C9C9-48B3-911C-2CC605BCDDE8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2848E7E-B938-4A2D-A269-F60A75F1A31A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pl-PL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ABCF17-9FFF-4CE6-B3B5-25515B19FD6F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F7FE15-F529-4B47-A4D4-304B98817A0C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9D401F-A652-4235-A8BD-796892E9B1DD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403850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322B6B-4C55-4330-907F-17DF11AC863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61238" y="117475"/>
            <a:ext cx="2205037" cy="68691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7475" cy="68691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7E586-3184-43E5-BA6A-3652E882611F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D03852-1765-47E0-AD97-6EC844BF5CF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A2A6C9-B51E-4215-9958-FF1E397081A0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82FFC2-75E8-433C-9831-9FD93AF39E9B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CCB701-7D8E-4614-8447-1C7A5F834F06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4BC32F-7FDB-4E95-9752-59CF1932CAA2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583E5-A138-43BF-ADFF-50F7E39056FC}" type="slidenum"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l-PL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l-PL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4322C7D-32C7-4CBC-A057-B00FF41E44A0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pl-PL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pl-PL" sz="3200" b="0" i="0" u="none" strike="noStrike" kern="1200">
          <a:ln>
            <a:noFill/>
          </a:ln>
          <a:latin typeface="Arial" pitchFamily="18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740879" y="11700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088280" y="2224080"/>
            <a:ext cx="8477640" cy="4763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➲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7937279" y="6251399"/>
            <a:ext cx="1969560" cy="10576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pl-PL" sz="2400" b="1" i="1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pl-PL" sz="2400" b="0" i="0" u="none" strike="noStrike">
          <a:ln>
            <a:noFill/>
          </a:ln>
          <a:solidFill>
            <a:srgbClr val="E6E6E6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abendatomasz.wordpress.com/category/bioga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czysta-energia.ovh.org/biogaz.htm" TargetMode="External"/><Relationship Id="rId4" Type="http://schemas.openxmlformats.org/officeDocument/2006/relationships/hyperlink" Target="http://www.ieo.pl/pl/obszary-badan/biogaz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520000" y="2160000"/>
            <a:ext cx="5400000" cy="28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4400"/>
              <a:t>Biogaz – co to takiego?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9071640" cy="498924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pl-PL" sz="2600">
                <a:latin typeface="Thorndale" pitchFamily="18"/>
              </a:rPr>
              <a:t>Biogaz to odnawialne źródło energii – naturalny gaz, który powstaje podczas rozkładu materii organicznej w warunkach beztlenowych (anaerobowych). Głównym jego składnikiem jest metan, który determinuje wartość energetyczną. Ilość metanu w biogazie zależy w głównej mierze od rodzaju biodegradowalnej materii oraz od procesu jej rozkładu (proces beztlenowej fermentacji metanowej).</a:t>
            </a:r>
          </a:p>
          <a:p>
            <a:pPr marL="0" lvl="0" indent="0" algn="ctr">
              <a:buNone/>
            </a:pPr>
            <a:endParaRPr lang="pl-PL" sz="2600">
              <a:latin typeface="Thorndale" pitchFamily="18"/>
            </a:endParaRPr>
          </a:p>
          <a:p>
            <a:pPr marL="0" lvl="0" indent="0" algn="ctr">
              <a:buNone/>
            </a:pPr>
            <a:r>
              <a:rPr lang="pl-PL" sz="2600">
                <a:latin typeface="Thorndale" pitchFamily="18"/>
              </a:rPr>
              <a:t>Biogaz może posłużyć do wytwarzania zarówno energii elektrycznej jak i ciepła, a ogrzewanie biogazem może być tańszą i bardziej przyjazną dla środowiska naturalnego alternatywą.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4400"/>
              <a:t>Wykorzystanie biogazu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➲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/>
              <a:t>Energię chemiczną zawartą w biogazie można wykorzystać przetwarzając ją w:</a:t>
            </a:r>
          </a:p>
          <a:p>
            <a:pPr lvl="0">
              <a:buNone/>
            </a:pPr>
            <a:endParaRPr lang="pl-PL"/>
          </a:p>
          <a:p>
            <a:pPr lvl="0"/>
            <a:r>
              <a:rPr lang="pl-PL"/>
              <a:t>energię cieplną (kocioł, palnik)</a:t>
            </a:r>
          </a:p>
          <a:p>
            <a:pPr lvl="0"/>
            <a:r>
              <a:rPr lang="pl-PL"/>
              <a:t>energię elektryczną (generator napędzany silnikiem na biogaz, ogniwa paliwowe)</a:t>
            </a:r>
          </a:p>
          <a:p>
            <a:pPr lvl="0"/>
            <a:r>
              <a:rPr lang="pl-PL"/>
              <a:t>energię mechaniczną (silnik spalinowy na biogaz)</a:t>
            </a:r>
          </a:p>
          <a:p>
            <a:pPr lvl="0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900000" y="180000"/>
            <a:ext cx="8280000" cy="72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340000" y="0"/>
            <a:ext cx="5220000" cy="745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4400"/>
              <a:t>Wady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468360" y="1490760"/>
            <a:ext cx="9071640" cy="498924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>
              <a:buNone/>
            </a:pPr>
            <a:r>
              <a:rPr lang="pl-PL" sz="2600">
                <a:latin typeface="Thorndale" pitchFamily="18"/>
              </a:rPr>
              <a:t>- wysokie nakłady inwestycyjne, </a:t>
            </a:r>
            <a:br>
              <a:rPr lang="pl-PL" sz="2600">
                <a:latin typeface="Thorndale" pitchFamily="18"/>
              </a:rPr>
            </a:br>
            <a:r>
              <a:rPr lang="pl-PL" sz="2600">
                <a:latin typeface="Thorndale" pitchFamily="18"/>
              </a:rPr>
              <a:t>- konieczność ciągłego dostępu do substratów, w celu zachowania prawidłowego przebiegu procesu fermentacji</a:t>
            </a:r>
          </a:p>
          <a:p>
            <a:pPr marL="0" lvl="0" indent="0">
              <a:buNone/>
            </a:pPr>
            <a:r>
              <a:rPr lang="pl-PL" sz="2600">
                <a:latin typeface="Thorndale" pitchFamily="18"/>
              </a:rPr>
              <a:t>- konieczny jest stały nadzór i kontrola,</a:t>
            </a:r>
            <a:br>
              <a:rPr lang="pl-PL" sz="2600">
                <a:latin typeface="Thorndale" pitchFamily="18"/>
              </a:rPr>
            </a:br>
            <a:r>
              <a:rPr lang="pl-PL" sz="2600">
                <a:latin typeface="Thorndale" pitchFamily="18"/>
              </a:rPr>
              <a:t>- niepewny, w długoterminowej perspektywie, </a:t>
            </a:r>
            <a:br>
              <a:rPr lang="pl-PL" sz="2600">
                <a:latin typeface="Thorndale" pitchFamily="18"/>
              </a:rPr>
            </a:br>
            <a:r>
              <a:rPr lang="pl-PL" sz="2600">
                <a:latin typeface="Thorndale" pitchFamily="18"/>
              </a:rPr>
              <a:t>- bariery prawne oraz skomplikowane procedury </a:t>
            </a:r>
            <a:br>
              <a:rPr lang="pl-PL" sz="2600">
                <a:latin typeface="Thorndale" pitchFamily="18"/>
              </a:rPr>
            </a:br>
            <a:r>
              <a:rPr lang="pl-PL" sz="2600">
                <a:latin typeface="Thorndale" pitchFamily="18"/>
              </a:rPr>
              <a:t>- zły stan infrastruktury energetycznej często uniemożliwia przyłączenie instalacji do sieci; sieć gazowa na terenach wiejskich jest bardzo słabo rozwinięta</a:t>
            </a:r>
            <a:br>
              <a:rPr lang="pl-PL" sz="2600">
                <a:latin typeface="Thorndale" pitchFamily="18"/>
              </a:rPr>
            </a:br>
            <a:r>
              <a:rPr lang="pl-PL" sz="2600">
                <a:latin typeface="Thorndale" pitchFamily="18"/>
              </a:rPr>
              <a:t>- istnieje możliwość uciążliwości zapachowych, związanych z przyjęciem substratów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4400"/>
              <a:t>Zalety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➲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pl-PL" sz="2200"/>
              <a:t>-produkcja biogazu ze źródeł odnawialnych, w sposób przyjazny dla środowiska</a:t>
            </a:r>
            <a:br>
              <a:rPr lang="pl-PL" sz="2200"/>
            </a:br>
            <a:r>
              <a:rPr lang="pl-PL" sz="2200"/>
              <a:t>- redukcja emisji metanu</a:t>
            </a:r>
            <a:br>
              <a:rPr lang="pl-PL" sz="2200"/>
            </a:br>
            <a:r>
              <a:rPr lang="pl-PL" sz="2200"/>
              <a:t>- uporządkowanie gospodarki gnojowicą i obornikiem w gospodarstwach rolnych</a:t>
            </a:r>
            <a:br>
              <a:rPr lang="pl-PL" sz="2200"/>
            </a:br>
            <a:r>
              <a:rPr lang="pl-PL" sz="2200"/>
              <a:t>- aktywizacja lokalnego rynku rolnego</a:t>
            </a:r>
            <a:br>
              <a:rPr lang="pl-PL" sz="2200"/>
            </a:br>
            <a:r>
              <a:rPr lang="pl-PL" sz="2200"/>
              <a:t>- możliwość dodatkowego dochodu dla przedsiębiorstw rolnych</a:t>
            </a:r>
            <a:br>
              <a:rPr lang="pl-PL" sz="2200"/>
            </a:br>
            <a:r>
              <a:rPr lang="pl-PL" sz="2200"/>
              <a:t>- podniesienie opłacalności produkcji rolnej, zwiększenie areału upraw roślin energetycznych możliwość wykorzystania wielu surowców, jako substratu </a:t>
            </a:r>
            <a:br>
              <a:rPr lang="pl-PL" sz="2200"/>
            </a:br>
            <a:r>
              <a:rPr lang="pl-PL" sz="2200"/>
              <a:t>- proces produkcji biogazu opiera się wyłącznie na przemianach biochemicznych, nie wymaga użycia substancji chemicznych, stanowiących zagrożenie dla środowiska</a:t>
            </a:r>
            <a:br>
              <a:rPr lang="pl-PL" sz="2200"/>
            </a:br>
            <a:r>
              <a:rPr lang="pl-PL" sz="2200"/>
              <a:t>- inwestycja w budowę biogazowni może być korzystna z ekonomicznego punktu widzenia</a:t>
            </a:r>
            <a:br>
              <a:rPr lang="pl-PL" sz="2200"/>
            </a:br>
            <a:r>
              <a:rPr lang="pl-PL" sz="2200"/>
              <a:t>- dywersyfikacja źródeł energii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51680" y="177480"/>
            <a:ext cx="8608320" cy="126252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pl-PL" sz="4000"/>
              <a:t>Bibliografia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702360" y="2700000"/>
            <a:ext cx="8477640" cy="476315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None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➲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FF9966"/>
              </a:buClr>
              <a:buSzPct val="75000"/>
              <a:buFont typeface="StarSymbol"/>
              <a:buChar char="●"/>
              <a:defRPr lang="pl-PL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l-PL">
                <a:hlinkClick r:id="rId3"/>
              </a:rPr>
              <a:t>http://rabendatomasz.wordpress.com/category/biogaz/</a:t>
            </a:r>
          </a:p>
          <a:p>
            <a:pPr lvl="0"/>
            <a:r>
              <a:rPr lang="pl-PL">
                <a:hlinkClick r:id="rId4"/>
              </a:rPr>
              <a:t>http://www.ieo.pl/pl/obszary-badan/biogaz.html</a:t>
            </a:r>
          </a:p>
          <a:p>
            <a:pPr lvl="0"/>
            <a:r>
              <a:rPr lang="pl-PL">
                <a:solidFill>
                  <a:srgbClr val="000080"/>
                </a:solidFill>
                <a:hlinkClick r:id="rId5"/>
              </a:rPr>
              <a:t>http://www.czysta-energia.ovh.org/biogaz.htm</a:t>
            </a:r>
          </a:p>
          <a:p>
            <a:pPr lvl="0"/>
            <a:r>
              <a:rPr lang="pl-PL">
                <a:solidFill>
                  <a:srgbClr val="000080"/>
                </a:solidFill>
              </a:rPr>
              <a:t>http://tpe-biogaz.e-monsite.com/pages/ii-les-avantages-et-inconvenients-du-biogaz.html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s-strateg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160</Words>
  <Application>Microsoft Office PowerPoint</Application>
  <PresentationFormat>Pokaz na ekranie (4:3)</PresentationFormat>
  <Paragraphs>20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Domyślnie</vt:lpstr>
      <vt:lpstr>prs-strategy</vt:lpstr>
      <vt:lpstr>Slajd 1</vt:lpstr>
      <vt:lpstr>Biogaz – co to takiego?</vt:lpstr>
      <vt:lpstr>Wykorzystanie biogazu</vt:lpstr>
      <vt:lpstr>Slajd 4</vt:lpstr>
      <vt:lpstr>Slajd 5</vt:lpstr>
      <vt:lpstr>Wady</vt:lpstr>
      <vt:lpstr>Zalety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Iwona </dc:creator>
  <cp:lastModifiedBy>Your User Name</cp:lastModifiedBy>
  <cp:revision>4</cp:revision>
  <dcterms:created xsi:type="dcterms:W3CDTF">2013-01-06T19:25:02Z</dcterms:created>
  <dcterms:modified xsi:type="dcterms:W3CDTF">2014-01-02T09:50:33Z</dcterms:modified>
</cp:coreProperties>
</file>