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65" r:id="rId4"/>
    <p:sldId id="268" r:id="rId5"/>
    <p:sldId id="270" r:id="rId6"/>
    <p:sldId id="269" r:id="rId7"/>
    <p:sldId id="259" r:id="rId8"/>
    <p:sldId id="261" r:id="rId9"/>
    <p:sldId id="262" r:id="rId10"/>
    <p:sldId id="263" r:id="rId11"/>
    <p:sldId id="264" r:id="rId12"/>
    <p:sldId id="273" r:id="rId13"/>
    <p:sldId id="258" r:id="rId14"/>
    <p:sldId id="257" r:id="rId15"/>
    <p:sldId id="271" r:id="rId16"/>
    <p:sldId id="275"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0066"/>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9148478B-1E84-4E61-A638-A6D0D44913BA}" type="datetimeFigureOut">
              <a:rPr lang="pl-PL" smtClean="0"/>
              <a:pPr/>
              <a:t>2013-05-21</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98090A5-6828-4B45-93CC-E66C2E35F229}" type="slidenum">
              <a:rPr lang="pl-PL" smtClean="0"/>
              <a:pPr/>
              <a:t>‹#›</a:t>
            </a:fld>
            <a:endParaRPr lang="pl-PL" dirty="0"/>
          </a:p>
        </p:txBody>
      </p:sp>
    </p:spTree>
  </p:cSld>
  <p:clrMapOvr>
    <a:masterClrMapping/>
  </p:clrMapOvr>
  <p:transition spd="slow">
    <p:dissolve/>
    <p:sndAc>
      <p:stSnd>
        <p:snd r:embed="rId1" name="wind.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148478B-1E84-4E61-A638-A6D0D44913BA}" type="datetimeFigureOut">
              <a:rPr lang="pl-PL" smtClean="0"/>
              <a:pPr/>
              <a:t>2013-05-21</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98090A5-6828-4B45-93CC-E66C2E35F229}" type="slidenum">
              <a:rPr lang="pl-PL" smtClean="0"/>
              <a:pPr/>
              <a:t>‹#›</a:t>
            </a:fld>
            <a:endParaRPr lang="pl-PL" dirty="0"/>
          </a:p>
        </p:txBody>
      </p:sp>
    </p:spTree>
  </p:cSld>
  <p:clrMapOvr>
    <a:masterClrMapping/>
  </p:clrMapOvr>
  <p:transition spd="slow">
    <p:dissolve/>
    <p:sndAc>
      <p:stSnd>
        <p:snd r:embed="rId1" name="wind.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148478B-1E84-4E61-A638-A6D0D44913BA}" type="datetimeFigureOut">
              <a:rPr lang="pl-PL" smtClean="0"/>
              <a:pPr/>
              <a:t>2013-05-21</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98090A5-6828-4B45-93CC-E66C2E35F229}" type="slidenum">
              <a:rPr lang="pl-PL" smtClean="0"/>
              <a:pPr/>
              <a:t>‹#›</a:t>
            </a:fld>
            <a:endParaRPr lang="pl-PL" dirty="0"/>
          </a:p>
        </p:txBody>
      </p:sp>
    </p:spTree>
  </p:cSld>
  <p:clrMapOvr>
    <a:masterClrMapping/>
  </p:clrMapOvr>
  <p:transition spd="slow">
    <p:dissolve/>
    <p:sndAc>
      <p:stSnd>
        <p:snd r:embed="rId1" name="wind.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148478B-1E84-4E61-A638-A6D0D44913BA}" type="datetimeFigureOut">
              <a:rPr lang="pl-PL" smtClean="0"/>
              <a:pPr/>
              <a:t>2013-05-21</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98090A5-6828-4B45-93CC-E66C2E35F229}" type="slidenum">
              <a:rPr lang="pl-PL" smtClean="0"/>
              <a:pPr/>
              <a:t>‹#›</a:t>
            </a:fld>
            <a:endParaRPr lang="pl-PL" dirty="0"/>
          </a:p>
        </p:txBody>
      </p:sp>
    </p:spTree>
  </p:cSld>
  <p:clrMapOvr>
    <a:masterClrMapping/>
  </p:clrMapOvr>
  <p:transition spd="slow">
    <p:dissolve/>
    <p:sndAc>
      <p:stSnd>
        <p:snd r:embed="rId1" name="wind.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9148478B-1E84-4E61-A638-A6D0D44913BA}" type="datetimeFigureOut">
              <a:rPr lang="pl-PL" smtClean="0"/>
              <a:pPr/>
              <a:t>2013-05-21</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98090A5-6828-4B45-93CC-E66C2E35F229}" type="slidenum">
              <a:rPr lang="pl-PL" smtClean="0"/>
              <a:pPr/>
              <a:t>‹#›</a:t>
            </a:fld>
            <a:endParaRPr lang="pl-PL" dirty="0"/>
          </a:p>
        </p:txBody>
      </p:sp>
    </p:spTree>
  </p:cSld>
  <p:clrMapOvr>
    <a:masterClrMapping/>
  </p:clrMapOvr>
  <p:transition spd="slow">
    <p:dissolve/>
    <p:sndAc>
      <p:stSnd>
        <p:snd r:embed="rId1" name="wind.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148478B-1E84-4E61-A638-A6D0D44913BA}" type="datetimeFigureOut">
              <a:rPr lang="pl-PL" smtClean="0"/>
              <a:pPr/>
              <a:t>2013-05-21</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C98090A5-6828-4B45-93CC-E66C2E35F229}" type="slidenum">
              <a:rPr lang="pl-PL" smtClean="0"/>
              <a:pPr/>
              <a:t>‹#›</a:t>
            </a:fld>
            <a:endParaRPr lang="pl-PL" dirty="0"/>
          </a:p>
        </p:txBody>
      </p:sp>
    </p:spTree>
  </p:cSld>
  <p:clrMapOvr>
    <a:masterClrMapping/>
  </p:clrMapOvr>
  <p:transition spd="slow">
    <p:dissolve/>
    <p:sndAc>
      <p:stSnd>
        <p:snd r:embed="rId1" name="wind.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9148478B-1E84-4E61-A638-A6D0D44913BA}" type="datetimeFigureOut">
              <a:rPr lang="pl-PL" smtClean="0"/>
              <a:pPr/>
              <a:t>2013-05-21</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C98090A5-6828-4B45-93CC-E66C2E35F229}" type="slidenum">
              <a:rPr lang="pl-PL" smtClean="0"/>
              <a:pPr/>
              <a:t>‹#›</a:t>
            </a:fld>
            <a:endParaRPr lang="pl-PL" dirty="0"/>
          </a:p>
        </p:txBody>
      </p:sp>
    </p:spTree>
  </p:cSld>
  <p:clrMapOvr>
    <a:masterClrMapping/>
  </p:clrMapOvr>
  <p:transition spd="slow">
    <p:dissolve/>
    <p:sndAc>
      <p:stSnd>
        <p:snd r:embed="rId1" name="wind.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9148478B-1E84-4E61-A638-A6D0D44913BA}" type="datetimeFigureOut">
              <a:rPr lang="pl-PL" smtClean="0"/>
              <a:pPr/>
              <a:t>2013-05-21</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C98090A5-6828-4B45-93CC-E66C2E35F229}" type="slidenum">
              <a:rPr lang="pl-PL" smtClean="0"/>
              <a:pPr/>
              <a:t>‹#›</a:t>
            </a:fld>
            <a:endParaRPr lang="pl-PL" dirty="0"/>
          </a:p>
        </p:txBody>
      </p:sp>
    </p:spTree>
  </p:cSld>
  <p:clrMapOvr>
    <a:masterClrMapping/>
  </p:clrMapOvr>
  <p:transition spd="slow">
    <p:dissolve/>
    <p:sndAc>
      <p:stSnd>
        <p:snd r:embed="rId1" name="wind.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148478B-1E84-4E61-A638-A6D0D44913BA}" type="datetimeFigureOut">
              <a:rPr lang="pl-PL" smtClean="0"/>
              <a:pPr/>
              <a:t>2013-05-21</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C98090A5-6828-4B45-93CC-E66C2E35F229}" type="slidenum">
              <a:rPr lang="pl-PL" smtClean="0"/>
              <a:pPr/>
              <a:t>‹#›</a:t>
            </a:fld>
            <a:endParaRPr lang="pl-PL" dirty="0"/>
          </a:p>
        </p:txBody>
      </p:sp>
    </p:spTree>
  </p:cSld>
  <p:clrMapOvr>
    <a:masterClrMapping/>
  </p:clrMapOvr>
  <p:transition spd="slow">
    <p:dissolve/>
    <p:sndAc>
      <p:stSnd>
        <p:snd r:embed="rId1" name="wind.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148478B-1E84-4E61-A638-A6D0D44913BA}" type="datetimeFigureOut">
              <a:rPr lang="pl-PL" smtClean="0"/>
              <a:pPr/>
              <a:t>2013-05-21</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C98090A5-6828-4B45-93CC-E66C2E35F229}" type="slidenum">
              <a:rPr lang="pl-PL" smtClean="0"/>
              <a:pPr/>
              <a:t>‹#›</a:t>
            </a:fld>
            <a:endParaRPr lang="pl-PL" dirty="0"/>
          </a:p>
        </p:txBody>
      </p:sp>
    </p:spTree>
  </p:cSld>
  <p:clrMapOvr>
    <a:masterClrMapping/>
  </p:clrMapOvr>
  <p:transition spd="slow">
    <p:dissolve/>
    <p:sndAc>
      <p:stSnd>
        <p:snd r:embed="rId1" name="wind.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148478B-1E84-4E61-A638-A6D0D44913BA}" type="datetimeFigureOut">
              <a:rPr lang="pl-PL" smtClean="0"/>
              <a:pPr/>
              <a:t>2013-05-21</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C98090A5-6828-4B45-93CC-E66C2E35F229}" type="slidenum">
              <a:rPr lang="pl-PL" smtClean="0"/>
              <a:pPr/>
              <a:t>‹#›</a:t>
            </a:fld>
            <a:endParaRPr lang="pl-PL" dirty="0"/>
          </a:p>
        </p:txBody>
      </p:sp>
    </p:spTree>
  </p:cSld>
  <p:clrMapOvr>
    <a:masterClrMapping/>
  </p:clrMapOvr>
  <p:transition spd="slow">
    <p:dissolve/>
    <p:sndAc>
      <p:stSnd>
        <p:snd r:embed="rId1" name="wind.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8478B-1E84-4E61-A638-A6D0D44913BA}" type="datetimeFigureOut">
              <a:rPr lang="pl-PL" smtClean="0"/>
              <a:pPr/>
              <a:t>2013-05-21</a:t>
            </a:fld>
            <a:endParaRPr lang="pl-PL" dirty="0"/>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090A5-6828-4B45-93CC-E66C2E35F229}"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sndAc>
      <p:stSnd>
        <p:snd r:embed="rId13" name="wind.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pl/url?sa=i&amp;source=images&amp;cd=&amp;cad=rja&amp;docid=MAlN0Le6vnR1FM&amp;tbnid=0hoEFKIKLA9ZCM:&amp;ved=&amp;url=http%3A%2F%2Fwww.tapeta-wiatraki-1.na-pulpit.com%2F&amp;ei=ar-bUcmTDceqtAbBy4DwBg&amp;psig=AFQjCNEivR7kMMTemoRXyaYUXKHcLZqlWA&amp;ust=1369247978262973"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google.pl/url?sa=i&amp;rct=j&amp;q=&amp;esrc=s&amp;source=images&amp;cd=&amp;cad=rja&amp;docid=b9cbYFHtBp8ixM&amp;tbnid=1lGYrWeJlmm-HM:&amp;ved=&amp;url=http%3A%2F%2Fwww.ventoso.pl%2Felektrownie_wiatrowe%2Felektrownie_wiatrowe_d.html&amp;ei=tcCbUY6xGsvZsgaBsoC4Cw&amp;bvm=bv.46865395,d.Yms&amp;psig=AFQjCNEmrk8GFT22polygZ1v-Fi_GQ2OYw&amp;ust=1369248277307553" TargetMode="Externa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google.pl/url?sa=i&amp;rct=j&amp;q=&amp;esrc=s&amp;source=images&amp;cd=&amp;cad=rja&amp;docid=hrBpPFL45OxYmM&amp;tbnid=f2snJremDOziBM:&amp;ved=&amp;url=http%3A%2F%2Fwww.tapeta-wiatrak-niebo.na-pulpit.com%2F&amp;ei=L8GbUa3HD4TJsga49oD4Bw&amp;bvm=bv.46865395,d.Yms&amp;psig=AFQjCNEeRKcxZgVAybYQ7KKQnl1x4t6wXQ&amp;ust=1369247262622888"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tapeciarnia.pl/166661_wiatrak_czerwone_tulipany.html" TargetMode="External"/><Relationship Id="rId3" Type="http://schemas.openxmlformats.org/officeDocument/2006/relationships/hyperlink" Target="http://www.eioba.pl/a/2vnd/turbina-wiatrowa-jak-to-dziala" TargetMode="External"/><Relationship Id="rId7" Type="http://schemas.openxmlformats.org/officeDocument/2006/relationships/hyperlink" Target="http://pl.wikipedia.org/wiki/Energia_wiatru"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www.dzienwiatru.eu/ciekawe-artykuy/57-historia-energetyki-wiatrowej.html" TargetMode="External"/><Relationship Id="rId5" Type="http://schemas.openxmlformats.org/officeDocument/2006/relationships/hyperlink" Target="http://www.ekologiczne.info.pl/zalety-i-wady-wiatrakow/" TargetMode="External"/><Relationship Id="rId4" Type="http://schemas.openxmlformats.org/officeDocument/2006/relationships/hyperlink" Target="http://wiatraki1.home.pl/wiatraki/info/typy.php" TargetMode="External"/><Relationship Id="rId9"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pl/url?sa=i&amp;rct=j&amp;q=&amp;esrc=s&amp;source=images&amp;cd=&amp;cad=rja&amp;docid=s-sdxp4qLQ4cCM&amp;tbnid=vy8dw8yR_myREM:&amp;ved=0CAUQjRw&amp;url=http%3A%2F%2Fpl.123rf.com%2Fphoto_11909537_pompowania-wody-wiatrakow-do-pompowania-wody-z-przedzenia-ostrzy-na-tle-blekitnego-nieba-z-chmurami.html&amp;ei=E7mbUeH1MoPWtQacnIDoDw&amp;bvm=bv.46865395,d.Yms&amp;psig=AFQjCNFYBmjhm6-kV2nJDyf5cVYN1O7H8A&amp;ust=1369246349125198"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www.google.pl/url?sa=i&amp;rct=j&amp;q=&amp;esrc=s&amp;source=images&amp;cd=&amp;cad=rja&amp;docid=lazAf5crRYeGfM&amp;tbnid=FByyZHyuvhtlzM:&amp;ved=0CAUQjRw&amp;url=http%3A%2F%2Fwww.elektroda.pl%2Frtvforum%2Ftopic1996789.html&amp;ei=Y7qbUbzBLdDNswbF-4HwDg&amp;bvm=bv.46865395,d.Yms&amp;psig=AFQjCNFYBmjhm6-kV2nJDyf5cVYN1O7H8A&amp;ust=1369246349125198" TargetMode="Externa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1340768"/>
            <a:ext cx="7772400" cy="1470025"/>
          </a:xfrm>
        </p:spPr>
        <p:txBody>
          <a:bodyPr>
            <a:noAutofit/>
          </a:bodyPr>
          <a:lstStyle/>
          <a:p>
            <a:r>
              <a:rPr lang="pl-PL" sz="5400" dirty="0" smtClean="0">
                <a:latin typeface="Aharoni" pitchFamily="2" charset="-79"/>
                <a:cs typeface="Aharoni" pitchFamily="2" charset="-79"/>
              </a:rPr>
              <a:t>Alternatywy wykorzystania energii wiatru</a:t>
            </a:r>
            <a:endParaRPr lang="pl-PL" sz="5400" dirty="0">
              <a:latin typeface="Aharoni" pitchFamily="2" charset="-79"/>
              <a:cs typeface="Aharoni" pitchFamily="2" charset="-79"/>
            </a:endParaRPr>
          </a:p>
        </p:txBody>
      </p:sp>
      <p:sp>
        <p:nvSpPr>
          <p:cNvPr id="3" name="Podtytuł 2"/>
          <p:cNvSpPr>
            <a:spLocks noGrp="1"/>
          </p:cNvSpPr>
          <p:nvPr>
            <p:ph type="subTitle" idx="1"/>
          </p:nvPr>
        </p:nvSpPr>
        <p:spPr/>
        <p:txBody>
          <a:bodyPr>
            <a:normAutofit/>
          </a:bodyPr>
          <a:lstStyle/>
          <a:p>
            <a:r>
              <a:rPr lang="pl-PL" sz="2800" dirty="0" smtClean="0">
                <a:solidFill>
                  <a:schemeClr val="tx1">
                    <a:lumMod val="65000"/>
                    <a:lumOff val="35000"/>
                  </a:schemeClr>
                </a:solidFill>
                <a:latin typeface="Arial Narrow" pitchFamily="34" charset="0"/>
              </a:rPr>
              <a:t>Prezentację przygotowała</a:t>
            </a:r>
          </a:p>
          <a:p>
            <a:r>
              <a:rPr lang="pl-PL" sz="2800" dirty="0" smtClean="0">
                <a:solidFill>
                  <a:schemeClr val="tx1">
                    <a:lumMod val="65000"/>
                    <a:lumOff val="35000"/>
                  </a:schemeClr>
                </a:solidFill>
                <a:latin typeface="Arial Narrow" pitchFamily="34" charset="0"/>
              </a:rPr>
              <a:t>Joanna Rosińska kl. 2p </a:t>
            </a:r>
            <a:endParaRPr lang="pl-PL" sz="2800" dirty="0">
              <a:solidFill>
                <a:schemeClr val="tx1">
                  <a:lumMod val="65000"/>
                  <a:lumOff val="35000"/>
                </a:schemeClr>
              </a:solidFill>
              <a:latin typeface="Arial Narrow" pitchFamily="34" charset="0"/>
            </a:endParaRPr>
          </a:p>
        </p:txBody>
      </p:sp>
    </p:spTree>
  </p:cSld>
  <p:clrMapOvr>
    <a:masterClrMapping/>
  </p:clrMapOvr>
  <p:transition spd="slow">
    <p:dissolve/>
    <p:sndAc>
      <p:stSnd>
        <p:snd r:embed="rId2" name="wind.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95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t>Wiatraki </a:t>
            </a:r>
            <a:r>
              <a:rPr lang="pl-PL" b="1" dirty="0"/>
              <a:t>turbinowe</a:t>
            </a:r>
            <a:r>
              <a:rPr lang="pl-PL" dirty="0"/>
              <a:t/>
            </a:r>
            <a:br>
              <a:rPr lang="pl-PL" dirty="0"/>
            </a:br>
            <a:endParaRPr lang="pl-PL" dirty="0"/>
          </a:p>
        </p:txBody>
      </p:sp>
      <p:sp>
        <p:nvSpPr>
          <p:cNvPr id="3" name="Symbol zastępczy zawartości 2"/>
          <p:cNvSpPr>
            <a:spLocks noGrp="1"/>
          </p:cNvSpPr>
          <p:nvPr>
            <p:ph idx="1"/>
          </p:nvPr>
        </p:nvSpPr>
        <p:spPr>
          <a:xfrm>
            <a:off x="395536" y="2332037"/>
            <a:ext cx="8229600" cy="4525963"/>
          </a:xfrm>
        </p:spPr>
        <p:txBody>
          <a:bodyPr>
            <a:normAutofit/>
          </a:bodyPr>
          <a:lstStyle/>
          <a:p>
            <a:pPr>
              <a:buNone/>
            </a:pPr>
            <a:r>
              <a:rPr lang="pl-PL" sz="2400" b="1" dirty="0"/>
              <a:t>Pierwsze tego typu samodzielne urządzenia, służące do mielenia ziarna, pojawiły się pod koniec XIX w. na Pogórzu Cieszyńskim i na Podkarpaciu. Aktualnie można je spotkać na terenie Górnego Śląska (powieterniok) i Małopolski. Na terenie Górnośląskiego Parku Etnograficznego w Chorzowie znajduje się wiatrak turbinowy z Zebrzydowic z 1904 roku. W miejscowości Ropa koło Gorlic powstała spora liczba wiatraków turbinowych zwanych wiatrakami ropskimi. Były one konstruowane przez </a:t>
            </a:r>
            <a:r>
              <a:rPr lang="pl-PL" sz="2400" b="1" dirty="0" smtClean="0"/>
              <a:t>reemigrantów </a:t>
            </a:r>
            <a:r>
              <a:rPr lang="pl-PL" sz="2400" b="1" dirty="0"/>
              <a:t>z USA w latach 50-tych XX w. </a:t>
            </a:r>
          </a:p>
          <a:p>
            <a:pPr>
              <a:buNone/>
            </a:pPr>
            <a:endParaRPr lang="pl-PL" dirty="0"/>
          </a:p>
        </p:txBody>
      </p:sp>
    </p:spTree>
  </p:cSld>
  <p:clrMapOvr>
    <a:masterClrMapping/>
  </p:clrMapOvr>
  <p:transition spd="slow">
    <p:dissolve/>
    <p:sndAc>
      <p:stSnd>
        <p:snd r:embed="rId2" name="wind.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0000"/>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692696"/>
            <a:ext cx="9144000" cy="4752528"/>
          </a:xfrm>
        </p:spPr>
        <p:txBody>
          <a:bodyPr>
            <a:normAutofit/>
          </a:bodyPr>
          <a:lstStyle/>
          <a:p>
            <a:pPr>
              <a:buNone/>
            </a:pPr>
            <a:r>
              <a:rPr lang="pl-PL" sz="2400" b="1" dirty="0" smtClean="0"/>
              <a:t>-Horizontal Axis Wind Turbines</a:t>
            </a:r>
          </a:p>
          <a:p>
            <a:pPr>
              <a:buNone/>
            </a:pPr>
            <a:r>
              <a:rPr lang="pl-PL" sz="1800" b="1" dirty="0" smtClean="0"/>
              <a:t>Czyli turbiny wiatrowe o osi poziomej obrotu - układ klasyczny. Można tak nazwać układ turbiny, która posiada tradycyjne "śmigło" o ilości łopat zależnej od wizji projektanta. Układy te są zwykle trójłopatowe, choć spotyka się nawet 2 i 1 łopatowe wirniki. W przypadku gdy chcemy aby wirnik posiadał duży moment startowy należy zwiększyć ilość łopat. Przykładem tego typu mogą być amerykańskie wiatraki napędzające pompy wodne - posiadają one nawet kilkanaście łopat. Wirniki tradycyjne można również podzielić pod względem ustawienia wirnika względem wiatru w stosunku do położenia masztu. Brzmi to może zawile, ale chodzi o to czy wirnik znajduje się przed, czy za masztem (w stosunku do wiejącego wiatru). W terminologii angielskiej nazywane jest to up-wind i down-wind. Down-wind jest to niezbyt popularne rozwiązanie gdyż należy liczyć się ze stratami spowodowanymi częściowym (choć chwilowym) zacienieniem wirnika przez konstrukcję masztu.</a:t>
            </a:r>
            <a:endParaRPr lang="pl-PL" sz="1800" b="1" dirty="0"/>
          </a:p>
        </p:txBody>
      </p:sp>
    </p:spTree>
  </p:cSld>
  <p:clrMapOvr>
    <a:masterClrMapping/>
  </p:clrMapOvr>
  <p:transition spd="slow">
    <p:dissolve/>
    <p:sndAc>
      <p:stSnd>
        <p:snd r:embed="rId2" name="wind.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2000"/>
            <a:lum/>
          </a:blip>
          <a:srcRect/>
          <a:stretch>
            <a:fillRect t="-3000" b="-3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51520" y="188640"/>
            <a:ext cx="8352928" cy="648072"/>
          </a:xfrm>
        </p:spPr>
        <p:txBody>
          <a:bodyPr>
            <a:normAutofit fontScale="90000"/>
          </a:bodyPr>
          <a:lstStyle/>
          <a:p>
            <a:r>
              <a:rPr lang="pl-PL" sz="3100" b="1" dirty="0" smtClean="0"/>
              <a:t>Turbina skonstruowana przez Charlesa Francisa Brusha</a:t>
            </a:r>
            <a:r>
              <a:rPr lang="pl-PL" dirty="0" smtClean="0"/>
              <a:t/>
            </a:r>
            <a:br>
              <a:rPr lang="pl-PL" dirty="0" smtClean="0"/>
            </a:br>
            <a:endParaRPr lang="pl-PL" dirty="0"/>
          </a:p>
        </p:txBody>
      </p:sp>
      <p:sp>
        <p:nvSpPr>
          <p:cNvPr id="5" name="Symbol zastępczy zawartości 4"/>
          <p:cNvSpPr>
            <a:spLocks noGrp="1"/>
          </p:cNvSpPr>
          <p:nvPr>
            <p:ph idx="1"/>
          </p:nvPr>
        </p:nvSpPr>
        <p:spPr>
          <a:xfrm>
            <a:off x="395536" y="1196752"/>
            <a:ext cx="8229600" cy="4525963"/>
          </a:xfrm>
        </p:spPr>
        <p:txBody>
          <a:bodyPr>
            <a:normAutofit/>
          </a:bodyPr>
          <a:lstStyle/>
          <a:p>
            <a:pPr>
              <a:buNone/>
            </a:pPr>
            <a:r>
              <a:rPr lang="pl-PL" sz="1800" b="1" dirty="0" smtClean="0"/>
              <a:t>W Europie pierwszy wiatrak do produkcji energii elektrycznej pojawił się w Danii w 1890 roku. W 1940 roku uruchomiono pierwszą turbinę o mocy 1,25 MW. Również w Danii zastosowano nowatorskie rozwiązanie wykorzystania wiatraków do produkcji wodoru w procesie elektrolizy, który następnie spalany w lampach ulicznych oświetlał miasta. Silny początkowo rozwój energetyki wiatrowej w Stanach Zjednoczonych i Europie został zahamowany przez ogólnoświatowy kryzys gospodarczy w latach trzydziestych XX wieku a następnie przez II wojnę światową. W latach 50 XX wieku prace nad wykorzystaniem energii wiatru do produkcji prądu elektrycznego ruszyły z nową siłą. Kamieniem milowym było skonstruowanie w 1950 roku przez Johannesa Juula siłowni wiatrowej z generatorem prądu przemiennego. Jego kolejne rozwiązania konstrukcyjne zawarte w elektrowni wiatrowej o mocy 200 kW zbudowanej w 1957 roku na wybrzeżu Gedser w Danii wykorzystywane są do dzisiaj.</a:t>
            </a:r>
          </a:p>
          <a:p>
            <a:pPr>
              <a:buNone/>
            </a:pPr>
            <a:endParaRPr lang="pl-PL" dirty="0"/>
          </a:p>
        </p:txBody>
      </p:sp>
    </p:spTree>
  </p:cSld>
  <p:clrMapOvr>
    <a:masterClrMapping/>
  </p:clrMapOvr>
  <p:transition spd="slow">
    <p:dissolve/>
    <p:sndAc>
      <p:stSnd>
        <p:snd r:embed="rId2" name="wind.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7544" y="-243408"/>
            <a:ext cx="8229600" cy="1143000"/>
          </a:xfrm>
        </p:spPr>
        <p:txBody>
          <a:bodyPr>
            <a:normAutofit/>
          </a:bodyPr>
          <a:lstStyle/>
          <a:p>
            <a:r>
              <a:rPr lang="pl-PL" sz="3600" b="1" dirty="0" smtClean="0">
                <a:latin typeface="Calibri" pitchFamily="34" charset="0"/>
              </a:rPr>
              <a:t>Wady energii wiatrowej</a:t>
            </a:r>
            <a:endParaRPr lang="pl-PL" sz="3600" b="1" dirty="0">
              <a:latin typeface="Calibri" pitchFamily="34" charset="0"/>
            </a:endParaRPr>
          </a:p>
        </p:txBody>
      </p:sp>
      <p:sp>
        <p:nvSpPr>
          <p:cNvPr id="3" name="Symbol zastępczy zawartości 2"/>
          <p:cNvSpPr>
            <a:spLocks noGrp="1"/>
          </p:cNvSpPr>
          <p:nvPr>
            <p:ph idx="1"/>
          </p:nvPr>
        </p:nvSpPr>
        <p:spPr>
          <a:xfrm>
            <a:off x="0" y="548680"/>
            <a:ext cx="8229600" cy="4525963"/>
          </a:xfrm>
        </p:spPr>
        <p:txBody>
          <a:bodyPr>
            <a:normAutofit/>
          </a:bodyPr>
          <a:lstStyle/>
          <a:p>
            <a:pPr>
              <a:buNone/>
            </a:pPr>
            <a:r>
              <a:rPr lang="pl-PL" sz="2000" b="1" dirty="0" smtClean="0">
                <a:latin typeface="Calibri" pitchFamily="34" charset="0"/>
              </a:rPr>
              <a:t> </a:t>
            </a:r>
            <a:r>
              <a:rPr lang="pl-PL" sz="1800" b="1" dirty="0" smtClean="0">
                <a:latin typeface="Calibri" pitchFamily="34" charset="0"/>
              </a:rPr>
              <a:t>- mogą wpływać na klimat lokalny,</a:t>
            </a:r>
          </a:p>
          <a:p>
            <a:pPr>
              <a:buNone/>
            </a:pPr>
            <a:r>
              <a:rPr lang="pl-PL" sz="1800" b="1" dirty="0" smtClean="0">
                <a:latin typeface="Calibri" pitchFamily="34" charset="0"/>
              </a:rPr>
              <a:t> -mogą zmniejszać prędkość wiatru,</a:t>
            </a:r>
            <a:endParaRPr lang="pl-PL" sz="1800" b="1" dirty="0">
              <a:latin typeface="Calibri" pitchFamily="34" charset="0"/>
            </a:endParaRPr>
          </a:p>
          <a:p>
            <a:pPr>
              <a:buFontTx/>
              <a:buChar char="-"/>
            </a:pPr>
            <a:r>
              <a:rPr lang="pl-PL" sz="1800" b="1" dirty="0" smtClean="0">
                <a:latin typeface="Calibri" pitchFamily="34" charset="0"/>
              </a:rPr>
              <a:t>wymuszają utrzymanie pewnej rezerwy mocy w tradycyjnych elektrowniach, gdyż są uzależnione od warunków pogodowych,</a:t>
            </a:r>
          </a:p>
          <a:p>
            <a:pPr>
              <a:buNone/>
            </a:pPr>
            <a:r>
              <a:rPr lang="pl-PL" sz="1800" b="1" dirty="0" smtClean="0">
                <a:latin typeface="Calibri" pitchFamily="34" charset="0"/>
              </a:rPr>
              <a:t> -są zagrożeniem dla ptaków – zabijają ptaki i zakłócają ich nawigację,</a:t>
            </a:r>
            <a:endParaRPr lang="pl-PL" sz="1800" b="1" dirty="0">
              <a:latin typeface="Calibri" pitchFamily="34" charset="0"/>
            </a:endParaRPr>
          </a:p>
          <a:p>
            <a:pPr>
              <a:buNone/>
            </a:pPr>
            <a:r>
              <a:rPr lang="pl-PL" sz="1800" b="1" dirty="0" smtClean="0">
                <a:latin typeface="Calibri" pitchFamily="34" charset="0"/>
              </a:rPr>
              <a:t>-są zagrożeniem dla zwierząt – wiatraki emitują drgania, wiele zwierząt opuszcza tereny farmy</a:t>
            </a:r>
          </a:p>
          <a:p>
            <a:pPr>
              <a:buNone/>
            </a:pPr>
            <a:r>
              <a:rPr lang="pl-PL" sz="1800" b="1" dirty="0" smtClean="0">
                <a:latin typeface="Calibri" pitchFamily="34" charset="0"/>
              </a:rPr>
              <a:t>-szpecą krajobraz (szczególnie farmy wiatrowe),</a:t>
            </a:r>
            <a:r>
              <a:rPr lang="pl-PL" sz="2400" dirty="0" smtClean="0"/>
              <a:t/>
            </a:r>
            <a:br>
              <a:rPr lang="pl-PL" sz="2400" dirty="0" smtClean="0"/>
            </a:br>
            <a:endParaRPr lang="pl-PL" sz="2400" dirty="0"/>
          </a:p>
        </p:txBody>
      </p:sp>
      <p:pic>
        <p:nvPicPr>
          <p:cNvPr id="5122" name="Picture 2" descr="http://www.tapeta-wiatraki-1.na-pulpit.com/zdjecia/wiatraki-1.jpeg">
            <a:hlinkClick r:id="rId3"/>
          </p:cNvPr>
          <p:cNvPicPr>
            <a:picLocks noChangeAspect="1" noChangeArrowheads="1"/>
          </p:cNvPicPr>
          <p:nvPr/>
        </p:nvPicPr>
        <p:blipFill>
          <a:blip r:embed="rId4" cstate="print"/>
          <a:srcRect/>
          <a:stretch>
            <a:fillRect/>
          </a:stretch>
        </p:blipFill>
        <p:spPr bwMode="auto">
          <a:xfrm>
            <a:off x="251520" y="3212976"/>
            <a:ext cx="5760640" cy="3501008"/>
          </a:xfrm>
          <a:prstGeom prst="rect">
            <a:avLst/>
          </a:prstGeom>
          <a:noFill/>
          <a:effectLst>
            <a:glow rad="228600">
              <a:schemeClr val="accent3">
                <a:satMod val="175000"/>
                <a:alpha val="40000"/>
              </a:schemeClr>
            </a:glow>
          </a:effectLst>
        </p:spPr>
      </p:pic>
      <p:pic>
        <p:nvPicPr>
          <p:cNvPr id="5124" name="Picture 4" descr="http://www.ventoso.pl/mediac/400_0/media/farma-wiatrowa.jpg">
            <a:hlinkClick r:id="rId5"/>
          </p:cNvPr>
          <p:cNvPicPr>
            <a:picLocks noChangeAspect="1" noChangeArrowheads="1"/>
          </p:cNvPicPr>
          <p:nvPr/>
        </p:nvPicPr>
        <p:blipFill>
          <a:blip r:embed="rId6" cstate="print"/>
          <a:srcRect/>
          <a:stretch>
            <a:fillRect/>
          </a:stretch>
        </p:blipFill>
        <p:spPr bwMode="auto">
          <a:xfrm>
            <a:off x="6300192" y="2708920"/>
            <a:ext cx="2448272" cy="3960440"/>
          </a:xfrm>
          <a:prstGeom prst="rect">
            <a:avLst/>
          </a:prstGeom>
          <a:noFill/>
          <a:effectLst>
            <a:glow rad="228600">
              <a:schemeClr val="accent4">
                <a:satMod val="175000"/>
                <a:alpha val="40000"/>
              </a:schemeClr>
            </a:glow>
          </a:effectLst>
        </p:spPr>
      </p:pic>
    </p:spTree>
  </p:cSld>
  <p:clrMapOvr>
    <a:masterClrMapping/>
  </p:clrMapOvr>
  <p:transition spd="slow">
    <p:dissolve/>
    <p:sndAc>
      <p:stSnd>
        <p:snd r:embed="rId2" name="wind.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7544" y="-171400"/>
            <a:ext cx="8229600" cy="1143000"/>
          </a:xfrm>
        </p:spPr>
        <p:txBody>
          <a:bodyPr>
            <a:normAutofit/>
          </a:bodyPr>
          <a:lstStyle/>
          <a:p>
            <a:r>
              <a:rPr lang="pl-PL" sz="3600" b="1" dirty="0" smtClean="0">
                <a:latin typeface="Calibri" pitchFamily="34" charset="0"/>
              </a:rPr>
              <a:t>Zalety energii wiatrowej</a:t>
            </a:r>
            <a:endParaRPr lang="pl-PL" sz="3600" b="1" dirty="0">
              <a:latin typeface="Calibri" pitchFamily="34" charset="0"/>
            </a:endParaRPr>
          </a:p>
        </p:txBody>
      </p:sp>
      <p:sp>
        <p:nvSpPr>
          <p:cNvPr id="3" name="Symbol zastępczy zawartości 2"/>
          <p:cNvSpPr>
            <a:spLocks noGrp="1"/>
          </p:cNvSpPr>
          <p:nvPr>
            <p:ph idx="1"/>
          </p:nvPr>
        </p:nvSpPr>
        <p:spPr>
          <a:xfrm>
            <a:off x="323528" y="764704"/>
            <a:ext cx="8229600" cy="4525963"/>
          </a:xfrm>
        </p:spPr>
        <p:txBody>
          <a:bodyPr>
            <a:normAutofit/>
          </a:bodyPr>
          <a:lstStyle/>
          <a:p>
            <a:pPr>
              <a:buNone/>
            </a:pPr>
            <a:r>
              <a:rPr lang="pl-PL" sz="2000" b="1" dirty="0" smtClean="0">
                <a:latin typeface="Calibri" pitchFamily="34" charset="0"/>
              </a:rPr>
              <a:t>     -</a:t>
            </a:r>
            <a:r>
              <a:rPr lang="pl-PL" sz="1800" b="1" dirty="0" smtClean="0">
                <a:latin typeface="Calibri" pitchFamily="34" charset="0"/>
              </a:rPr>
              <a:t>czysta </a:t>
            </a:r>
            <a:r>
              <a:rPr lang="pl-PL" sz="1800" b="1" dirty="0">
                <a:latin typeface="Calibri" pitchFamily="34" charset="0"/>
              </a:rPr>
              <a:t>ekologia -nie jest potrzebne </a:t>
            </a:r>
            <a:r>
              <a:rPr lang="pl-PL" sz="1800" b="1" dirty="0" smtClean="0">
                <a:latin typeface="Calibri" pitchFamily="34" charset="0"/>
              </a:rPr>
              <a:t>paliwo,</a:t>
            </a:r>
            <a:r>
              <a:rPr lang="pl-PL" sz="1800" b="1" dirty="0">
                <a:latin typeface="Calibri" pitchFamily="34" charset="0"/>
              </a:rPr>
              <a:t/>
            </a:r>
            <a:br>
              <a:rPr lang="pl-PL" sz="1800" b="1" dirty="0">
                <a:latin typeface="Calibri" pitchFamily="34" charset="0"/>
              </a:rPr>
            </a:br>
            <a:r>
              <a:rPr lang="pl-PL" sz="1800" b="1" dirty="0" smtClean="0">
                <a:latin typeface="Calibri" pitchFamily="34" charset="0"/>
              </a:rPr>
              <a:t>- </a:t>
            </a:r>
            <a:r>
              <a:rPr lang="pl-PL" sz="1800" b="1" dirty="0">
                <a:latin typeface="Calibri" pitchFamily="34" charset="0"/>
              </a:rPr>
              <a:t>zmniejszają emisję CO2 do atmosfery,</a:t>
            </a:r>
            <a:br>
              <a:rPr lang="pl-PL" sz="1800" b="1" dirty="0">
                <a:latin typeface="Calibri" pitchFamily="34" charset="0"/>
              </a:rPr>
            </a:br>
            <a:r>
              <a:rPr lang="pl-PL" sz="1800" b="1" dirty="0" smtClean="0">
                <a:latin typeface="Calibri" pitchFamily="34" charset="0"/>
              </a:rPr>
              <a:t>- </a:t>
            </a:r>
            <a:r>
              <a:rPr lang="pl-PL" sz="1800" b="1" dirty="0">
                <a:latin typeface="Calibri" pitchFamily="34" charset="0"/>
              </a:rPr>
              <a:t>możliwość zamontowania turbiny w miejscu </a:t>
            </a:r>
            <a:r>
              <a:rPr lang="pl-PL" sz="1800" b="1" dirty="0" smtClean="0">
                <a:latin typeface="Calibri" pitchFamily="34" charset="0"/>
              </a:rPr>
              <a:t>-oddalonym </a:t>
            </a:r>
            <a:r>
              <a:rPr lang="pl-PL" sz="1800" b="1" dirty="0">
                <a:latin typeface="Calibri" pitchFamily="34" charset="0"/>
              </a:rPr>
              <a:t>od </a:t>
            </a:r>
            <a:r>
              <a:rPr lang="pl-PL" sz="1800" b="1" dirty="0" smtClean="0">
                <a:latin typeface="Calibri" pitchFamily="34" charset="0"/>
              </a:rPr>
              <a:t>        krajowej </a:t>
            </a:r>
            <a:r>
              <a:rPr lang="pl-PL" sz="1800" b="1" dirty="0">
                <a:latin typeface="Calibri" pitchFamily="34" charset="0"/>
              </a:rPr>
              <a:t>sieci energetycznej,</a:t>
            </a:r>
            <a:br>
              <a:rPr lang="pl-PL" sz="1800" b="1" dirty="0">
                <a:latin typeface="Calibri" pitchFamily="34" charset="0"/>
              </a:rPr>
            </a:br>
            <a:r>
              <a:rPr lang="pl-PL" sz="1800" b="1" dirty="0" smtClean="0">
                <a:latin typeface="Calibri" pitchFamily="34" charset="0"/>
              </a:rPr>
              <a:t>- </a:t>
            </a:r>
            <a:r>
              <a:rPr lang="pl-PL" sz="1800" b="1" dirty="0">
                <a:latin typeface="Calibri" pitchFamily="34" charset="0"/>
              </a:rPr>
              <a:t>zmniejszenie kosztów energii elektrycznej przy turbinie w gospodarstwie domowym.</a:t>
            </a:r>
            <a:r>
              <a:rPr lang="pl-PL" dirty="0"/>
              <a:t/>
            </a:r>
            <a:br>
              <a:rPr lang="pl-PL" dirty="0"/>
            </a:br>
            <a:endParaRPr lang="pl-PL" dirty="0"/>
          </a:p>
        </p:txBody>
      </p:sp>
      <p:pic>
        <p:nvPicPr>
          <p:cNvPr id="7172" name="Picture 4" descr="http://rener.pl/wp-content/uploads/2009/12/VAWT1.jpg"/>
          <p:cNvPicPr>
            <a:picLocks noChangeAspect="1" noChangeArrowheads="1"/>
          </p:cNvPicPr>
          <p:nvPr/>
        </p:nvPicPr>
        <p:blipFill>
          <a:blip r:embed="rId3" cstate="print"/>
          <a:srcRect/>
          <a:stretch>
            <a:fillRect/>
          </a:stretch>
        </p:blipFill>
        <p:spPr bwMode="auto">
          <a:xfrm>
            <a:off x="179512" y="2852936"/>
            <a:ext cx="2033264" cy="3456384"/>
          </a:xfrm>
          <a:prstGeom prst="rect">
            <a:avLst/>
          </a:prstGeom>
          <a:noFill/>
          <a:effectLst>
            <a:glow rad="228600">
              <a:schemeClr val="accent3">
                <a:satMod val="175000"/>
                <a:alpha val="40000"/>
              </a:schemeClr>
            </a:glow>
            <a:innerShdw blurRad="63500" dist="50800" dir="18900000">
              <a:prstClr val="black">
                <a:alpha val="50000"/>
              </a:prstClr>
            </a:innerShdw>
          </a:effectLst>
        </p:spPr>
      </p:pic>
      <p:pic>
        <p:nvPicPr>
          <p:cNvPr id="4098" name="Picture 2" descr="http://www.tapeta-wiatrak-niebo.na-pulpit.com/zdjecia/wiatrak-niebo.jpeg">
            <a:hlinkClick r:id="rId4"/>
          </p:cNvPr>
          <p:cNvPicPr>
            <a:picLocks noChangeAspect="1" noChangeArrowheads="1"/>
          </p:cNvPicPr>
          <p:nvPr/>
        </p:nvPicPr>
        <p:blipFill>
          <a:blip r:embed="rId5" cstate="print"/>
          <a:srcRect/>
          <a:stretch>
            <a:fillRect/>
          </a:stretch>
        </p:blipFill>
        <p:spPr bwMode="auto">
          <a:xfrm>
            <a:off x="2987824" y="2708920"/>
            <a:ext cx="5619750" cy="3743325"/>
          </a:xfrm>
          <a:prstGeom prst="rect">
            <a:avLst/>
          </a:prstGeom>
          <a:noFill/>
          <a:effectLst>
            <a:glow rad="228600">
              <a:schemeClr val="accent4">
                <a:satMod val="175000"/>
                <a:alpha val="40000"/>
              </a:schemeClr>
            </a:glow>
          </a:effectLst>
        </p:spPr>
      </p:pic>
    </p:spTree>
  </p:cSld>
  <p:clrMapOvr>
    <a:masterClrMapping/>
  </p:clrMapOvr>
  <p:transition spd="slow">
    <p:dissolve/>
    <p:sndAc>
      <p:stSnd>
        <p:snd r:embed="rId2" name="wind.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7544" y="-171400"/>
            <a:ext cx="8229600" cy="1143000"/>
          </a:xfrm>
        </p:spPr>
        <p:txBody>
          <a:bodyPr/>
          <a:lstStyle/>
          <a:p>
            <a:r>
              <a:rPr lang="pl-PL" dirty="0" smtClean="0"/>
              <a:t>Bibliografia</a:t>
            </a:r>
            <a:endParaRPr lang="pl-PL" dirty="0"/>
          </a:p>
        </p:txBody>
      </p:sp>
      <p:sp>
        <p:nvSpPr>
          <p:cNvPr id="3" name="Symbol zastępczy zawartości 2"/>
          <p:cNvSpPr>
            <a:spLocks noGrp="1"/>
          </p:cNvSpPr>
          <p:nvPr>
            <p:ph idx="1"/>
          </p:nvPr>
        </p:nvSpPr>
        <p:spPr>
          <a:xfrm>
            <a:off x="539552" y="836712"/>
            <a:ext cx="8229600" cy="4525963"/>
          </a:xfrm>
        </p:spPr>
        <p:txBody>
          <a:bodyPr>
            <a:normAutofit/>
          </a:bodyPr>
          <a:lstStyle/>
          <a:p>
            <a:pPr>
              <a:buNone/>
            </a:pPr>
            <a:r>
              <a:rPr lang="pl-PL" sz="1600" dirty="0" smtClean="0">
                <a:hlinkClick r:id="rId3"/>
              </a:rPr>
              <a:t>http://www.eioba.pl/a/2vnd/turbina-wiatrowa-jak-to-dziala</a:t>
            </a:r>
            <a:r>
              <a:rPr lang="pl-PL" sz="1600" dirty="0" smtClean="0"/>
              <a:t> </a:t>
            </a:r>
          </a:p>
          <a:p>
            <a:pPr>
              <a:buNone/>
            </a:pPr>
            <a:r>
              <a:rPr lang="pl-PL" sz="1600" dirty="0" smtClean="0">
                <a:hlinkClick r:id="rId4"/>
              </a:rPr>
              <a:t>http://wiatraki1.home.pl/wiatraki/</a:t>
            </a:r>
            <a:r>
              <a:rPr lang="pl-PL" sz="1600" dirty="0" smtClean="0">
                <a:hlinkClick r:id="rId4"/>
              </a:rPr>
              <a:t>info</a:t>
            </a:r>
            <a:r>
              <a:rPr lang="pl-PL" sz="1600" dirty="0" smtClean="0">
                <a:hlinkClick r:id="rId4"/>
              </a:rPr>
              <a:t>/</a:t>
            </a:r>
            <a:r>
              <a:rPr lang="pl-PL" sz="1600" dirty="0" smtClean="0">
                <a:hlinkClick r:id="rId4"/>
              </a:rPr>
              <a:t>typy.php</a:t>
            </a:r>
            <a:r>
              <a:rPr lang="pl-PL" sz="1600" dirty="0" smtClean="0"/>
              <a:t> </a:t>
            </a:r>
          </a:p>
          <a:p>
            <a:pPr>
              <a:buNone/>
            </a:pPr>
            <a:r>
              <a:rPr lang="pl-PL" sz="1600" dirty="0" smtClean="0">
                <a:hlinkClick r:id="rId5"/>
              </a:rPr>
              <a:t>http://www.ekologiczne.info.pl/zalety-i-wady-wiatrakow/</a:t>
            </a:r>
            <a:endParaRPr lang="pl-PL" sz="1600" dirty="0" smtClean="0"/>
          </a:p>
          <a:p>
            <a:pPr>
              <a:buNone/>
            </a:pPr>
            <a:r>
              <a:rPr lang="pl-PL" sz="1600" dirty="0" smtClean="0">
                <a:hlinkClick r:id="rId6"/>
              </a:rPr>
              <a:t>http://www.dzienwiatru.eu/ciekawe-artykuy/57-historia-energetyki-wiatrowej.html</a:t>
            </a:r>
            <a:r>
              <a:rPr lang="pl-PL" sz="1600" dirty="0" smtClean="0"/>
              <a:t> </a:t>
            </a:r>
          </a:p>
          <a:p>
            <a:pPr>
              <a:buNone/>
            </a:pPr>
            <a:r>
              <a:rPr lang="pl-PL" sz="1600" dirty="0" smtClean="0">
                <a:hlinkClick r:id="rId7"/>
              </a:rPr>
              <a:t>http://pl.wikipedia.org/wiki/Energia_wiatru</a:t>
            </a:r>
            <a:r>
              <a:rPr lang="pl-PL" sz="1600" dirty="0" smtClean="0"/>
              <a:t>  </a:t>
            </a:r>
          </a:p>
          <a:p>
            <a:pPr>
              <a:buNone/>
            </a:pPr>
            <a:r>
              <a:rPr lang="pl-PL" sz="1600" dirty="0" smtClean="0">
                <a:hlinkClick r:id="rId8"/>
              </a:rPr>
              <a:t>http://</a:t>
            </a:r>
            <a:r>
              <a:rPr lang="pl-PL" sz="1600" dirty="0" smtClean="0">
                <a:hlinkClick r:id="rId8"/>
              </a:rPr>
              <a:t>www.tapeciarnia.pl/166661_wiatrak_czerwone_tulipany.html</a:t>
            </a:r>
            <a:r>
              <a:rPr lang="pl-PL" sz="1600" dirty="0" smtClean="0"/>
              <a:t> </a:t>
            </a:r>
            <a:endParaRPr lang="pl-PL" sz="1600" dirty="0"/>
          </a:p>
        </p:txBody>
      </p:sp>
      <p:pic>
        <p:nvPicPr>
          <p:cNvPr id="3074" name="Picture 2" descr="Wiatrak, S&amp;lstrok;oneczniki"/>
          <p:cNvPicPr>
            <a:picLocks noChangeAspect="1" noChangeArrowheads="1"/>
          </p:cNvPicPr>
          <p:nvPr/>
        </p:nvPicPr>
        <p:blipFill>
          <a:blip r:embed="rId9" cstate="print"/>
          <a:srcRect/>
          <a:stretch>
            <a:fillRect/>
          </a:stretch>
        </p:blipFill>
        <p:spPr bwMode="auto">
          <a:xfrm>
            <a:off x="1907704" y="2996952"/>
            <a:ext cx="4752528" cy="3456384"/>
          </a:xfrm>
          <a:prstGeom prst="rect">
            <a:avLst/>
          </a:prstGeom>
          <a:noFill/>
          <a:effectLst>
            <a:glow rad="228600">
              <a:schemeClr val="accent2">
                <a:satMod val="175000"/>
                <a:alpha val="40000"/>
              </a:schemeClr>
            </a:glow>
          </a:effectLst>
        </p:spPr>
      </p:pic>
    </p:spTree>
  </p:cSld>
  <p:clrMapOvr>
    <a:masterClrMapping/>
  </p:clrMapOvr>
  <p:transition spd="slow">
    <p:dissolve/>
    <p:sndAc>
      <p:stSnd>
        <p:snd r:embed="rId2" name="wind.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4" name="Tytuł 3"/>
          <p:cNvSpPr>
            <a:spLocks noGrp="1"/>
          </p:cNvSpPr>
          <p:nvPr>
            <p:ph type="title"/>
          </p:nvPr>
        </p:nvSpPr>
        <p:spPr>
          <a:xfrm>
            <a:off x="457200" y="274638"/>
            <a:ext cx="8229600" cy="5098578"/>
          </a:xfrm>
        </p:spPr>
        <p:txBody>
          <a:bodyPr>
            <a:normAutofit/>
          </a:bodyPr>
          <a:lstStyle/>
          <a:p>
            <a:r>
              <a:rPr lang="pl-PL" sz="6600" b="1" dirty="0" smtClean="0"/>
              <a:t>Dziękuję </a:t>
            </a:r>
            <a:r>
              <a:rPr lang="pl-PL" sz="1400" b="1" dirty="0" smtClean="0"/>
              <a:t/>
            </a:r>
            <a:br>
              <a:rPr lang="pl-PL" sz="1400" b="1" dirty="0" smtClean="0"/>
            </a:br>
            <a:r>
              <a:rPr lang="pl-PL" sz="4000" b="1" dirty="0" smtClean="0"/>
              <a:t>Za poświęcenie czasu i uwagi</a:t>
            </a:r>
            <a:endParaRPr lang="pl-PL" sz="4000" b="1" dirty="0"/>
          </a:p>
        </p:txBody>
      </p:sp>
    </p:spTree>
  </p:cSld>
  <p:clrMapOvr>
    <a:masterClrMapping/>
  </p:clrMapOvr>
  <p:transition spd="slow">
    <p:dissolve/>
    <p:sndAc>
      <p:stSnd>
        <p:snd r:embed="rId2" name="wind.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147248" cy="706090"/>
          </a:xfrm>
        </p:spPr>
        <p:txBody>
          <a:bodyPr>
            <a:normAutofit fontScale="90000"/>
          </a:bodyPr>
          <a:lstStyle/>
          <a:p>
            <a:r>
              <a:rPr lang="pl-PL" dirty="0" smtClean="0"/>
              <a:t/>
            </a:r>
            <a:br>
              <a:rPr lang="pl-PL" dirty="0" smtClean="0"/>
            </a:br>
            <a:endParaRPr lang="pl-PL" dirty="0"/>
          </a:p>
        </p:txBody>
      </p:sp>
      <p:sp>
        <p:nvSpPr>
          <p:cNvPr id="3" name="Symbol zastępczy zawartości 2"/>
          <p:cNvSpPr>
            <a:spLocks noGrp="1"/>
          </p:cNvSpPr>
          <p:nvPr>
            <p:ph idx="1"/>
          </p:nvPr>
        </p:nvSpPr>
        <p:spPr>
          <a:xfrm>
            <a:off x="395536" y="0"/>
            <a:ext cx="8229600" cy="6021288"/>
          </a:xfrm>
        </p:spPr>
        <p:txBody>
          <a:bodyPr>
            <a:normAutofit/>
          </a:bodyPr>
          <a:lstStyle/>
          <a:p>
            <a:pPr algn="ctr">
              <a:buNone/>
            </a:pPr>
            <a:r>
              <a:rPr lang="pl-PL" sz="1600" dirty="0" smtClean="0"/>
              <a:t> </a:t>
            </a:r>
            <a:r>
              <a:rPr lang="pl-PL" sz="1600" b="1" dirty="0" smtClean="0">
                <a:latin typeface="Arial Black" pitchFamily="34" charset="0"/>
              </a:rPr>
              <a:t>Energia wiatru</a:t>
            </a:r>
            <a:r>
              <a:rPr lang="pl-PL" sz="1600" dirty="0" smtClean="0">
                <a:latin typeface="Arial Black" pitchFamily="34" charset="0"/>
              </a:rPr>
              <a:t> </a:t>
            </a:r>
          </a:p>
          <a:p>
            <a:pPr>
              <a:buNone/>
            </a:pPr>
            <a:r>
              <a:rPr lang="pl-PL" sz="1500" b="1" dirty="0" smtClean="0"/>
              <a:t>Energia kinetyczna przemieszczających się mas powietrza, zaliczana do odnawialnych źródeł energii. Jest przekształcana w energię elektryczną za pomocą turbin wiatrowych, jak również wykorzystywana jako energia mechaniczna w wiatrakach i pompach wiatrowych, oraz jako źródło napędu w jachtach żaglowych. W 2010 roku energia wiatru dostarczyła ludzkości 430 TWh, czyli 2,5% światowego zapotrzebowania na energię elektryczną</a:t>
            </a:r>
            <a:endParaRPr lang="pl-PL" sz="1500" dirty="0" smtClean="0"/>
          </a:p>
          <a:p>
            <a:pPr algn="ctr">
              <a:buNone/>
            </a:pPr>
            <a:r>
              <a:rPr lang="pl-PL" sz="1500" b="1" dirty="0" smtClean="0">
                <a:latin typeface="Arial Black" pitchFamily="34" charset="0"/>
              </a:rPr>
              <a:t>Historia  energetyki wiatrowej</a:t>
            </a:r>
          </a:p>
          <a:p>
            <a:pPr>
              <a:buNone/>
            </a:pPr>
            <a:r>
              <a:rPr lang="pl-PL" sz="1500" b="1" dirty="0" smtClean="0"/>
              <a:t>Pierwsze urządzenia, które można nazwać wiatrakami używane były do pompowania wody. W ten sposób wiatr wykorzystywały starożytne cywilizacje dalekiego wschodu. W Indiach 400 lat p.n.e. powstał pierwszy opis zastosowania wiatraka do transportowania wody, a 200 lat p.n.e. w Chinach stosowano wiatraki w kształcie kołowrotów do nawadniania pól uprawnych. Wiatraki do mielenia ziarna powstały nieco później. Za ich wynalazców uznaje się Persów, a pierwszą udokumentowaną wzmiankę o wiatrakach odnotowano w roku 644 n.e. W przeciwieństwie do konstrukcji, które rozpowszechniły się później w Europie, perskie wiatraki miały skrzydła poruszające się w płaszczyźnie poziomej na pionowym wale. </a:t>
            </a:r>
            <a:endParaRPr lang="pl-PL" sz="1500" dirty="0"/>
          </a:p>
        </p:txBody>
      </p:sp>
      <p:pic>
        <p:nvPicPr>
          <p:cNvPr id="4" name="Picture 2" descr="http://us.123rf.com/400wm/400/400/sailom/sailom1201/sailom120100001/11909537-pompowania-wody-wiatrakow-do-pompowania-wody-z-przedzenia-ostrzy-na-tle-blekitnego-nieba-z-chmurami.jpg">
            <a:hlinkClick r:id="rId3"/>
          </p:cNvPr>
          <p:cNvPicPr>
            <a:picLocks noChangeAspect="1" noChangeArrowheads="1"/>
          </p:cNvPicPr>
          <p:nvPr/>
        </p:nvPicPr>
        <p:blipFill>
          <a:blip r:embed="rId4" cstate="print"/>
          <a:srcRect/>
          <a:stretch>
            <a:fillRect/>
          </a:stretch>
        </p:blipFill>
        <p:spPr bwMode="auto">
          <a:xfrm>
            <a:off x="467544" y="3789040"/>
            <a:ext cx="2952328" cy="2736304"/>
          </a:xfrm>
          <a:prstGeom prst="rect">
            <a:avLst/>
          </a:prstGeom>
          <a:ln>
            <a:noFill/>
          </a:ln>
          <a:effectLst>
            <a:glow rad="228600">
              <a:schemeClr val="accent2">
                <a:satMod val="175000"/>
                <a:alpha val="40000"/>
              </a:schemeClr>
            </a:glow>
            <a:outerShdw blurRad="149987" dist="250190" dir="8460000" algn="ctr">
              <a:srgbClr val="000000">
                <a:alpha val="28000"/>
              </a:srgbClr>
            </a:outerShdw>
            <a:reflection blurRad="6350" stA="50000" endA="300" endPos="55000" dir="5400000" sy="-100000" algn="bl" rotWithShape="0"/>
          </a:effectLst>
          <a:scene3d>
            <a:camera prst="orthographicFront" fov="0">
              <a:rot lat="0" lon="0" rev="0"/>
            </a:camera>
            <a:lightRig rig="contrasting" dir="t">
              <a:rot lat="0" lon="0" rev="1500000"/>
            </a:lightRig>
          </a:scene3d>
        </p:spPr>
        <p:style>
          <a:lnRef idx="0">
            <a:schemeClr val="dk1"/>
          </a:lnRef>
          <a:fillRef idx="3">
            <a:schemeClr val="dk1"/>
          </a:fillRef>
          <a:effectRef idx="3">
            <a:schemeClr val="dk1"/>
          </a:effectRef>
          <a:fontRef idx="minor">
            <a:schemeClr val="lt1"/>
          </a:fontRef>
        </p:style>
      </p:pic>
      <p:pic>
        <p:nvPicPr>
          <p:cNvPr id="16386" name="Picture 2" descr="http://obrazki.elektroda.pl/3393479000_1305543479.jpg">
            <a:hlinkClick r:id="rId5"/>
          </p:cNvPr>
          <p:cNvPicPr>
            <a:picLocks noChangeAspect="1" noChangeArrowheads="1"/>
          </p:cNvPicPr>
          <p:nvPr/>
        </p:nvPicPr>
        <p:blipFill>
          <a:blip r:embed="rId6" cstate="print"/>
          <a:srcRect/>
          <a:stretch>
            <a:fillRect/>
          </a:stretch>
        </p:blipFill>
        <p:spPr bwMode="auto">
          <a:xfrm>
            <a:off x="4932040" y="3717032"/>
            <a:ext cx="3456384" cy="2952328"/>
          </a:xfrm>
          <a:prstGeom prst="rect">
            <a:avLst/>
          </a:prstGeom>
          <a:noFill/>
          <a:ln>
            <a:noFill/>
          </a:ln>
          <a:effectLst>
            <a:glow rad="228600">
              <a:srgbClr val="00FF00">
                <a:alpha val="40000"/>
              </a:srgb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spd="slow">
    <p:dissolve/>
    <p:sndAc>
      <p:stSnd>
        <p:snd r:embed="rId2" name="wind.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1000"/>
            <a:lum/>
          </a:blip>
          <a:srcRect/>
          <a:stretch>
            <a:fillRect l="-10000" r="-10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95536" y="0"/>
            <a:ext cx="8229600" cy="1143000"/>
          </a:xfrm>
        </p:spPr>
        <p:txBody>
          <a:bodyPr>
            <a:normAutofit/>
          </a:bodyPr>
          <a:lstStyle/>
          <a:p>
            <a:r>
              <a:rPr lang="pl-PL" sz="2800" b="1" dirty="0" smtClean="0">
                <a:latin typeface="Calibri" pitchFamily="34" charset="0"/>
              </a:rPr>
              <a:t>Jak to działa – zasady pracy turbiny wiatrowej</a:t>
            </a:r>
            <a:r>
              <a:rPr lang="pl-PL" sz="2400" dirty="0" smtClean="0"/>
              <a:t/>
            </a:r>
            <a:br>
              <a:rPr lang="pl-PL" sz="2400" dirty="0" smtClean="0"/>
            </a:br>
            <a:endParaRPr lang="pl-PL" sz="2400" dirty="0"/>
          </a:p>
        </p:txBody>
      </p:sp>
      <p:sp>
        <p:nvSpPr>
          <p:cNvPr id="3" name="Symbol zastępczy zawartości 2"/>
          <p:cNvSpPr>
            <a:spLocks noGrp="1"/>
          </p:cNvSpPr>
          <p:nvPr>
            <p:ph idx="1"/>
          </p:nvPr>
        </p:nvSpPr>
        <p:spPr>
          <a:xfrm>
            <a:off x="0" y="2060848"/>
            <a:ext cx="9144000" cy="5112568"/>
          </a:xfrm>
        </p:spPr>
        <p:txBody>
          <a:bodyPr>
            <a:normAutofit fontScale="25000" lnSpcReduction="20000"/>
          </a:bodyPr>
          <a:lstStyle/>
          <a:p>
            <a:pPr>
              <a:buNone/>
            </a:pPr>
            <a:r>
              <a:rPr lang="pl-PL" sz="6400" b="1" dirty="0" smtClean="0">
                <a:latin typeface="Calibri" pitchFamily="34" charset="0"/>
                <a:cs typeface="Arial" pitchFamily="34" charset="0"/>
              </a:rPr>
              <a:t/>
            </a:r>
            <a:br>
              <a:rPr lang="pl-PL" sz="6400" b="1" dirty="0" smtClean="0">
                <a:latin typeface="Calibri" pitchFamily="34" charset="0"/>
                <a:cs typeface="Arial" pitchFamily="34" charset="0"/>
              </a:rPr>
            </a:br>
            <a:r>
              <a:rPr lang="pl-PL" sz="6400" b="1" dirty="0" smtClean="0">
                <a:latin typeface="Calibri" pitchFamily="34" charset="0"/>
                <a:cs typeface="Arial" pitchFamily="34" charset="0"/>
              </a:rPr>
              <a:t>Wiatraki drewniane ogromną popularność uzyskały w Holandii w XIX wieku, kiedy to ich liczbę szacowano na 10 tys. Konstrukcje te pełniły rolę młynów zbożowych, tartaków, oraz dawna pędzały pompy odwadniające. Rola dzisiejszych turbin napędzanych wiatrem jest inna, ponieważ inne są też potrzeby dzisiejszego świata, który nie funkcjonowałby bez energii elektrycznej. </a:t>
            </a:r>
          </a:p>
          <a:p>
            <a:pPr>
              <a:buNone/>
            </a:pPr>
            <a:r>
              <a:rPr lang="pl-PL" sz="6400" b="1" dirty="0" smtClean="0">
                <a:latin typeface="Calibri" pitchFamily="34" charset="0"/>
              </a:rPr>
              <a:t>Nowoczesne turbiny wiatrowe produkują energię elektryczną, przekształcając, za pomocą odpowiedniego mechanizmu, energię kinetyczną wiatru w energię mechaniczną. Elektrownia wiatrowa składa się z wieży oraz umieszczonych na niej wirniku i gondoli. Najważniejszą częścią jest wirnik, w którym dokonuje się zamiana energii wiatru na energię mechaniczną. Osadzony jest on na wale, poprzez który napędzany jest generator. Wirnik obraca się najczęściej z prędkością 15-20 obr/min, natomiast typowy generator asynchroniczny wytwarza energię elektryczną przy prędkości ponad 1500 obr/min. W związku z tym niezbędne jest użycie skrzyni przekładniowej, w której dokonuje się zwiększenie prędkości obrotowej. W piaście wirnika umieszczony jest serwomechanizm pozwalający na ustawienie kąta nachylenia łopat (skoku). Gondola musi mieć możliwość obracania się o 360 stopni, aby zawsze można ustawić ją pod wiatr. W związku z tym na szczycie wieży zainstalowany jest silnik, który poprzez przekładnię zębatą może ją obracać. W elektrowniach małej mocy, gdzie masa gondoli jest stosunkowo mała, jej ustawienie pod wiatr zapewnia ster kierunkowy zintegrowany z gondolą. Pracą mechanizmu ustawienia łopat, i kierunkowania elektrowni zarządza układ mikroprocesorowy na podstawie danych wejściowych (np. prędkości i kierunku wiatru). Ponadto w gondoli znajdują się: transformator, łożyska, układy smarowania oraz hamulec zapewniający zatrzymanie wirnika w sytuacjach awaryjnych. </a:t>
            </a:r>
            <a:r>
              <a:rPr lang="pl-PL" sz="3400" b="1" dirty="0" smtClean="0"/>
              <a:t/>
            </a:r>
            <a:br>
              <a:rPr lang="pl-PL" sz="3400" b="1" dirty="0" smtClean="0"/>
            </a:br>
            <a:endParaRPr lang="pl-PL" sz="3400" b="1" dirty="0" smtClean="0"/>
          </a:p>
          <a:p>
            <a:pPr lvl="1">
              <a:buNone/>
            </a:pPr>
            <a:endParaRPr lang="pl-PL" sz="1400" dirty="0" smtClean="0"/>
          </a:p>
          <a:p>
            <a:pPr>
              <a:buNone/>
            </a:pPr>
            <a:endParaRPr lang="pl-PL" sz="1800" b="1" dirty="0"/>
          </a:p>
        </p:txBody>
      </p:sp>
    </p:spTree>
  </p:cSld>
  <p:clrMapOvr>
    <a:masterClrMapping/>
  </p:clrMapOvr>
  <p:transition spd="slow">
    <p:dissolve/>
    <p:sndAc>
      <p:stSnd>
        <p:snd r:embed="rId2" name="wi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pic>
        <p:nvPicPr>
          <p:cNvPr id="23554" name="Picture 2" descr="http://www.eioba.pl/files/user12865/wiatr.jpg"/>
          <p:cNvPicPr>
            <a:picLocks noChangeAspect="1" noChangeArrowheads="1"/>
          </p:cNvPicPr>
          <p:nvPr/>
        </p:nvPicPr>
        <p:blipFill>
          <a:blip r:embed="rId3" cstate="print"/>
          <a:srcRect/>
          <a:stretch>
            <a:fillRect/>
          </a:stretch>
        </p:blipFill>
        <p:spPr bwMode="auto">
          <a:xfrm>
            <a:off x="539552" y="692696"/>
            <a:ext cx="7776864" cy="5547498"/>
          </a:xfrm>
          <a:prstGeom prst="rect">
            <a:avLst/>
          </a:prstGeom>
          <a:noFill/>
          <a:effectLst>
            <a:glow rad="228600">
              <a:schemeClr val="accent6">
                <a:satMod val="175000"/>
                <a:alpha val="40000"/>
              </a:schemeClr>
            </a:glow>
          </a:effectLst>
        </p:spPr>
      </p:pic>
    </p:spTree>
  </p:cSld>
  <p:clrMapOvr>
    <a:masterClrMapping/>
  </p:clrMapOvr>
  <p:transition spd="slow">
    <p:dissolve/>
    <p:sndAc>
      <p:stSnd>
        <p:snd r:embed="rId2" name="wind.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0000"/>
            <a:lum/>
          </a:blip>
          <a:srcRect/>
          <a:stretch>
            <a:fillRect l="-5000" r="-5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flipH="1" flipV="1">
            <a:off x="-180528" y="0"/>
            <a:ext cx="637728" cy="274638"/>
          </a:xfrm>
        </p:spPr>
        <p:txBody>
          <a:bodyPr>
            <a:normAutofit fontScale="90000"/>
          </a:bodyPr>
          <a:lstStyle/>
          <a:p>
            <a:r>
              <a:rPr lang="pl-PL" dirty="0" smtClean="0"/>
              <a:t>.</a:t>
            </a:r>
            <a:endParaRPr lang="pl-PL" dirty="0"/>
          </a:p>
        </p:txBody>
      </p:sp>
      <p:sp>
        <p:nvSpPr>
          <p:cNvPr id="3" name="Symbol zastępczy zawartości 2"/>
          <p:cNvSpPr>
            <a:spLocks noGrp="1"/>
          </p:cNvSpPr>
          <p:nvPr>
            <p:ph idx="1"/>
          </p:nvPr>
        </p:nvSpPr>
        <p:spPr>
          <a:xfrm>
            <a:off x="467544" y="1340768"/>
            <a:ext cx="8229600" cy="5040560"/>
          </a:xfrm>
        </p:spPr>
        <p:txBody>
          <a:bodyPr>
            <a:normAutofit fontScale="40000" lnSpcReduction="20000"/>
          </a:bodyPr>
          <a:lstStyle/>
          <a:p>
            <a:pPr>
              <a:buNone/>
            </a:pPr>
            <a:r>
              <a:rPr lang="pl-PL" sz="4000" b="1" dirty="0" smtClean="0">
                <a:latin typeface="Calibri" pitchFamily="34" charset="0"/>
              </a:rPr>
              <a:t/>
            </a:r>
            <a:br>
              <a:rPr lang="pl-PL" sz="4000" b="1" dirty="0" smtClean="0">
                <a:latin typeface="Calibri" pitchFamily="34" charset="0"/>
              </a:rPr>
            </a:br>
            <a:r>
              <a:rPr lang="pl-PL" sz="4000" b="1" dirty="0" smtClean="0">
                <a:latin typeface="Calibri" pitchFamily="34" charset="0"/>
              </a:rPr>
              <a:t>1) kontroler 2) siłownik mechanizmu przestawiania łopat 3) główny wał 4) chłodnica oleju 5) skrzynia przekładniowa 6) wieloprocesorowy układ sterowania 7) hamulec postojowy 8) dˇwig dla obsługi 9) transformator 10) piasta łopaty 11) łożysko łopaty 12) łopata 13) układ hamowania wirnika 14) układ hydrauliczny 15) tarcza hydraulicznego układu hamowania wirnika 16) pierścień układu kierunkowania 17) fundament 18) koła zębate układu kierunkowania 19) generator 20) chłodnica generatora powłok przymocowanych do belki nośnej. W niektórych rozwiązaniach istnieje ponadto możliwość zmiany kąta ustawienia łopat wirnika dzięki zastosowaniu siłowników hydraulicznych. Wirnik osadzony jest na wale wolnoobrotowym, którego obroty poprzez skrzynię przekładniową przekazywane są do wału szybkoobrotowego. Wał szybkoobrotowy połączony jest z wałem generatora. Spotykane są też układy pracujące bez przekładni. Najczęściej wirnik obraca się z prędkością (15-30) obr./min., przekładnia zwiększa tą prędkość obrotową 50-krotnie do 1500 obr./min. Stopień przełożenia zależy od typu prądnicy zastosowanej w elektrowni. Jako generatory pracują najczęściej prądnice asynchroniczne. W czasie rozruchu generatory łączone są do sieci przez układy tyrystorowe, które następnie są bocznikowane stycznikami. Mikroprocesorowy system sterowania monitoruje stan siłowni i pobiera dane do obliczeń i sterowania. Generator, transformator, przekładnia i urządzenia sterujące umieszczone są w gondoli. Ponadto gondola zawiera układy smarowania, chłodzenia, hamulec tarczowy itp. Gondola i wirnik obracane są w kierunku wiatru przez silniki i przekładnię zębatą znajdującą się na szczycie wieży, na której umieszczona jest gondola</a:t>
            </a:r>
            <a:r>
              <a:rPr lang="pl-PL" sz="4000" dirty="0" smtClean="0"/>
              <a:t>.</a:t>
            </a:r>
            <a:endParaRPr lang="pl-PL" dirty="0" smtClean="0"/>
          </a:p>
          <a:p>
            <a:pPr>
              <a:buNone/>
            </a:pPr>
            <a:endParaRPr lang="pl-PL" sz="4000" b="1" dirty="0" smtClean="0">
              <a:solidFill>
                <a:prstClr val="black"/>
              </a:solidFill>
              <a:latin typeface="Calibri" pitchFamily="34" charset="0"/>
            </a:endParaRPr>
          </a:p>
          <a:p>
            <a:pPr>
              <a:buNone/>
            </a:pPr>
            <a:r>
              <a:rPr lang="pl-PL" sz="4000" b="1" dirty="0" smtClean="0">
                <a:solidFill>
                  <a:prstClr val="black"/>
                </a:solidFill>
                <a:latin typeface="Calibri" pitchFamily="34" charset="0"/>
              </a:rPr>
              <a:t> </a:t>
            </a:r>
            <a:r>
              <a:rPr lang="pl-PL" sz="5000" b="1" dirty="0" smtClean="0">
                <a:solidFill>
                  <a:prstClr val="black"/>
                </a:solidFill>
                <a:latin typeface="Calibri" pitchFamily="34" charset="0"/>
              </a:rPr>
              <a:t>Rys. Budowa elektrowni wiatrowej (model V80-2.0MW firmy </a:t>
            </a:r>
            <a:r>
              <a:rPr lang="pl-PL" sz="5000" b="1" dirty="0" smtClean="0">
                <a:solidFill>
                  <a:prstClr val="black"/>
                </a:solidFill>
                <a:latin typeface="Calibri" pitchFamily="34" charset="0"/>
              </a:rPr>
              <a:t>Vestas</a:t>
            </a:r>
            <a:r>
              <a:rPr lang="pl-PL" sz="5000" b="1" dirty="0" smtClean="0">
                <a:solidFill>
                  <a:prstClr val="black"/>
                </a:solidFill>
                <a:latin typeface="Calibri" pitchFamily="34" charset="0"/>
              </a:rPr>
              <a:t>) </a:t>
            </a:r>
            <a:endParaRPr lang="pl-PL" sz="5000" dirty="0" smtClean="0"/>
          </a:p>
          <a:p>
            <a:pPr>
              <a:buNone/>
            </a:pPr>
            <a:endParaRPr lang="pl-PL" dirty="0"/>
          </a:p>
        </p:txBody>
      </p:sp>
    </p:spTree>
  </p:cSld>
  <p:clrMapOvr>
    <a:masterClrMapping/>
  </p:clrMapOvr>
  <p:transition spd="slow">
    <p:dissolve/>
    <p:sndAc>
      <p:stSnd>
        <p:snd r:embed="rId2" name="wind.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pic>
        <p:nvPicPr>
          <p:cNvPr id="25602" name="Picture 2" descr="http://postcarbon.pl/wp-content/uploads/2008/01/budowa_vestas.gif"/>
          <p:cNvPicPr>
            <a:picLocks noChangeAspect="1" noChangeArrowheads="1"/>
          </p:cNvPicPr>
          <p:nvPr/>
        </p:nvPicPr>
        <p:blipFill>
          <a:blip r:embed="rId3" cstate="print"/>
          <a:srcRect/>
          <a:stretch>
            <a:fillRect/>
          </a:stretch>
        </p:blipFill>
        <p:spPr bwMode="auto">
          <a:xfrm>
            <a:off x="899592" y="548680"/>
            <a:ext cx="7272808" cy="5899058"/>
          </a:xfrm>
          <a:prstGeom prst="rect">
            <a:avLst/>
          </a:prstGeom>
          <a:noFill/>
          <a:effectLst>
            <a:glow rad="228600">
              <a:schemeClr val="accent3">
                <a:satMod val="175000"/>
                <a:alpha val="40000"/>
              </a:schemeClr>
            </a:glow>
          </a:effectLst>
        </p:spPr>
      </p:pic>
    </p:spTree>
  </p:cSld>
  <p:clrMapOvr>
    <a:masterClrMapping/>
  </p:clrMapOvr>
  <p:transition spd="slow">
    <p:dissolve/>
    <p:sndAc>
      <p:stSnd>
        <p:snd r:embed="rId2" name="wind.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332656"/>
            <a:ext cx="8229600" cy="4525963"/>
          </a:xfrm>
        </p:spPr>
        <p:txBody>
          <a:bodyPr>
            <a:normAutofit/>
          </a:bodyPr>
          <a:lstStyle/>
          <a:p>
            <a:pPr>
              <a:buNone/>
            </a:pPr>
            <a:r>
              <a:rPr lang="pl-PL" sz="2800" b="1" dirty="0" smtClean="0"/>
              <a:t>Rodzaje wiatraków, elektrowni i turbin wiatrowych </a:t>
            </a:r>
            <a:endParaRPr lang="pl-PL" sz="2800" b="1" dirty="0"/>
          </a:p>
        </p:txBody>
      </p:sp>
      <p:pic>
        <p:nvPicPr>
          <p:cNvPr id="6146" name="Picture 2" descr="http://www.cyfrowefoto.net/foto/duze/0985.jpg"/>
          <p:cNvPicPr>
            <a:picLocks noChangeAspect="1" noChangeArrowheads="1"/>
          </p:cNvPicPr>
          <p:nvPr/>
        </p:nvPicPr>
        <p:blipFill>
          <a:blip r:embed="rId3" cstate="print"/>
          <a:srcRect/>
          <a:stretch>
            <a:fillRect/>
          </a:stretch>
        </p:blipFill>
        <p:spPr bwMode="auto">
          <a:xfrm rot="21263897">
            <a:off x="290134" y="1370148"/>
            <a:ext cx="3672408" cy="2446197"/>
          </a:xfrm>
          <a:prstGeom prst="rect">
            <a:avLst/>
          </a:prstGeom>
          <a:noFill/>
          <a:ln>
            <a:noFill/>
          </a:ln>
          <a:effectLst>
            <a:glow rad="101600">
              <a:srgbClr val="FF0066">
                <a:alpha val="6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148" name="Picture 4" descr="http://www.sklep.wiatraki.murat.pl/modules/blockadvertising/advertising_custom.jpg"/>
          <p:cNvPicPr>
            <a:picLocks noChangeAspect="1" noChangeArrowheads="1"/>
          </p:cNvPicPr>
          <p:nvPr/>
        </p:nvPicPr>
        <p:blipFill>
          <a:blip r:embed="rId4" cstate="print"/>
          <a:srcRect/>
          <a:stretch>
            <a:fillRect/>
          </a:stretch>
        </p:blipFill>
        <p:spPr bwMode="auto">
          <a:xfrm rot="1050244">
            <a:off x="5580985" y="1730405"/>
            <a:ext cx="2956725" cy="2376264"/>
          </a:xfrm>
          <a:prstGeom prst="rect">
            <a:avLst/>
          </a:prstGeom>
          <a:no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150" name="Picture 6" descr="http://www.solarpower.pdg.pl/files/turbina-wiatrowa-pionowa-ag100w.jpg"/>
          <p:cNvPicPr>
            <a:picLocks noChangeAspect="1" noChangeArrowheads="1"/>
          </p:cNvPicPr>
          <p:nvPr/>
        </p:nvPicPr>
        <p:blipFill>
          <a:blip r:embed="rId5" cstate="print"/>
          <a:srcRect/>
          <a:stretch>
            <a:fillRect/>
          </a:stretch>
        </p:blipFill>
        <p:spPr bwMode="auto">
          <a:xfrm>
            <a:off x="2267744" y="4365104"/>
            <a:ext cx="3528392" cy="2304256"/>
          </a:xfrm>
          <a:prstGeom prst="rect">
            <a:avLst/>
          </a:prstGeom>
          <a:noFill/>
          <a:ln>
            <a:noFill/>
          </a:ln>
          <a:effectLst>
            <a:glow rad="63500">
              <a:srgbClr val="CC33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ransition spd="slow">
    <p:dissolve/>
    <p:sndAc>
      <p:stSnd>
        <p:snd r:embed="rId2" name="wind.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88000"/>
            <a:lum/>
          </a:blip>
          <a:srcRect/>
          <a:stretch>
            <a:fillRect l="-11000" r="-11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95536" y="0"/>
            <a:ext cx="7787208" cy="634082"/>
          </a:xfrm>
        </p:spPr>
        <p:txBody>
          <a:bodyPr>
            <a:normAutofit/>
          </a:bodyPr>
          <a:lstStyle/>
          <a:p>
            <a:r>
              <a:rPr lang="pl-PL" sz="3200" dirty="0" smtClean="0"/>
              <a:t>Wiatrak koźlak</a:t>
            </a:r>
            <a:endParaRPr lang="pl-PL" sz="3200" dirty="0"/>
          </a:p>
        </p:txBody>
      </p:sp>
      <p:sp>
        <p:nvSpPr>
          <p:cNvPr id="3" name="Symbol zastępczy zawartości 2"/>
          <p:cNvSpPr>
            <a:spLocks noGrp="1"/>
          </p:cNvSpPr>
          <p:nvPr>
            <p:ph idx="1"/>
          </p:nvPr>
        </p:nvSpPr>
        <p:spPr>
          <a:xfrm>
            <a:off x="0" y="548681"/>
            <a:ext cx="9144000" cy="6309319"/>
          </a:xfrm>
        </p:spPr>
        <p:txBody>
          <a:bodyPr>
            <a:normAutofit/>
          </a:bodyPr>
          <a:lstStyle/>
          <a:p>
            <a:pPr>
              <a:buNone/>
            </a:pPr>
            <a:r>
              <a:rPr lang="pl-PL" sz="1400" b="1" dirty="0"/>
              <a:t>Najstarszym i najpopularniejszym typem wiatraka występującym na ziemiach polskich jest wiatrak kozłowy, czyli "koźlak". Ich nazwa pochodzi od kozła, czyli specjalnej podstawy, na której spoczywał cały korpus budowli. Występowały one już w pierwszej ćwierci XIV wieku na Kujawach i w Wielkopolsce, natomiast rozpowszechnienie ich stosowania przypada na wiek XV.</a:t>
            </a:r>
            <a:br>
              <a:rPr lang="pl-PL" sz="1400" b="1" dirty="0"/>
            </a:br>
            <a:r>
              <a:rPr lang="pl-PL" sz="1400" b="1" dirty="0"/>
              <a:t>Koźlaki dotrwały bez zasadniczych zmian konstrukcyjnych do XX wieku i stanowiły najliczniejszą grupę wiatraków. Ich cechą charakterystyczną jest to, że cały budynek wiatraka wraz ze skrzydłami jest obracalny wokół pionowego, drewnianego słupa tzw. sztembra. Sztember podparty jest najczęściej czterema zastrzałami, a jego dolne zakończenie tkwi w dwóch krzyżujących się podwalinach. Tak skonstruowane podparcie budynku wiatraka nosi nazwę kozła. Ściany wiatraka posiadają konstrukcję szkieletową drewnianą i są ścianami wiszącymi zawieszonymi na koźle za pośrednictwem odpowiednich belek o bardzo dużych przekrojach poprzecznych ("mącznica" i "pojazdy"). Połączenie korpusu z kozłem było ruchome i umożliwiało obracanie wiatraka wokół jego osi.</a:t>
            </a:r>
            <a:br>
              <a:rPr lang="pl-PL" sz="1400" b="1" dirty="0"/>
            </a:br>
            <a:r>
              <a:rPr lang="pl-PL" sz="1400" b="1" dirty="0"/>
              <a:t>Było to konieczne, gdyż młynarz musiał dostosować pozycję wiatraka do kierunku wiatru. W obróceniu całej konstrukcji pomagał mu wystający z tylnej (przeciwnej skrzydłom) ściany wiatraka specjalny długi dyszel współpracujący z kołowrotem, za pomocą którego następowało nastawianie budynku śmigami do kierunku wiatru. Za pomocą dyszla koń lub dwóch mężczyzn mogło obrócić wiatrak, kierując go na wiatr. przekrojach poprzecznych ("mącznica" i "pojazdy"). Połączenie korpusu z kozłem było ruchome i umożliwiało obracanie wiatraka wokół jego osi.</a:t>
            </a:r>
            <a:br>
              <a:rPr lang="pl-PL" sz="1400" b="1" dirty="0"/>
            </a:br>
            <a:r>
              <a:rPr lang="pl-PL" sz="1400" b="1" dirty="0"/>
              <a:t>Było to konieczne, gdyż młynarz musiał dostosować pozycję wiatraka do kierunku wiatru. W obróceniu całej konstrukcji pomagał mu wystający z tylnej (przeciwnej skrzydłom) ściany wiatraka specjalny długi dyszel współpracujący z kołowrotem, za pomocą którego następowało nastawianie budynku śmigami do kierunku wiatru. Za pomocą dyszla koń lub dwóch mężczyzn mogło obrócić wiatrak, kierując go na wiatr. </a:t>
            </a:r>
          </a:p>
          <a:p>
            <a:pPr>
              <a:buNone/>
            </a:pPr>
            <a:r>
              <a:rPr lang="pl-PL" sz="1400" b="1" dirty="0" smtClean="0"/>
              <a:t>Wiatrak </a:t>
            </a:r>
            <a:r>
              <a:rPr lang="pl-PL" sz="1400" b="1" dirty="0"/>
              <a:t>koźlak </a:t>
            </a:r>
            <a:r>
              <a:rPr lang="pl-PL" sz="1400" b="1" dirty="0" smtClean="0"/>
              <a:t>posiadał </a:t>
            </a:r>
            <a:r>
              <a:rPr lang="pl-PL" sz="1400" b="1" dirty="0"/>
              <a:t>trzy kondygnacje: kondygnacja dolna była wyłączona z </a:t>
            </a:r>
            <a:r>
              <a:rPr lang="pl-PL" sz="1400" b="1" dirty="0" smtClean="0"/>
              <a:t>użytkowania jako </a:t>
            </a:r>
            <a:r>
              <a:rPr lang="pl-PL" sz="1400" b="1" dirty="0"/>
              <a:t>że była zajęta przez konstrukcję kozła, zaś na kondygnacji środkowej i górnej odbywała się produkcja mąki. Mechanizm mielący zboże, a więc złożenie kamieni młyńskich, znajdował się na III kondygnacji. Napęd urządzeń młyńskich odbywał się za pomocą drewnianego wału skrzydłowego i osadzonego na nim koła palecznego, którego średnica dochodziła do 4 m. Wszystkie mechanizmy i przekładnie wykonane były z elementów drewnianych łączonych ze sobą bez użycia stali. Tak więc dawniej młynarz musiał być także wytrawnym cieślą. </a:t>
            </a:r>
            <a:r>
              <a:rPr lang="pl-PL" sz="1400" b="1" dirty="0" smtClean="0"/>
              <a:t>  </a:t>
            </a:r>
            <a:endParaRPr lang="pl-PL" sz="1400" b="1" dirty="0"/>
          </a:p>
        </p:txBody>
      </p:sp>
      <p:sp>
        <p:nvSpPr>
          <p:cNvPr id="19457" name="Rectangle 1"/>
          <p:cNvSpPr>
            <a:spLocks noChangeArrowheads="1"/>
          </p:cNvSpPr>
          <p:nvPr/>
        </p:nvSpPr>
        <p:spPr bwMode="auto">
          <a:xfrm>
            <a:off x="0"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dissolve/>
    <p:sndAc>
      <p:stSnd>
        <p:snd r:embed="rId2" name="wind.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0000"/>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W</a:t>
            </a:r>
            <a:r>
              <a:rPr lang="pl-PL" b="1" dirty="0" smtClean="0"/>
              <a:t>iatrak holenderski (wieżowy)</a:t>
            </a:r>
            <a:r>
              <a:rPr lang="pl-PL" dirty="0" smtClean="0"/>
              <a:t/>
            </a:r>
            <a:br>
              <a:rPr lang="pl-PL" dirty="0" smtClean="0"/>
            </a:br>
            <a:endParaRPr lang="pl-PL" dirty="0"/>
          </a:p>
        </p:txBody>
      </p:sp>
      <p:sp>
        <p:nvSpPr>
          <p:cNvPr id="3" name="Symbol zastępczy zawartości 2"/>
          <p:cNvSpPr>
            <a:spLocks noGrp="1"/>
          </p:cNvSpPr>
          <p:nvPr>
            <p:ph idx="1"/>
          </p:nvPr>
        </p:nvSpPr>
        <p:spPr>
          <a:xfrm>
            <a:off x="467544" y="1628800"/>
            <a:ext cx="8229600" cy="4525963"/>
          </a:xfrm>
        </p:spPr>
        <p:txBody>
          <a:bodyPr>
            <a:normAutofit/>
          </a:bodyPr>
          <a:lstStyle/>
          <a:p>
            <a:pPr>
              <a:buNone/>
            </a:pPr>
            <a:r>
              <a:rPr lang="pl-PL" sz="2000" b="1" dirty="0" smtClean="0"/>
              <a:t>W </a:t>
            </a:r>
            <a:r>
              <a:rPr lang="pl-PL" sz="2000" b="1" dirty="0"/>
              <a:t>wieku XVII zostaje wprowadzony w Europie nowy typ wiatraka o nieruchomym korpusie, oraz spoczywającą na nim obracalną bryłą dachu o podstawie kołowej obracającą się na łożysku posadowionym na oczepie wieńczącym ściany u góry. Zdolność obrotu "czapy" dachu o 360 stopni pozwalała na ustawianie powierzchni skrzydeł prostopadle do kierunku wiatru. </a:t>
            </a:r>
          </a:p>
          <a:p>
            <a:pPr>
              <a:buNone/>
            </a:pPr>
            <a:r>
              <a:rPr lang="pl-PL" sz="2000" b="1" dirty="0"/>
              <a:t>Wiatrak typu holenderskiego, murowany w Lędzinie , XIX w.(woj. zachodniopomorskie) </a:t>
            </a:r>
          </a:p>
          <a:p>
            <a:pPr>
              <a:buNone/>
            </a:pPr>
            <a:r>
              <a:rPr lang="pl-PL" sz="2000" b="1" dirty="0"/>
              <a:t>Pozostała część budynku, założona na rzucie ośmioboku lub koła , drewniana lub murowana, nie zmieniała nigdy swego położenia. Ojczyzną wiatraków holenderskich, jak sama nazwa wskazuje, jest Holandia. Wiatraki holenderskie przyjęły się głównie na zachodnich i północnych rubieżach Polski począwszy od XVIII wieku, ale nigdy nie wyparły starszego typu wiatraków, czyli koźlaków. </a:t>
            </a:r>
          </a:p>
          <a:p>
            <a:pPr>
              <a:buNone/>
            </a:pPr>
            <a:endParaRPr lang="pl-PL" dirty="0"/>
          </a:p>
        </p:txBody>
      </p:sp>
    </p:spTree>
  </p:cSld>
  <p:clrMapOvr>
    <a:masterClrMapping/>
  </p:clrMapOvr>
  <p:transition spd="slow">
    <p:dissolve/>
    <p:sndAc>
      <p:stSnd>
        <p:snd r:embed="rId2" name="wind.wav"/>
      </p:stSnd>
    </p:sndAc>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718</Words>
  <Application>Microsoft Office PowerPoint</Application>
  <PresentationFormat>Pokaz na ekranie (4:3)</PresentationFormat>
  <Paragraphs>46</Paragraphs>
  <Slides>16</Slides>
  <Notes>0</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Motyw pakietu Office</vt:lpstr>
      <vt:lpstr>Alternatywy wykorzystania energii wiatru</vt:lpstr>
      <vt:lpstr> </vt:lpstr>
      <vt:lpstr>Jak to działa – zasady pracy turbiny wiatrowej </vt:lpstr>
      <vt:lpstr>Slajd 4</vt:lpstr>
      <vt:lpstr>.</vt:lpstr>
      <vt:lpstr>Slajd 6</vt:lpstr>
      <vt:lpstr>Slajd 7</vt:lpstr>
      <vt:lpstr>Wiatrak koźlak</vt:lpstr>
      <vt:lpstr>Wiatrak holenderski (wieżowy) </vt:lpstr>
      <vt:lpstr>Wiatraki turbinowe </vt:lpstr>
      <vt:lpstr>Slajd 11</vt:lpstr>
      <vt:lpstr>Turbina skonstruowana przez Charlesa Francisa Brusha </vt:lpstr>
      <vt:lpstr>Wady energii wiatrowej</vt:lpstr>
      <vt:lpstr>Zalety energii wiatrowej</vt:lpstr>
      <vt:lpstr>Bibliografia</vt:lpstr>
      <vt:lpstr>Dziękuję  Za poświęcenie czasu i uwagi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Alternatywy wykorzystania energii wiatru</dc:title>
  <dc:creator>Admin</dc:creator>
  <cp:lastModifiedBy>Admin</cp:lastModifiedBy>
  <cp:revision>57</cp:revision>
  <dcterms:created xsi:type="dcterms:W3CDTF">2013-05-15T16:15:59Z</dcterms:created>
  <dcterms:modified xsi:type="dcterms:W3CDTF">2013-05-21T18:54:19Z</dcterms:modified>
</cp:coreProperties>
</file>